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4"/>
  </p:notesMasterIdLst>
  <p:sldIdLst>
    <p:sldId id="256" r:id="rId3"/>
    <p:sldId id="2147310049" r:id="rId4"/>
    <p:sldId id="2147310050" r:id="rId5"/>
    <p:sldId id="2147310051" r:id="rId6"/>
    <p:sldId id="2147310052" r:id="rId7"/>
    <p:sldId id="2147310074" r:id="rId8"/>
    <p:sldId id="2147310065" r:id="rId9"/>
    <p:sldId id="2147310054" r:id="rId10"/>
    <p:sldId id="2147310070" r:id="rId11"/>
    <p:sldId id="2147310055" r:id="rId12"/>
    <p:sldId id="2147310058" r:id="rId13"/>
    <p:sldId id="2147310063" r:id="rId14"/>
    <p:sldId id="2147310066" r:id="rId15"/>
    <p:sldId id="2147310067" r:id="rId16"/>
    <p:sldId id="2147310071" r:id="rId17"/>
    <p:sldId id="2147310083" r:id="rId18"/>
    <p:sldId id="2147310077" r:id="rId19"/>
    <p:sldId id="2147310078" r:id="rId20"/>
    <p:sldId id="2147310079" r:id="rId21"/>
    <p:sldId id="2147310080" r:id="rId22"/>
    <p:sldId id="2147310081" r:id="rId2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A426DB"/>
    <a:srgbClr val="5C5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83" autoAdjust="0"/>
    <p:restoredTop sz="42739" autoAdjust="0"/>
  </p:normalViewPr>
  <p:slideViewPr>
    <p:cSldViewPr snapToGrid="0">
      <p:cViewPr varScale="1">
        <p:scale>
          <a:sx n="44" d="100"/>
          <a:sy n="44" d="100"/>
        </p:scale>
        <p:origin x="2659" y="5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jima Ryoichi" userId="7eace116-a7af-4244-a9cc-86d5457cd067" providerId="ADAL" clId="{E9D792C7-E145-414C-AC30-0BBE08C7B291}"/>
    <pc:docChg chg="delSld modSld delMainMaster">
      <pc:chgData name="Hajima Ryoichi" userId="7eace116-a7af-4244-a9cc-86d5457cd067" providerId="ADAL" clId="{E9D792C7-E145-414C-AC30-0BBE08C7B291}" dt="2025-10-07T05:34:36.154" v="21" actId="20577"/>
      <pc:docMkLst>
        <pc:docMk/>
      </pc:docMkLst>
      <pc:sldChg chg="modNotesTx">
        <pc:chgData name="Hajima Ryoichi" userId="7eace116-a7af-4244-a9cc-86d5457cd067" providerId="ADAL" clId="{E9D792C7-E145-414C-AC30-0BBE08C7B291}" dt="2025-10-07T05:33:36.293" v="1" actId="20577"/>
        <pc:sldMkLst>
          <pc:docMk/>
          <pc:sldMk cId="3985565022" sldId="256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2667973456" sldId="265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4135395864" sldId="284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557329839" sldId="285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949369559" sldId="286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400190865" sldId="292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465651645" sldId="297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532518098" sldId="301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004350339" sldId="307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370096495" sldId="308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2501151698" sldId="309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620022024" sldId="310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772053235" sldId="311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614972570" sldId="313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2141190882" sldId="782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4136210263" sldId="783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349513506" sldId="784"/>
        </pc:sldMkLst>
      </pc:sldChg>
      <pc:sldChg chg="modNotesTx">
        <pc:chgData name="Hajima Ryoichi" userId="7eace116-a7af-4244-a9cc-86d5457cd067" providerId="ADAL" clId="{E9D792C7-E145-414C-AC30-0BBE08C7B291}" dt="2025-10-07T05:33:39.229" v="2" actId="20577"/>
        <pc:sldMkLst>
          <pc:docMk/>
          <pc:sldMk cId="2806903695" sldId="2147310049"/>
        </pc:sldMkLst>
      </pc:sldChg>
      <pc:sldChg chg="modNotesTx">
        <pc:chgData name="Hajima Ryoichi" userId="7eace116-a7af-4244-a9cc-86d5457cd067" providerId="ADAL" clId="{E9D792C7-E145-414C-AC30-0BBE08C7B291}" dt="2025-10-07T05:33:41.446" v="3" actId="20577"/>
        <pc:sldMkLst>
          <pc:docMk/>
          <pc:sldMk cId="3544418090" sldId="2147310050"/>
        </pc:sldMkLst>
      </pc:sldChg>
      <pc:sldChg chg="modNotesTx">
        <pc:chgData name="Hajima Ryoichi" userId="7eace116-a7af-4244-a9cc-86d5457cd067" providerId="ADAL" clId="{E9D792C7-E145-414C-AC30-0BBE08C7B291}" dt="2025-10-07T05:33:43.805" v="4" actId="20577"/>
        <pc:sldMkLst>
          <pc:docMk/>
          <pc:sldMk cId="3637155137" sldId="2147310051"/>
        </pc:sldMkLst>
      </pc:sldChg>
      <pc:sldChg chg="modNotesTx">
        <pc:chgData name="Hajima Ryoichi" userId="7eace116-a7af-4244-a9cc-86d5457cd067" providerId="ADAL" clId="{E9D792C7-E145-414C-AC30-0BBE08C7B291}" dt="2025-10-07T05:33:45.881" v="5" actId="20577"/>
        <pc:sldMkLst>
          <pc:docMk/>
          <pc:sldMk cId="3856406236" sldId="2147310052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432493586" sldId="2147310053"/>
        </pc:sldMkLst>
      </pc:sldChg>
      <pc:sldChg chg="modNotesTx">
        <pc:chgData name="Hajima Ryoichi" userId="7eace116-a7af-4244-a9cc-86d5457cd067" providerId="ADAL" clId="{E9D792C7-E145-414C-AC30-0BBE08C7B291}" dt="2025-10-07T05:33:55.643" v="8" actId="20577"/>
        <pc:sldMkLst>
          <pc:docMk/>
          <pc:sldMk cId="1746862016" sldId="2147310054"/>
        </pc:sldMkLst>
      </pc:sldChg>
      <pc:sldChg chg="modNotesTx">
        <pc:chgData name="Hajima Ryoichi" userId="7eace116-a7af-4244-a9cc-86d5457cd067" providerId="ADAL" clId="{E9D792C7-E145-414C-AC30-0BBE08C7B291}" dt="2025-10-07T05:34:02.272" v="10" actId="20577"/>
        <pc:sldMkLst>
          <pc:docMk/>
          <pc:sldMk cId="2148030652" sldId="2147310055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225011088" sldId="2147310056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178638424" sldId="2147310057"/>
        </pc:sldMkLst>
      </pc:sldChg>
      <pc:sldChg chg="modNotesTx">
        <pc:chgData name="Hajima Ryoichi" userId="7eace116-a7af-4244-a9cc-86d5457cd067" providerId="ADAL" clId="{E9D792C7-E145-414C-AC30-0BBE08C7B291}" dt="2025-10-07T05:34:04.821" v="11" actId="20577"/>
        <pc:sldMkLst>
          <pc:docMk/>
          <pc:sldMk cId="800412133" sldId="2147310058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041017090" sldId="2147310059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2407971582" sldId="2147310060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894823828" sldId="2147310061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869376911" sldId="2147310062"/>
        </pc:sldMkLst>
      </pc:sldChg>
      <pc:sldChg chg="modNotesTx">
        <pc:chgData name="Hajima Ryoichi" userId="7eace116-a7af-4244-a9cc-86d5457cd067" providerId="ADAL" clId="{E9D792C7-E145-414C-AC30-0BBE08C7B291}" dt="2025-10-07T05:34:08.004" v="12" actId="20577"/>
        <pc:sldMkLst>
          <pc:docMk/>
          <pc:sldMk cId="2295908902" sldId="2147310063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678380770" sldId="2147310064"/>
        </pc:sldMkLst>
      </pc:sldChg>
      <pc:sldChg chg="modNotesTx">
        <pc:chgData name="Hajima Ryoichi" userId="7eace116-a7af-4244-a9cc-86d5457cd067" providerId="ADAL" clId="{E9D792C7-E145-414C-AC30-0BBE08C7B291}" dt="2025-10-07T05:33:52.132" v="7" actId="20577"/>
        <pc:sldMkLst>
          <pc:docMk/>
          <pc:sldMk cId="2968576950" sldId="2147310065"/>
        </pc:sldMkLst>
      </pc:sldChg>
      <pc:sldChg chg="modNotesTx">
        <pc:chgData name="Hajima Ryoichi" userId="7eace116-a7af-4244-a9cc-86d5457cd067" providerId="ADAL" clId="{E9D792C7-E145-414C-AC30-0BBE08C7B291}" dt="2025-10-07T05:34:10.716" v="13" actId="20577"/>
        <pc:sldMkLst>
          <pc:docMk/>
          <pc:sldMk cId="1118120754" sldId="2147310066"/>
        </pc:sldMkLst>
      </pc:sldChg>
      <pc:sldChg chg="modNotesTx">
        <pc:chgData name="Hajima Ryoichi" userId="7eace116-a7af-4244-a9cc-86d5457cd067" providerId="ADAL" clId="{E9D792C7-E145-414C-AC30-0BBE08C7B291}" dt="2025-10-07T05:34:13.554" v="14" actId="20577"/>
        <pc:sldMkLst>
          <pc:docMk/>
          <pc:sldMk cId="2663069794" sldId="2147310067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2826984277" sldId="2147310068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077876573" sldId="2147310069"/>
        </pc:sldMkLst>
      </pc:sldChg>
      <pc:sldChg chg="modNotesTx">
        <pc:chgData name="Hajima Ryoichi" userId="7eace116-a7af-4244-a9cc-86d5457cd067" providerId="ADAL" clId="{E9D792C7-E145-414C-AC30-0BBE08C7B291}" dt="2025-10-07T05:33:59.160" v="9" actId="20577"/>
        <pc:sldMkLst>
          <pc:docMk/>
          <pc:sldMk cId="3508525838" sldId="2147310070"/>
        </pc:sldMkLst>
      </pc:sldChg>
      <pc:sldChg chg="modNotesTx">
        <pc:chgData name="Hajima Ryoichi" userId="7eace116-a7af-4244-a9cc-86d5457cd067" providerId="ADAL" clId="{E9D792C7-E145-414C-AC30-0BBE08C7B291}" dt="2025-10-07T05:34:17.714" v="15" actId="20577"/>
        <pc:sldMkLst>
          <pc:docMk/>
          <pc:sldMk cId="2807968877" sldId="2147310071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418143327" sldId="2147310072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3628377731" sldId="2147310073"/>
        </pc:sldMkLst>
      </pc:sldChg>
      <pc:sldChg chg="modNotesTx">
        <pc:chgData name="Hajima Ryoichi" userId="7eace116-a7af-4244-a9cc-86d5457cd067" providerId="ADAL" clId="{E9D792C7-E145-414C-AC30-0BBE08C7B291}" dt="2025-10-07T05:33:48.821" v="6" actId="20577"/>
        <pc:sldMkLst>
          <pc:docMk/>
          <pc:sldMk cId="571134907" sldId="2147310074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960999788" sldId="2147310075"/>
        </pc:sldMkLst>
      </pc:sldChg>
      <pc:sldChg chg="modNotesTx">
        <pc:chgData name="Hajima Ryoichi" userId="7eace116-a7af-4244-a9cc-86d5457cd067" providerId="ADAL" clId="{E9D792C7-E145-414C-AC30-0BBE08C7B291}" dt="2025-10-07T05:34:23.024" v="17" actId="20577"/>
        <pc:sldMkLst>
          <pc:docMk/>
          <pc:sldMk cId="3739744336" sldId="2147310077"/>
        </pc:sldMkLst>
      </pc:sldChg>
      <pc:sldChg chg="modNotesTx">
        <pc:chgData name="Hajima Ryoichi" userId="7eace116-a7af-4244-a9cc-86d5457cd067" providerId="ADAL" clId="{E9D792C7-E145-414C-AC30-0BBE08C7B291}" dt="2025-10-07T05:34:26.288" v="18" actId="20577"/>
        <pc:sldMkLst>
          <pc:docMk/>
          <pc:sldMk cId="3894237256" sldId="2147310078"/>
        </pc:sldMkLst>
      </pc:sldChg>
      <pc:sldChg chg="modNotesTx">
        <pc:chgData name="Hajima Ryoichi" userId="7eace116-a7af-4244-a9cc-86d5457cd067" providerId="ADAL" clId="{E9D792C7-E145-414C-AC30-0BBE08C7B291}" dt="2025-10-07T05:34:30.111" v="19" actId="20577"/>
        <pc:sldMkLst>
          <pc:docMk/>
          <pc:sldMk cId="2196953342" sldId="2147310079"/>
        </pc:sldMkLst>
      </pc:sldChg>
      <pc:sldChg chg="modNotesTx">
        <pc:chgData name="Hajima Ryoichi" userId="7eace116-a7af-4244-a9cc-86d5457cd067" providerId="ADAL" clId="{E9D792C7-E145-414C-AC30-0BBE08C7B291}" dt="2025-10-07T05:34:33.379" v="20" actId="20577"/>
        <pc:sldMkLst>
          <pc:docMk/>
          <pc:sldMk cId="900032116" sldId="2147310080"/>
        </pc:sldMkLst>
      </pc:sldChg>
      <pc:sldChg chg="modNotesTx">
        <pc:chgData name="Hajima Ryoichi" userId="7eace116-a7af-4244-a9cc-86d5457cd067" providerId="ADAL" clId="{E9D792C7-E145-414C-AC30-0BBE08C7B291}" dt="2025-10-07T05:34:36.154" v="21" actId="20577"/>
        <pc:sldMkLst>
          <pc:docMk/>
          <pc:sldMk cId="1042399826" sldId="2147310081"/>
        </pc:sldMkLst>
      </pc:sldChg>
      <pc:sldChg chg="del">
        <pc:chgData name="Hajima Ryoichi" userId="7eace116-a7af-4244-a9cc-86d5457cd067" providerId="ADAL" clId="{E9D792C7-E145-414C-AC30-0BBE08C7B291}" dt="2025-10-07T05:29:49.940" v="0" actId="2696"/>
        <pc:sldMkLst>
          <pc:docMk/>
          <pc:sldMk cId="1721129156" sldId="2147310082"/>
        </pc:sldMkLst>
      </pc:sldChg>
      <pc:sldChg chg="modNotesTx">
        <pc:chgData name="Hajima Ryoichi" userId="7eace116-a7af-4244-a9cc-86d5457cd067" providerId="ADAL" clId="{E9D792C7-E145-414C-AC30-0BBE08C7B291}" dt="2025-10-07T05:34:20.797" v="16" actId="20577"/>
        <pc:sldMkLst>
          <pc:docMk/>
          <pc:sldMk cId="3803664529" sldId="2147310083"/>
        </pc:sldMkLst>
      </pc:sldChg>
      <pc:sldMasterChg chg="del delSldLayout">
        <pc:chgData name="Hajima Ryoichi" userId="7eace116-a7af-4244-a9cc-86d5457cd067" providerId="ADAL" clId="{E9D792C7-E145-414C-AC30-0BBE08C7B291}" dt="2025-10-07T05:29:49.940" v="0" actId="2696"/>
        <pc:sldMasterMkLst>
          <pc:docMk/>
          <pc:sldMasterMk cId="29464424" sldId="2147483660"/>
        </pc:sldMasterMkLst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29464424" sldId="2147483660"/>
            <pc:sldLayoutMk cId="78655985" sldId="2147483661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29464424" sldId="2147483660"/>
            <pc:sldLayoutMk cId="508626063" sldId="2147483662"/>
          </pc:sldLayoutMkLst>
        </pc:sldLayoutChg>
      </pc:sldMasterChg>
      <pc:sldMasterChg chg="del delSldLayout">
        <pc:chgData name="Hajima Ryoichi" userId="7eace116-a7af-4244-a9cc-86d5457cd067" providerId="ADAL" clId="{E9D792C7-E145-414C-AC30-0BBE08C7B291}" dt="2025-10-07T05:29:49.940" v="0" actId="2696"/>
        <pc:sldMasterMkLst>
          <pc:docMk/>
          <pc:sldMasterMk cId="1236093859" sldId="2147483663"/>
        </pc:sldMasterMkLst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566612616" sldId="2147483664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2501876917" sldId="2147483665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1199391399" sldId="2147483666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1877580370" sldId="2147483667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2464214637" sldId="2147483668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3860261384" sldId="2147483669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3857472965" sldId="2147483670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1195810250" sldId="2147483671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2950875997" sldId="2147483672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2753349648" sldId="2147483673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1236093859" sldId="2147483663"/>
            <pc:sldLayoutMk cId="3144811028" sldId="2147483674"/>
          </pc:sldLayoutMkLst>
        </pc:sldLayoutChg>
      </pc:sldMasterChg>
      <pc:sldMasterChg chg="del delSldLayout">
        <pc:chgData name="Hajima Ryoichi" userId="7eace116-a7af-4244-a9cc-86d5457cd067" providerId="ADAL" clId="{E9D792C7-E145-414C-AC30-0BBE08C7B291}" dt="2025-10-07T05:29:49.940" v="0" actId="2696"/>
        <pc:sldMasterMkLst>
          <pc:docMk/>
          <pc:sldMasterMk cId="2860268315" sldId="2147483675"/>
        </pc:sldMasterMkLst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2860268315" sldId="2147483675"/>
            <pc:sldLayoutMk cId="2868910063" sldId="2147483676"/>
          </pc:sldLayoutMkLst>
        </pc:sldLayoutChg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2860268315" sldId="2147483675"/>
            <pc:sldLayoutMk cId="2967962269" sldId="2147483677"/>
          </pc:sldLayoutMkLst>
        </pc:sldLayoutChg>
      </pc:sldMasterChg>
      <pc:sldMasterChg chg="delSldLayout">
        <pc:chgData name="Hajima Ryoichi" userId="7eace116-a7af-4244-a9cc-86d5457cd067" providerId="ADAL" clId="{E9D792C7-E145-414C-AC30-0BBE08C7B291}" dt="2025-10-07T05:29:49.940" v="0" actId="2696"/>
        <pc:sldMasterMkLst>
          <pc:docMk/>
          <pc:sldMasterMk cId="3255663367" sldId="2147483678"/>
        </pc:sldMasterMkLst>
        <pc:sldLayoutChg chg="del">
          <pc:chgData name="Hajima Ryoichi" userId="7eace116-a7af-4244-a9cc-86d5457cd067" providerId="ADAL" clId="{E9D792C7-E145-414C-AC30-0BBE08C7B291}" dt="2025-10-07T05:29:49.940" v="0" actId="2696"/>
          <pc:sldLayoutMkLst>
            <pc:docMk/>
            <pc:sldMasterMk cId="3255663367" sldId="2147483678"/>
            <pc:sldLayoutMk cId="129794161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BDA43-14AF-4E6C-B8CC-C4E73BD1785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31B8-8355-4CCB-A04B-6BC1B53EDE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843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97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0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753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81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255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204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1180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94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97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2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ja-JP" sz="1200" kern="0" dirty="0"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As mentioned earlier, the gamma-ray energy is determined by the electron beam energy. </a:t>
            </a: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610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926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816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70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89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095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2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38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86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ja-JP" alt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31B8-8355-4CCB-A04B-6BC1B53EDE8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CFE0-F32F-6953-317B-F5CCA18A0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4FCF7B-C234-6EEF-D786-4F04C90F4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E6B5D4-C0DF-29C9-1AED-53DBDC41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6BD43F-F3E3-FD39-F97F-DE810F4E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DC5D38E-EDA8-25E7-39D9-6A89BA8F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94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1D57E-52E9-EFFE-FA56-600B63E98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B24B72-07CB-8877-9B4E-470456E26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F97072-AB31-FC90-F3FE-F7D85466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472A37-2E5F-4E39-FE2A-FA4EA5D5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EE297F-436F-1323-00FF-80244FC18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6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0697A1-DDAE-74BC-3AED-B80887F072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13D3A2-F988-32AB-BA09-CA718AFB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031687-FED7-4E0D-1C53-988C057F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FD4155-812A-5D2F-F87F-9889081C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65E3C9-CEB8-CD5C-27D6-DADD864A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713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E3D1-053A-4B30-A13A-D08D9ED17338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428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988F-027A-456F-9441-0D539C368954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289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F30-22C6-4231-B79D-B067013DD514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34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6744-A617-4A7C-AB62-338B4BF4371F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2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7F76-59EF-49B7-9499-3147316964F3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037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2F43-FEC0-442B-A883-8CCC99CD70A4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B8530-1D99-ABCC-3446-2AC511944C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569" y="709247"/>
            <a:ext cx="8849114" cy="106093"/>
          </a:xfrm>
          <a:prstGeom prst="rect">
            <a:avLst/>
          </a:prstGeom>
          <a:gradFill rotWithShape="1">
            <a:gsLst>
              <a:gs pos="0">
                <a:srgbClr val="FCFEA0"/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sz="1662" kern="0">
              <a:solidFill>
                <a:sysClr val="windowText" lastClr="000000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F47B32-BE00-CE74-9182-99454D4693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6" y="53132"/>
            <a:ext cx="376033" cy="5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0A2F28-9931-A78A-29A1-84B5B821F7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0249" y="73606"/>
            <a:ext cx="1139915" cy="54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87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FBC20-342B-4FD3-B5F5-75522223FFD6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BD931-F81C-5D48-00AB-1373F9DD43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7569" y="709247"/>
            <a:ext cx="8849114" cy="106093"/>
          </a:xfrm>
          <a:prstGeom prst="rect">
            <a:avLst/>
          </a:prstGeom>
          <a:gradFill rotWithShape="1">
            <a:gsLst>
              <a:gs pos="0">
                <a:srgbClr val="FCFEA0"/>
              </a:gs>
              <a:gs pos="100000">
                <a:srgbClr val="0099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kumimoji="0" lang="ja-JP" altLang="en-US" sz="1662" kern="0">
              <a:solidFill>
                <a:sysClr val="windowText" lastClr="000000"/>
              </a:solidFill>
              <a:latin typeface="游ゴシック" panose="02110004020202020204"/>
              <a:ea typeface="游ゴシック" panose="020B0400000000000000" pitchFamily="50" charset="-128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71E9494F-47F4-AFBC-7DED-EAC64E3F9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36" y="53132"/>
            <a:ext cx="376033" cy="56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1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2D618-7E7D-4126-931E-4C2F7F52C5F0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25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8A5E33-4447-A192-2363-8AF4016EB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79A9C8-DFC6-28CC-AC1F-68A0BDC93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972D0-63B0-2277-A6B5-372B52197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FB99B7-53F8-DCE4-8227-8B6D9977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47950E-4C71-17A9-86B6-47CBEABA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877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E8503-8C3E-483D-B3E9-206272EEB984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6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1872-42A4-4443-B0A8-FDC996A74975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08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70909-D90A-4BC7-BC40-86254AB48BFB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946617-7A11-BE27-9DE9-287B7EA0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E09A189-8696-0AFF-5284-F75DE589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A04358-DE62-368E-139E-4A767D58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D4351C-2588-8E67-6F48-0535BC98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C985C4-546E-F143-2C3C-3F6BA6EB8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11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76742E-A8BB-9932-0A13-D652B636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9F9496-473A-DF00-430F-FBD6C075A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EBBB54-373A-B901-506F-A2911189B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7BC300-2C27-C1D8-1D7A-693F1324C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828878-2873-C2CA-F7C4-C69C85AA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988100-7014-7F38-F16A-19568D60C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14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7AE75-2DF7-DB51-68FE-2A22084B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2C169A-0CFF-7081-251E-E1CB1CC32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E64A06-44E9-700B-C5D5-020161D14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2DBC965-D9A2-AEAA-CA03-412F624C6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19B0DF5-DFB8-42A5-D1DE-65760C598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771E21-BD7A-0264-ECDA-130E2F71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7412528-58D5-D67E-765C-418F9191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FC3CF4F-0C01-E670-548B-1C4C5156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2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D923DD-148F-0A00-39CD-6394EECD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56ECF40-3355-FEC3-DDB8-82C1323A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C2C4AD-62AE-169D-C7D0-0BFDB2ED6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AA5993-CA2E-C2A5-D55E-7FF9B488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4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957924-B549-3954-7D0A-796E70B9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E62A02B-EB40-04C3-2AB2-2D61C02A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57FDFE-F454-57E4-7F78-41296AD5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69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FE1BA8-EAFD-D43A-6253-4AB303E9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F34DD7-18BF-A173-CB54-AFF4C154E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0BF662-69F0-58E9-7EDF-DE0E066ED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CBC9A4-6809-19DE-DCF6-342B4EA6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47CAC71-D5D8-605D-6913-F9A64F08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4CEF5B0-3645-0404-C700-A144EDD7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69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1C08DA-E193-3AE7-DEB6-BD82E4FC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3687892-0F62-4722-25BD-6D6A212D5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F09084C-02A5-29CD-1148-C9BA12F27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DD0B0C-A1EC-C5A1-A7BD-C1F1F6F1F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291C66-72DD-AE27-FBB9-15A0F04A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EB2B58B-CAC1-F29A-084E-38840E5B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6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D220F3F-A007-C441-DDC0-478CC822E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FE3506-73F5-31FF-188B-714EE7BB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4AC311-9D38-CF28-4052-32F1D3285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22A16-48A3-48EB-A097-BA8C9F00416C}" type="datetimeFigureOut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F744A6-D284-52C0-C007-6BF4625AF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446718-FE84-895C-4482-54421BE32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16D-7979-4961-9DD6-F8B39FAFC5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D89F5-41FD-476E-8E27-102218E6B3B9}" type="datetime1">
              <a:rPr kumimoji="1" lang="ja-JP" altLang="en-US" smtClean="0"/>
              <a:t>2025/10/7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283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601E-98E8-4B2E-94CE-53032C14A6C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56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4FC36-4EA3-0D1F-E519-9EAC0A3C9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46238"/>
            <a:ext cx="6858000" cy="1782762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Exploring new possibilities </a:t>
            </a:r>
            <a:b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en-US" altLang="ja-JP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in Compton sources based on free-electron lasers</a:t>
            </a:r>
            <a:endParaRPr kumimoji="1" lang="ja-JP" altLang="en-US" sz="3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100626F-496F-4654-1E28-83E7A55BD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66580"/>
            <a:ext cx="6858000" cy="2115120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Ryoichi Hajima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Kansai Institute for Photon Science (KPSI),</a:t>
            </a:r>
          </a:p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National Institutes for Quantum Science and Technology (QST)</a:t>
            </a: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Oct. 7, 2025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1A8D8F-76F9-8F52-7D12-C30F5D69B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682939"/>
            <a:ext cx="744364" cy="112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69C627-0D87-5394-02C6-1DE5A6FFA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874" y="5349875"/>
            <a:ext cx="2256482" cy="10861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978F248-E174-8D60-2BB9-7B2E320FA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11915"/>
            <a:ext cx="6581775" cy="168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65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AB74A-6233-BEAB-FC21-1F0CFA3C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FD4C6A-D61D-69C3-3722-C39E161AB7AA}"/>
              </a:ext>
            </a:extLst>
          </p:cNvPr>
          <p:cNvSpPr txBox="1"/>
          <p:nvPr/>
        </p:nvSpPr>
        <p:spPr>
          <a:xfrm>
            <a:off x="1255858" y="143457"/>
            <a:ext cx="537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Lasing of XFEL oscillator at European XFEL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10731C9-F6D0-1D31-2E59-89713757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DAD2BF-D0A0-DBA0-AB31-5A08EE2F08F9}"/>
              </a:ext>
            </a:extLst>
          </p:cNvPr>
          <p:cNvSpPr txBox="1"/>
          <p:nvPr/>
        </p:nvSpPr>
        <p:spPr>
          <a:xfrm>
            <a:off x="4348959" y="642393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3333FF"/>
                </a:solidFill>
              </a:rPr>
              <a:t>https://doi.org/10.21203/rs.3.rs-7274597/v1</a:t>
            </a:r>
            <a:endParaRPr lang="ja-JP" altLang="en-US" sz="1600" dirty="0">
              <a:solidFill>
                <a:srgbClr val="3333FF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7B7FA24-C2E0-7B53-8FD3-652516DA8D16}"/>
              </a:ext>
            </a:extLst>
          </p:cNvPr>
          <p:cNvSpPr txBox="1"/>
          <p:nvPr/>
        </p:nvSpPr>
        <p:spPr>
          <a:xfrm>
            <a:off x="565984" y="6131375"/>
            <a:ext cx="66079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3333FF"/>
                </a:solidFill>
              </a:rPr>
              <a:t>Patrick Rauer et al. “Lasing of a Cavity Based X-ray Source”, preprint </a:t>
            </a:r>
            <a:endParaRPr lang="ja-JP" altLang="en-US" sz="1600" dirty="0">
              <a:solidFill>
                <a:srgbClr val="3333FF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4BDDAFE-C058-5111-B7C0-F5D2D40D3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26" y="1181680"/>
            <a:ext cx="5360769" cy="12564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324525-D2A3-F411-B402-F15F8F1E0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658" y="3662626"/>
            <a:ext cx="3556000" cy="18858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DA69FF5A-C427-99CB-FF47-A4CACC8100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1" y="3619555"/>
            <a:ext cx="5282339" cy="169895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B4DD87A-2B6F-D908-0436-5C123691D101}"/>
              </a:ext>
            </a:extLst>
          </p:cNvPr>
          <p:cNvSpPr txBox="1"/>
          <p:nvPr/>
        </p:nvSpPr>
        <p:spPr>
          <a:xfrm>
            <a:off x="5588000" y="1412544"/>
            <a:ext cx="3434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X-ray cavity was installed at SASE1.</a:t>
            </a:r>
            <a:endParaRPr lang="en-US" altLang="ja-JP" dirty="0"/>
          </a:p>
          <a:p>
            <a:r>
              <a:rPr kumimoji="1" lang="en-US" altLang="ja-JP" dirty="0"/>
              <a:t>The cav</a:t>
            </a:r>
            <a:r>
              <a:rPr lang="en-US" altLang="ja-JP" dirty="0"/>
              <a:t>ity path length = 132.8 m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 2.23 MHz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C4EC9F-3880-BD38-1A67-3353150328CD}"/>
              </a:ext>
            </a:extLst>
          </p:cNvPr>
          <p:cNvSpPr txBox="1"/>
          <p:nvPr/>
        </p:nvSpPr>
        <p:spPr>
          <a:xfrm>
            <a:off x="409287" y="5241734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100 bunches at a rep rate of 2.23 MHz were injected.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FCE87F9-11CC-D636-7378-885DDA1BD2CE}"/>
              </a:ext>
            </a:extLst>
          </p:cNvPr>
          <p:cNvSpPr txBox="1"/>
          <p:nvPr/>
        </p:nvSpPr>
        <p:spPr>
          <a:xfrm>
            <a:off x="4148608" y="2366302"/>
            <a:ext cx="391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Diamond (400) reflection </a:t>
            </a:r>
            <a:r>
              <a:rPr kumimoji="1" lang="en-US" altLang="ja-JP" dirty="0">
                <a:sym typeface="Wingdings" panose="05000000000000000000" pitchFamily="2" charset="2"/>
              </a:rPr>
              <a:t> 6.9517 keV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B260311-A136-91A1-2990-FE2D2F8B1DC1}"/>
              </a:ext>
            </a:extLst>
          </p:cNvPr>
          <p:cNvSpPr txBox="1"/>
          <p:nvPr/>
        </p:nvSpPr>
        <p:spPr>
          <a:xfrm>
            <a:off x="409287" y="5607847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FEL gain per round trip = 40%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C8AC60F-B778-74EE-C1C8-81B5F9F4D045}"/>
              </a:ext>
            </a:extLst>
          </p:cNvPr>
          <p:cNvCxnSpPr/>
          <p:nvPr/>
        </p:nvCxnSpPr>
        <p:spPr>
          <a:xfrm flipH="1" flipV="1">
            <a:off x="4829175" y="1874209"/>
            <a:ext cx="304800" cy="5639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514220-D479-0099-5B00-ED5642DD6CFE}"/>
              </a:ext>
            </a:extLst>
          </p:cNvPr>
          <p:cNvSpPr txBox="1"/>
          <p:nvPr/>
        </p:nvSpPr>
        <p:spPr>
          <a:xfrm>
            <a:off x="2341735" y="105694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20 m</a:t>
            </a:r>
            <a:endParaRPr kumimoji="1" lang="ja-JP" altLang="en-US" sz="11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563ED08-B9EB-5FF1-F3AB-BA43B99BABEB}"/>
              </a:ext>
            </a:extLst>
          </p:cNvPr>
          <p:cNvCxnSpPr>
            <a:cxnSpLocks/>
          </p:cNvCxnSpPr>
          <p:nvPr/>
        </p:nvCxnSpPr>
        <p:spPr>
          <a:xfrm>
            <a:off x="1849073" y="1285942"/>
            <a:ext cx="1535477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98A8020-D8DA-20A7-C0F8-DF26D18B2ACA}"/>
              </a:ext>
            </a:extLst>
          </p:cNvPr>
          <p:cNvSpPr txBox="1"/>
          <p:nvPr/>
        </p:nvSpPr>
        <p:spPr>
          <a:xfrm>
            <a:off x="7244658" y="3409537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>
                <a:latin typeface="Symbol" panose="05050102010706020507" pitchFamily="18" charset="2"/>
              </a:rPr>
              <a:t>s</a:t>
            </a:r>
            <a:r>
              <a:rPr kumimoji="1" lang="en-US" altLang="ja-JP" sz="1400" baseline="-25000" dirty="0" err="1"/>
              <a:t>E</a:t>
            </a:r>
            <a:r>
              <a:rPr kumimoji="1" lang="en-US" altLang="ja-JP" sz="1400" dirty="0"/>
              <a:t> = 50 </a:t>
            </a:r>
            <a:r>
              <a:rPr kumimoji="1" lang="en-US" altLang="ja-JP" sz="1400" dirty="0" err="1"/>
              <a:t>meV</a:t>
            </a:r>
            <a:endParaRPr kumimoji="1" lang="ja-JP" altLang="en-US" sz="1400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98061270-9DC2-B5BF-9886-D4A4870FCF52}"/>
              </a:ext>
            </a:extLst>
          </p:cNvPr>
          <p:cNvCxnSpPr/>
          <p:nvPr/>
        </p:nvCxnSpPr>
        <p:spPr>
          <a:xfrm>
            <a:off x="7694311" y="3749021"/>
            <a:ext cx="278759" cy="278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1F29780-26DC-09E2-A412-A194063F9EA0}"/>
              </a:ext>
            </a:extLst>
          </p:cNvPr>
          <p:cNvSpPr txBox="1"/>
          <p:nvPr/>
        </p:nvSpPr>
        <p:spPr>
          <a:xfrm>
            <a:off x="141004" y="3280693"/>
            <a:ext cx="350442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Successful Lasing of XFEL Os</a:t>
            </a:r>
            <a:r>
              <a:rPr lang="en-US" altLang="ja-JP" dirty="0"/>
              <a:t>cillator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4803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E88806-713B-900F-1AA5-8A6F8405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9EAD9E8-F722-97FE-6807-AD7FD04C35F9}"/>
              </a:ext>
            </a:extLst>
          </p:cNvPr>
          <p:cNvSpPr txBox="1"/>
          <p:nvPr/>
        </p:nvSpPr>
        <p:spPr>
          <a:xfrm>
            <a:off x="1240227" y="84799"/>
            <a:ext cx="4701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Compton 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-ray from XFEL oscillator</a:t>
            </a:r>
            <a:endParaRPr kumimoji="1" lang="ja-JP" altLang="en-US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A81C1F-87F6-7985-9620-0BB03ABD2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5" b="56520"/>
          <a:stretch/>
        </p:blipFill>
        <p:spPr bwMode="auto">
          <a:xfrm>
            <a:off x="103175" y="1028882"/>
            <a:ext cx="88340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6555C447-DA2C-CF1A-B5F1-2BDF44604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793" y="2846487"/>
            <a:ext cx="69771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In a two-mirror cavity with two X-ray pulse inside,</a:t>
            </a: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</a:rPr>
              <a:t>gamma photons are generated via Compton scattering at the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middle of the cavity.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FABC114-AC2C-8708-C67A-685D1C4BF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221"/>
          <a:stretch/>
        </p:blipFill>
        <p:spPr>
          <a:xfrm>
            <a:off x="3105168" y="5272635"/>
            <a:ext cx="5042583" cy="1378246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4D65FE0-6DCB-A2A3-D009-2AE811F2F148}"/>
              </a:ext>
            </a:extLst>
          </p:cNvPr>
          <p:cNvSpPr/>
          <p:nvPr/>
        </p:nvSpPr>
        <p:spPr>
          <a:xfrm>
            <a:off x="3466769" y="2073237"/>
            <a:ext cx="1470991" cy="3816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collision 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矢印: 折線 12">
            <a:extLst>
              <a:ext uri="{FF2B5EF4-FFF2-40B4-BE49-F238E27FC236}">
                <a16:creationId xmlns:a16="http://schemas.microsoft.com/office/drawing/2014/main" id="{4A799DC7-AF31-1044-8998-ADA9A4AD92B5}"/>
              </a:ext>
            </a:extLst>
          </p:cNvPr>
          <p:cNvSpPr/>
          <p:nvPr/>
        </p:nvSpPr>
        <p:spPr>
          <a:xfrm rot="5400000">
            <a:off x="4788722" y="4585888"/>
            <a:ext cx="1117361" cy="819286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092F5D8-2B94-73FA-FC53-5610F439AED4}"/>
              </a:ext>
            </a:extLst>
          </p:cNvPr>
          <p:cNvSpPr txBox="1"/>
          <p:nvPr/>
        </p:nvSpPr>
        <p:spPr>
          <a:xfrm>
            <a:off x="5859180" y="4236829"/>
            <a:ext cx="3078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Euro. XFEL</a:t>
            </a:r>
          </a:p>
          <a:p>
            <a:r>
              <a:rPr kumimoji="1" lang="en-US" altLang="ja-JP" dirty="0"/>
              <a:t>can be converted</a:t>
            </a:r>
          </a:p>
          <a:p>
            <a:r>
              <a:rPr lang="en-US" altLang="ja-JP" dirty="0"/>
              <a:t>into a Compton gamma source</a:t>
            </a:r>
            <a:endParaRPr kumimoji="1" lang="ja-JP" altLang="en-US" dirty="0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93F4B73-9826-6C9C-38F8-7D9443D90944}"/>
              </a:ext>
            </a:extLst>
          </p:cNvPr>
          <p:cNvSpPr/>
          <p:nvPr/>
        </p:nvSpPr>
        <p:spPr>
          <a:xfrm>
            <a:off x="8034818" y="1763751"/>
            <a:ext cx="1001865" cy="641387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γ-ray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E8C2F29-8161-4390-C597-B96793DB7A2E}"/>
              </a:ext>
            </a:extLst>
          </p:cNvPr>
          <p:cNvCxnSpPr/>
          <p:nvPr/>
        </p:nvCxnSpPr>
        <p:spPr>
          <a:xfrm>
            <a:off x="381663" y="3944315"/>
            <a:ext cx="84594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1D56ADF-7879-4377-E004-40BD0398D022}"/>
              </a:ext>
            </a:extLst>
          </p:cNvPr>
          <p:cNvSpPr txBox="1"/>
          <p:nvPr/>
        </p:nvSpPr>
        <p:spPr>
          <a:xfrm>
            <a:off x="4729361" y="3491920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R. Hajima, M. Fujiwara, PR-AB 19, 020702 (2016)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2CE0EF2-0631-460A-2ACF-ADE5F454B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75" y="4172364"/>
            <a:ext cx="4628222" cy="108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12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530B30-222E-0705-65DB-DF960827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181150-2D26-2E5B-BEB8-895F682A44AB}"/>
              </a:ext>
            </a:extLst>
          </p:cNvPr>
          <p:cNvSpPr txBox="1"/>
          <p:nvPr/>
        </p:nvSpPr>
        <p:spPr>
          <a:xfrm>
            <a:off x="1155902" y="96925"/>
            <a:ext cx="6627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Spectrum of Compton gamma-ray (with IR photons)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6A93FE9-3808-E02F-6354-802860ADFA31}"/>
              </a:ext>
            </a:extLst>
          </p:cNvPr>
          <p:cNvSpPr txBox="1"/>
          <p:nvPr/>
        </p:nvSpPr>
        <p:spPr>
          <a:xfrm>
            <a:off x="233118" y="3703712"/>
            <a:ext cx="37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Approximation with Thomson Scat.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5643C8-EA6B-27A0-A512-C9B599CA3A40}"/>
                  </a:ext>
                </a:extLst>
              </p:cNvPr>
              <p:cNvSpPr txBox="1"/>
              <p:nvPr/>
            </p:nvSpPr>
            <p:spPr>
              <a:xfrm>
                <a:off x="1155902" y="4176189"/>
                <a:ext cx="1811265" cy="708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1" lang="ja-JP" alt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4</m:t>
                          </m:r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𝛾</m:t>
                              </m:r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+mn-cs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𝛾𝜃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A5643C8-EA6B-27A0-A512-C9B599CA3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902" y="4176189"/>
                <a:ext cx="1811265" cy="708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7DDD76-94DA-4C98-90B1-7C57F18A6BB0}"/>
              </a:ext>
            </a:extLst>
          </p:cNvPr>
          <p:cNvSpPr txBox="1"/>
          <p:nvPr/>
        </p:nvSpPr>
        <p:spPr>
          <a:xfrm>
            <a:off x="233118" y="4912725"/>
            <a:ext cx="709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Scattered gamma energy has a correlation with the scattering angle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  <a:sym typeface="Wingdings" panose="05000000000000000000" pitchFamily="2" charset="2"/>
              </a:rPr>
              <a:t> narrow-band gamma-ray with a collimator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3546D64C-6E53-4F69-00F3-7B3E26162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/>
          <a:stretch/>
        </p:blipFill>
        <p:spPr bwMode="auto">
          <a:xfrm>
            <a:off x="350812" y="1120369"/>
            <a:ext cx="3520217" cy="16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7A85A6E-5EE6-CB36-FE85-7E9F08D2E4A7}"/>
              </a:ext>
            </a:extLst>
          </p:cNvPr>
          <p:cNvSpPr txBox="1"/>
          <p:nvPr/>
        </p:nvSpPr>
        <p:spPr>
          <a:xfrm>
            <a:off x="233118" y="2944167"/>
            <a:ext cx="3591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Rest frame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：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photon</a:t>
            </a:r>
            <a:r>
              <a:rPr lang="ja-JP" altLang="en-US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energy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＝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1.6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keV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&lt;&lt; mc</a:t>
            </a:r>
            <a:r>
              <a:rPr kumimoji="1" lang="en-US" altLang="ja-JP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2</a:t>
            </a:r>
            <a:endParaRPr kumimoji="1" lang="ja-JP" altLang="en-US" sz="18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AA37648-26D2-FFF2-F99F-304785AAA98A}"/>
              </a:ext>
            </a:extLst>
          </p:cNvPr>
          <p:cNvSpPr txBox="1"/>
          <p:nvPr/>
        </p:nvSpPr>
        <p:spPr>
          <a:xfrm>
            <a:off x="971057" y="5869721"/>
            <a:ext cx="7413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happens in XFELO-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</a:rPr>
              <a:t>g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7-GeV XFELO, 1-Å photons at the rest frame =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330 MeV &gt;&gt; mc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1" lang="ja-JP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8A276BB-B6B1-87F6-D608-5499DB9467E1}"/>
              </a:ext>
            </a:extLst>
          </p:cNvPr>
          <p:cNvGrpSpPr/>
          <p:nvPr/>
        </p:nvGrpSpPr>
        <p:grpSpPr>
          <a:xfrm>
            <a:off x="3922167" y="1076038"/>
            <a:ext cx="5182159" cy="3806311"/>
            <a:chOff x="3922167" y="1076038"/>
            <a:chExt cx="5182159" cy="3806311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022C4296-35AB-7AEC-E2C3-E4CC686BAF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167" y="1076038"/>
              <a:ext cx="4878768" cy="329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テキスト ボックス 3">
              <a:extLst>
                <a:ext uri="{FF2B5EF4-FFF2-40B4-BE49-F238E27FC236}">
                  <a16:creationId xmlns:a16="http://schemas.microsoft.com/office/drawing/2014/main" id="{DBD5A4F7-0D4B-07E7-C882-138289474F2F}"/>
                </a:ext>
              </a:extLst>
            </p:cNvPr>
            <p:cNvSpPr txBox="1"/>
            <p:nvPr/>
          </p:nvSpPr>
          <p:spPr>
            <a:xfrm>
              <a:off x="4737429" y="1120369"/>
              <a:ext cx="2772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electron beam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 = 350 MeV</a:t>
              </a:r>
            </a:p>
          </p:txBody>
        </p:sp>
        <p:sp>
          <p:nvSpPr>
            <p:cNvPr id="19" name="テキスト ボックス 4">
              <a:extLst>
                <a:ext uri="{FF2B5EF4-FFF2-40B4-BE49-F238E27FC236}">
                  <a16:creationId xmlns:a16="http://schemas.microsoft.com/office/drawing/2014/main" id="{A201EF03-391F-D39E-3A05-86A77EBE19C2}"/>
                </a:ext>
              </a:extLst>
            </p:cNvPr>
            <p:cNvSpPr txBox="1"/>
            <p:nvPr/>
          </p:nvSpPr>
          <p:spPr>
            <a:xfrm>
              <a:off x="6571811" y="1120369"/>
              <a:ext cx="1903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laser beam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+mn-ea"/>
                  <a:cs typeface="+mn-cs"/>
                </a:rPr>
                <a:t>l</a:t>
              </a: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= 1064 nm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CDB0DAE-FC87-9BEA-45ED-8F6C86CC99F8}"/>
                </a:ext>
              </a:extLst>
            </p:cNvPr>
            <p:cNvSpPr txBox="1"/>
            <p:nvPr/>
          </p:nvSpPr>
          <p:spPr>
            <a:xfrm>
              <a:off x="5684604" y="4513017"/>
              <a:ext cx="1608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Energy (MeV)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31770A3-2C0A-393B-B8EA-E382C70BE65B}"/>
                </a:ext>
              </a:extLst>
            </p:cNvPr>
            <p:cNvSpPr/>
            <p:nvPr/>
          </p:nvSpPr>
          <p:spPr>
            <a:xfrm>
              <a:off x="4297694" y="4106385"/>
              <a:ext cx="4588975" cy="300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4EF0BA3-BC03-E83A-79BC-10758E925184}"/>
                </a:ext>
              </a:extLst>
            </p:cNvPr>
            <p:cNvSpPr txBox="1"/>
            <p:nvPr/>
          </p:nvSpPr>
          <p:spPr>
            <a:xfrm>
              <a:off x="4137835" y="4093049"/>
              <a:ext cx="3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0843CA1-6DDD-F4FA-5F71-E36C94570C6E}"/>
                </a:ext>
              </a:extLst>
            </p:cNvPr>
            <p:cNvSpPr txBox="1"/>
            <p:nvPr/>
          </p:nvSpPr>
          <p:spPr>
            <a:xfrm>
              <a:off x="4964524" y="409304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0.5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3D4FDFED-7113-7BC5-471B-FA575B496D7E}"/>
                </a:ext>
              </a:extLst>
            </p:cNvPr>
            <p:cNvSpPr txBox="1"/>
            <p:nvPr/>
          </p:nvSpPr>
          <p:spPr>
            <a:xfrm>
              <a:off x="6663123" y="409304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1.5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2CCF6DCF-9FBC-D097-6630-A34FCA4E5AE1}"/>
                </a:ext>
              </a:extLst>
            </p:cNvPr>
            <p:cNvSpPr txBox="1"/>
            <p:nvPr/>
          </p:nvSpPr>
          <p:spPr>
            <a:xfrm>
              <a:off x="8384246" y="4093049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2.5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80C98F8-119B-FB12-78DE-C34520FDEEF3}"/>
                </a:ext>
              </a:extLst>
            </p:cNvPr>
            <p:cNvSpPr txBox="1"/>
            <p:nvPr/>
          </p:nvSpPr>
          <p:spPr>
            <a:xfrm>
              <a:off x="5895302" y="4093049"/>
              <a:ext cx="3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61462D8-92D2-054C-C745-454CEC9FA87C}"/>
                </a:ext>
              </a:extLst>
            </p:cNvPr>
            <p:cNvSpPr txBox="1"/>
            <p:nvPr/>
          </p:nvSpPr>
          <p:spPr>
            <a:xfrm>
              <a:off x="7625477" y="4093049"/>
              <a:ext cx="370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97D295-7F2F-E73B-9C5C-C5CC1A50EC5A}"/>
              </a:ext>
            </a:extLst>
          </p:cNvPr>
          <p:cNvSpPr txBox="1"/>
          <p:nvPr/>
        </p:nvSpPr>
        <p:spPr>
          <a:xfrm>
            <a:off x="233118" y="2239692"/>
            <a:ext cx="1032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350 MeV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1221FF-9048-6BD0-B199-6947BD2BE2DB}"/>
              </a:ext>
            </a:extLst>
          </p:cNvPr>
          <p:cNvSpPr txBox="1"/>
          <p:nvPr/>
        </p:nvSpPr>
        <p:spPr>
          <a:xfrm>
            <a:off x="1934512" y="2653147"/>
            <a:ext cx="10118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1064 nm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590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600483" y="103948"/>
            <a:ext cx="7021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Spectrum of Compton gamma-ray (with X-ray photons)</a:t>
            </a:r>
            <a:endParaRPr kumimoji="1" lang="ja-JP" alt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E478582-A9DD-D76B-2F60-39A0E0E1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75650"/>
            <a:ext cx="4978156" cy="377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818814A1-4AE2-BD1D-1866-F3FE567D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87" y="5253316"/>
            <a:ext cx="7723049" cy="104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76BE8B-3795-A3FD-9818-FBC56ADC3652}"/>
              </a:ext>
            </a:extLst>
          </p:cNvPr>
          <p:cNvSpPr txBox="1"/>
          <p:nvPr/>
        </p:nvSpPr>
        <p:spPr>
          <a:xfrm>
            <a:off x="1979712" y="6381328"/>
            <a:ext cx="647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R.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Arutyunian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V.A.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Tumanian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Phys. Lett. 4, 176 (1963)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059EE305-D0BF-3823-8C86-D1B54866C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0"/>
          <a:stretch/>
        </p:blipFill>
        <p:spPr bwMode="auto">
          <a:xfrm>
            <a:off x="1285002" y="4026102"/>
            <a:ext cx="1520602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802F8B45-883B-F5EB-5A78-AD5ED299F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7"/>
          <a:stretch/>
        </p:blipFill>
        <p:spPr bwMode="auto">
          <a:xfrm>
            <a:off x="219603" y="1184292"/>
            <a:ext cx="3520217" cy="160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DBA7A9ED-21B9-DD55-D8EB-305356D14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r="39689"/>
          <a:stretch/>
        </p:blipFill>
        <p:spPr bwMode="auto">
          <a:xfrm>
            <a:off x="1274485" y="4457383"/>
            <a:ext cx="1431726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0C12513B-EA63-54C4-D0C7-6E22A988C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2"/>
          <a:stretch/>
        </p:blipFill>
        <p:spPr bwMode="auto">
          <a:xfrm>
            <a:off x="1285002" y="4873072"/>
            <a:ext cx="144897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B6168180-0524-3575-C0F6-D9B357E7C3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0" t="7146" r="6596" b="71814"/>
          <a:stretch/>
        </p:blipFill>
        <p:spPr bwMode="auto">
          <a:xfrm>
            <a:off x="6372200" y="1350863"/>
            <a:ext cx="2191918" cy="118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A7B05DA-23F2-026D-549D-257335D1B4A4}"/>
              </a:ext>
            </a:extLst>
          </p:cNvPr>
          <p:cNvSpPr txBox="1"/>
          <p:nvPr/>
        </p:nvSpPr>
        <p:spPr>
          <a:xfrm>
            <a:off x="276017" y="4076327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57296058-43B5-ED7D-014C-033E23363335}"/>
              </a:ext>
            </a:extLst>
          </p:cNvPr>
          <p:cNvSpPr txBox="1"/>
          <p:nvPr/>
        </p:nvSpPr>
        <p:spPr>
          <a:xfrm>
            <a:off x="277437" y="451084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2BD99AB-5A8E-FFE6-9119-3E94E2199043}"/>
              </a:ext>
            </a:extLst>
          </p:cNvPr>
          <p:cNvSpPr txBox="1"/>
          <p:nvPr/>
        </p:nvSpPr>
        <p:spPr>
          <a:xfrm>
            <a:off x="228435" y="4920056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gamma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7266408-555D-C007-DC1B-0FF0C9A4ABA0}"/>
              </a:ext>
            </a:extLst>
          </p:cNvPr>
          <p:cNvSpPr txBox="1"/>
          <p:nvPr/>
        </p:nvSpPr>
        <p:spPr>
          <a:xfrm>
            <a:off x="7020272" y="3545174"/>
            <a:ext cx="114646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XFELO-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g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C8D4F56-FAEE-CC3E-6A3D-3A5624F54A34}"/>
              </a:ext>
            </a:extLst>
          </p:cNvPr>
          <p:cNvSpPr txBox="1"/>
          <p:nvPr/>
        </p:nvSpPr>
        <p:spPr>
          <a:xfrm>
            <a:off x="179511" y="2376156"/>
            <a:ext cx="7473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 GeV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D70C2E1-EDF2-5574-BA8D-F27CA771A2D5}"/>
              </a:ext>
            </a:extLst>
          </p:cNvPr>
          <p:cNvSpPr txBox="1"/>
          <p:nvPr/>
        </p:nvSpPr>
        <p:spPr>
          <a:xfrm>
            <a:off x="1769718" y="2683550"/>
            <a:ext cx="8152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 keV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F09A2E-207D-811E-8529-FEA0E667488D}"/>
              </a:ext>
            </a:extLst>
          </p:cNvPr>
          <p:cNvSpPr txBox="1"/>
          <p:nvPr/>
        </p:nvSpPr>
        <p:spPr>
          <a:xfrm>
            <a:off x="1097079" y="3103732"/>
            <a:ext cx="228979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330 MeV at rest frame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CD5F6D1-E83A-3A9A-AF05-19506B449747}"/>
              </a:ext>
            </a:extLst>
          </p:cNvPr>
          <p:cNvSpPr txBox="1"/>
          <p:nvPr/>
        </p:nvSpPr>
        <p:spPr>
          <a:xfrm>
            <a:off x="6387471" y="3212329"/>
            <a:ext cx="246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Deep recoil regime</a:t>
            </a:r>
            <a:endParaRPr kumimoji="1" lang="ja-JP" altLang="en-US" dirty="0"/>
          </a:p>
        </p:txBody>
      </p:sp>
      <p:sp>
        <p:nvSpPr>
          <p:cNvPr id="40" name="スライド番号プレースホルダー 1">
            <a:extLst>
              <a:ext uri="{FF2B5EF4-FFF2-40B4-BE49-F238E27FC236}">
                <a16:creationId xmlns:a16="http://schemas.microsoft.com/office/drawing/2014/main" id="{23EAA112-9204-2517-EB78-61D0EF43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12878F-E343-6AA4-540E-9BCB947B01E6}"/>
              </a:ext>
            </a:extLst>
          </p:cNvPr>
          <p:cNvSpPr txBox="1"/>
          <p:nvPr/>
        </p:nvSpPr>
        <p:spPr>
          <a:xfrm>
            <a:off x="4541307" y="1316578"/>
            <a:ext cx="16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Electron 7 GeV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8F9336-5328-5A63-0AC1-A75AC1E2C5A0}"/>
              </a:ext>
            </a:extLst>
          </p:cNvPr>
          <p:cNvSpPr txBox="1"/>
          <p:nvPr/>
        </p:nvSpPr>
        <p:spPr>
          <a:xfrm>
            <a:off x="1979711" y="3490140"/>
            <a:ext cx="154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ym typeface="Wingdings" panose="05000000000000000000" pitchFamily="2" charset="2"/>
              </a:rPr>
              <a:t> Large recoil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812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86999CCC-4032-BAAC-6332-302013075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79935"/>
            <a:ext cx="1872207" cy="70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E4E9AF0-BFAB-6112-3071-5BDE4D668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64" y="5382987"/>
            <a:ext cx="2409915" cy="60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E8A85A-3C46-9CB3-1EF7-8959F7B46867}"/>
                  </a:ext>
                </a:extLst>
              </p:cNvPr>
              <p:cNvSpPr txBox="1"/>
              <p:nvPr/>
            </p:nvSpPr>
            <p:spPr>
              <a:xfrm>
                <a:off x="3832128" y="6023084"/>
                <a:ext cx="1787028" cy="56675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𝐴</m:t>
                      </m:r>
                      <m:r>
                        <a:rPr kumimoji="0" lang="en-US" altLang="ja-JP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  <m:r>
                            <a:rPr kumimoji="0" lang="ja-JP" altLang="en-US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𝜋</m:t>
                          </m:r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kumimoji="0" lang="en-US" altLang="ja-JP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ja-JP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altLang="ja-JP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ja-JP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0" lang="ja-JP" alt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kumimoji="0" lang="en-US" altLang="ja-JP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3E8A85A-3C46-9CB3-1EF7-8959F7B46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128" y="6023084"/>
                <a:ext cx="1787028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540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Sources of spectral broadening in XFELO-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2D643BA-9ECF-8EBF-85C2-C7612CFFC979}"/>
              </a:ext>
            </a:extLst>
          </p:cNvPr>
          <p:cNvSpPr txBox="1"/>
          <p:nvPr/>
        </p:nvSpPr>
        <p:spPr>
          <a:xfrm>
            <a:off x="4229827" y="1368973"/>
            <a:ext cx="45218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Electron beam </a:t>
            </a:r>
          </a:p>
          <a:p>
            <a:r>
              <a:rPr kumimoji="1" lang="en-US" altLang="ja-JP" dirty="0"/>
              <a:t>Energy 7 GeV, bunch charge 40 </a:t>
            </a:r>
            <a:r>
              <a:rPr kumimoji="1" lang="en-US" altLang="ja-JP" dirty="0" err="1"/>
              <a:t>pC</a:t>
            </a:r>
            <a:r>
              <a:rPr kumimoji="1" lang="en-US" altLang="ja-JP" dirty="0"/>
              <a:t>, rep. 3 MHz</a:t>
            </a:r>
          </a:p>
          <a:p>
            <a:r>
              <a:rPr lang="en-US" altLang="ja-JP" dirty="0"/>
              <a:t>N</a:t>
            </a:r>
            <a:r>
              <a:rPr kumimoji="1" lang="en-US" altLang="ja-JP" dirty="0"/>
              <a:t>orm. emittance </a:t>
            </a:r>
            <a:r>
              <a:rPr kumimoji="1" lang="en-US" altLang="ja-JP" dirty="0" err="1"/>
              <a:t>ε</a:t>
            </a:r>
            <a:r>
              <a:rPr kumimoji="1" lang="en-US" altLang="ja-JP" baseline="-25000" dirty="0" err="1"/>
              <a:t>n</a:t>
            </a:r>
            <a:r>
              <a:rPr kumimoji="1" lang="en-US" altLang="ja-JP" dirty="0"/>
              <a:t> = 0.082 mm-</a:t>
            </a:r>
            <a:r>
              <a:rPr kumimoji="1" lang="en-US" altLang="ja-JP" dirty="0" err="1"/>
              <a:t>mrad</a:t>
            </a:r>
            <a:endParaRPr kumimoji="1" lang="en-US" altLang="ja-JP" dirty="0"/>
          </a:p>
          <a:p>
            <a:r>
              <a:rPr lang="en-US" altLang="ja-JP" dirty="0"/>
              <a:t>Energy spread 1.4 MeV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X-ray pulse</a:t>
            </a:r>
          </a:p>
          <a:p>
            <a:r>
              <a:rPr lang="en-US" altLang="ja-JP" dirty="0"/>
              <a:t>1 Å, 2x10</a:t>
            </a:r>
            <a:r>
              <a:rPr lang="en-US" altLang="ja-JP" baseline="30000" dirty="0"/>
              <a:t>10</a:t>
            </a:r>
            <a:r>
              <a:rPr lang="en-US" altLang="ja-JP" dirty="0"/>
              <a:t> </a:t>
            </a:r>
            <a:r>
              <a:rPr lang="en-US" altLang="ja-JP" dirty="0" err="1"/>
              <a:t>ph</a:t>
            </a:r>
            <a:r>
              <a:rPr lang="en-US" altLang="ja-JP" dirty="0"/>
              <a:t>/pulse (intra cavity)</a:t>
            </a:r>
            <a:endParaRPr kumimoji="1" lang="ja-JP" altLang="en-US" dirty="0"/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36CDCCB9-E66C-2AC3-EC56-0A04D5F99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48791"/>
              </p:ext>
            </p:extLst>
          </p:nvPr>
        </p:nvGraphicFramePr>
        <p:xfrm>
          <a:off x="508062" y="3725315"/>
          <a:ext cx="8127876" cy="2878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8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6053"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Source of energy spread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scale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g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-ray Energy spread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53"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Divergence of electrons and X-ray photons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~ µeV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53"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X-ray photon spectrum</a:t>
                      </a: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4.5 </a:t>
                      </a:r>
                      <a:r>
                        <a:rPr kumimoji="1" lang="en-US" altLang="ja-JP" dirty="0" err="1">
                          <a:solidFill>
                            <a:schemeClr val="tx1"/>
                          </a:solidFill>
                        </a:rPr>
                        <a:t>eV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53"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Electron energy spread</a:t>
                      </a: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1.8 MeV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53"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high-field nonlinear</a:t>
                      </a:r>
                    </a:p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1pPr>
                      <a:lvl2pPr marL="42204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2pPr>
                      <a:lvl3pPr marL="844083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3pPr>
                      <a:lvl4pPr marL="1266124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4pPr>
                      <a:lvl5pPr marL="1688165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5pPr>
                      <a:lvl6pPr marL="2110207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6pPr>
                      <a:lvl7pPr marL="2532248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7pPr>
                      <a:lvl8pPr marL="2954289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8pPr>
                      <a:lvl9pPr marL="3376331" algn="l" defTabSz="844083" rtl="0" eaLnBrk="1" latinLnBrk="0" hangingPunct="1">
                        <a:defRPr kumimoji="1" sz="1662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negligible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9A76EBEE-EDC3-1B3C-4AC9-6FFA8D0D7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17494" r="7239" b="12356"/>
          <a:stretch/>
        </p:blipFill>
        <p:spPr bwMode="auto">
          <a:xfrm>
            <a:off x="3332750" y="4232103"/>
            <a:ext cx="2785785" cy="54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30F567C1-E7A6-BF6E-1EC9-31CF911C3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60"/>
          <a:stretch/>
        </p:blipFill>
        <p:spPr bwMode="auto">
          <a:xfrm>
            <a:off x="1772391" y="2395646"/>
            <a:ext cx="1520602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58A960B-AAE2-00EE-9251-424CF736E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r="39689"/>
          <a:stretch/>
        </p:blipFill>
        <p:spPr bwMode="auto">
          <a:xfrm>
            <a:off x="1789644" y="2737059"/>
            <a:ext cx="1431726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869E8AA-6BE8-34C1-2C5A-50269C994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2"/>
          <a:stretch/>
        </p:blipFill>
        <p:spPr bwMode="auto">
          <a:xfrm>
            <a:off x="1785077" y="3097433"/>
            <a:ext cx="1448979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410C20-07CE-2E99-5D7D-38BE165E7910}"/>
              </a:ext>
            </a:extLst>
          </p:cNvPr>
          <p:cNvSpPr txBox="1"/>
          <p:nvPr/>
        </p:nvSpPr>
        <p:spPr>
          <a:xfrm>
            <a:off x="763406" y="2445871"/>
            <a:ext cx="96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0E4C84-5C47-0F01-4033-4F9C68499896}"/>
              </a:ext>
            </a:extLst>
          </p:cNvPr>
          <p:cNvSpPr txBox="1"/>
          <p:nvPr/>
        </p:nvSpPr>
        <p:spPr>
          <a:xfrm>
            <a:off x="792596" y="2790517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X-ray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1E9ED53-0ACF-A758-C929-0E3EC93D93FE}"/>
              </a:ext>
            </a:extLst>
          </p:cNvPr>
          <p:cNvSpPr txBox="1"/>
          <p:nvPr/>
        </p:nvSpPr>
        <p:spPr>
          <a:xfrm>
            <a:off x="728510" y="3144417"/>
            <a:ext cx="87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gamma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9F2520C8-1B77-A119-2970-E8ABA465B9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596" y="912161"/>
            <a:ext cx="3106085" cy="1415772"/>
          </a:xfrm>
          <a:prstGeom prst="rect">
            <a:avLst/>
          </a:prstGeom>
        </p:spPr>
      </p:pic>
      <p:sp>
        <p:nvSpPr>
          <p:cNvPr id="23" name="スライド番号プレースホルダー 1">
            <a:extLst>
              <a:ext uri="{FF2B5EF4-FFF2-40B4-BE49-F238E27FC236}">
                <a16:creationId xmlns:a16="http://schemas.microsoft.com/office/drawing/2014/main" id="{73EF8057-5E88-8133-9748-6D19DD1C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82CFB38-B289-FA5E-58E0-8B45E5E49393}"/>
              </a:ext>
            </a:extLst>
          </p:cNvPr>
          <p:cNvSpPr txBox="1"/>
          <p:nvPr/>
        </p:nvSpPr>
        <p:spPr>
          <a:xfrm>
            <a:off x="4006747" y="917879"/>
            <a:ext cx="14010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7-GeV XFELO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3069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2F3EAA6-8E38-675C-159E-47CE077564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9362"/>
          <a:stretch/>
        </p:blipFill>
        <p:spPr>
          <a:xfrm>
            <a:off x="116865" y="2036251"/>
            <a:ext cx="4397071" cy="11055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6B1DA02-3611-4C10-A531-A2F06E9319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561"/>
          <a:stretch/>
        </p:blipFill>
        <p:spPr>
          <a:xfrm>
            <a:off x="4639612" y="1821313"/>
            <a:ext cx="4397071" cy="153541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FCF497-0A26-860D-51E0-AF844D98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4" y="3390953"/>
            <a:ext cx="4057194" cy="271420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EAEE004-E885-E721-7999-31DC7D5C1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31" y="3517354"/>
            <a:ext cx="3884507" cy="2587800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7100F6E-9788-4037-4AB4-EF6826BCC792}"/>
              </a:ext>
            </a:extLst>
          </p:cNvPr>
          <p:cNvSpPr txBox="1"/>
          <p:nvPr/>
        </p:nvSpPr>
        <p:spPr>
          <a:xfrm>
            <a:off x="1129489" y="122836"/>
            <a:ext cx="646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Spectrum of 7-GeV XFELO-</a:t>
            </a:r>
            <a:r>
              <a:rPr lang="en-US" altLang="ja-JP" sz="2400" dirty="0">
                <a:latin typeface="Symbol" panose="05050102010706020507" pitchFamily="18" charset="2"/>
              </a:rPr>
              <a:t>g </a:t>
            </a:r>
            <a:r>
              <a:rPr lang="en-US" altLang="ja-JP" sz="2400" dirty="0"/>
              <a:t>for two configurations</a:t>
            </a:r>
            <a:endParaRPr kumimoji="1" lang="ja-JP" altLang="en-US" sz="2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AFB1D1D-B02E-009F-B155-E26A6D8D2198}"/>
              </a:ext>
            </a:extLst>
          </p:cNvPr>
          <p:cNvSpPr txBox="1"/>
          <p:nvPr/>
        </p:nvSpPr>
        <p:spPr>
          <a:xfrm>
            <a:off x="389614" y="846418"/>
            <a:ext cx="5618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Collinear and non-collinear collisions.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Diamond can not be used in the two-mirror configuration </a:t>
            </a:r>
          </a:p>
          <a:p>
            <a:r>
              <a:rPr kumimoji="1" lang="en-US" altLang="ja-JP" dirty="0"/>
              <a:t>due to multiple Bragg scattering.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04A22AA-BDBC-E733-2BEC-463F783D49D5}"/>
              </a:ext>
            </a:extLst>
          </p:cNvPr>
          <p:cNvSpPr txBox="1"/>
          <p:nvPr/>
        </p:nvSpPr>
        <p:spPr>
          <a:xfrm>
            <a:off x="6280952" y="1636647"/>
            <a:ext cx="1852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Crossing = 1 </a:t>
            </a:r>
            <a:r>
              <a:rPr kumimoji="1" lang="en-US" altLang="ja-JP" dirty="0" err="1"/>
              <a:t>mrad</a:t>
            </a:r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9CA72172-62BC-F69C-E574-6C1AF6A268D4}"/>
              </a:ext>
            </a:extLst>
          </p:cNvPr>
          <p:cNvCxnSpPr>
            <a:cxnSpLocks/>
          </p:cNvCxnSpPr>
          <p:nvPr/>
        </p:nvCxnSpPr>
        <p:spPr>
          <a:xfrm flipH="1">
            <a:off x="6786862" y="2005979"/>
            <a:ext cx="292567" cy="38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253D24-FCF4-DC4A-D373-84B31CB0848C}"/>
              </a:ext>
            </a:extLst>
          </p:cNvPr>
          <p:cNvSpPr txBox="1"/>
          <p:nvPr/>
        </p:nvSpPr>
        <p:spPr>
          <a:xfrm>
            <a:off x="1780296" y="6265784"/>
            <a:ext cx="5198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Two configurations show a similar 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-ray performance.</a:t>
            </a:r>
            <a:endParaRPr kumimoji="1" lang="ja-JP" altLang="en-US" dirty="0"/>
          </a:p>
        </p:txBody>
      </p:sp>
      <p:sp>
        <p:nvSpPr>
          <p:cNvPr id="29" name="スライド番号プレースホルダー 1">
            <a:extLst>
              <a:ext uri="{FF2B5EF4-FFF2-40B4-BE49-F238E27FC236}">
                <a16:creationId xmlns:a16="http://schemas.microsoft.com/office/drawing/2014/main" id="{78519BD1-B265-D49A-0DC0-367AB7B6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F450AA-AA1B-FA25-4D8E-810D3915FAB4}"/>
              </a:ext>
            </a:extLst>
          </p:cNvPr>
          <p:cNvSpPr txBox="1"/>
          <p:nvPr/>
        </p:nvSpPr>
        <p:spPr>
          <a:xfrm>
            <a:off x="4937760" y="857932"/>
            <a:ext cx="420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R. Hajima, M. Fujiwara, PR-AB 19, 020702 (2016)</a:t>
            </a:r>
          </a:p>
        </p:txBody>
      </p:sp>
    </p:spTree>
    <p:extLst>
      <p:ext uri="{BB962C8B-B14F-4D97-AF65-F5344CB8AC3E}">
        <p14:creationId xmlns:p14="http://schemas.microsoft.com/office/powerpoint/2010/main" val="2807968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図 34">
            <a:extLst>
              <a:ext uri="{FF2B5EF4-FFF2-40B4-BE49-F238E27FC236}">
                <a16:creationId xmlns:a16="http://schemas.microsoft.com/office/drawing/2014/main" id="{51ED05F2-AC3F-2AF4-52A2-7D6597719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27" y="1527696"/>
            <a:ext cx="3744132" cy="2356147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502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Generation of circularly polarized 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-ray</a:t>
            </a:r>
            <a:endParaRPr kumimoji="1" lang="ja-JP" altLang="en-US" sz="2400" dirty="0"/>
          </a:p>
        </p:txBody>
      </p:sp>
      <p:pic>
        <p:nvPicPr>
          <p:cNvPr id="32" name="図 31" descr="グラフ, ヒストグラム&#10;&#10;自動的に生成された説明">
            <a:extLst>
              <a:ext uri="{FF2B5EF4-FFF2-40B4-BE49-F238E27FC236}">
                <a16:creationId xmlns:a16="http://schemas.microsoft.com/office/drawing/2014/main" id="{84C7B80E-F731-FA65-6CEF-85812F59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27" y="4206049"/>
            <a:ext cx="3145592" cy="2322050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FC9CB94-BA33-FAD6-DAD3-6C333A438E9E}"/>
              </a:ext>
            </a:extLst>
          </p:cNvPr>
          <p:cNvSpPr txBox="1"/>
          <p:nvPr/>
        </p:nvSpPr>
        <p:spPr>
          <a:xfrm>
            <a:off x="4572000" y="936345"/>
            <a:ext cx="4367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Spin polarized electrons from a GaAs/</a:t>
            </a:r>
            <a:r>
              <a:rPr kumimoji="1" lang="en-US" altLang="ja-JP" dirty="0" err="1"/>
              <a:t>GaAsP</a:t>
            </a:r>
            <a:r>
              <a:rPr kumimoji="1" lang="en-US" altLang="ja-JP" dirty="0"/>
              <a:t> </a:t>
            </a:r>
          </a:p>
          <a:p>
            <a:r>
              <a:rPr kumimoji="1" lang="en-US" altLang="ja-JP" dirty="0"/>
              <a:t>strained superlattice photocathode</a:t>
            </a:r>
            <a:endParaRPr kumimoji="1" lang="ja-JP" altLang="en-US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E38C7601-A809-E771-F434-6A0F171ED222}"/>
              </a:ext>
            </a:extLst>
          </p:cNvPr>
          <p:cNvCxnSpPr/>
          <p:nvPr/>
        </p:nvCxnSpPr>
        <p:spPr>
          <a:xfrm>
            <a:off x="4389129" y="936345"/>
            <a:ext cx="0" cy="559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7354B35-E42E-A0EA-2CE5-12C5DCF0F275}"/>
              </a:ext>
            </a:extLst>
          </p:cNvPr>
          <p:cNvSpPr txBox="1"/>
          <p:nvPr/>
        </p:nvSpPr>
        <p:spPr>
          <a:xfrm>
            <a:off x="5320791" y="6552423"/>
            <a:ext cx="3130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3333FF"/>
                </a:solidFill>
              </a:rPr>
              <a:t>T. Nakanishi et al., Phys. Lett. A 158, 345 (1991)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B72D716-1FB9-88A7-CD65-32DD329DBECB}"/>
              </a:ext>
            </a:extLst>
          </p:cNvPr>
          <p:cNvSpPr txBox="1"/>
          <p:nvPr/>
        </p:nvSpPr>
        <p:spPr>
          <a:xfrm>
            <a:off x="5320790" y="3793528"/>
            <a:ext cx="2951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3333FF"/>
                </a:solidFill>
              </a:rPr>
              <a:t>X. Jin et al., Ultramicroscopy, 130 44 (2013). 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98D2155C-0D23-DCE8-EDF4-F9408E99BBB0}"/>
              </a:ext>
            </a:extLst>
          </p:cNvPr>
          <p:cNvCxnSpPr/>
          <p:nvPr/>
        </p:nvCxnSpPr>
        <p:spPr>
          <a:xfrm>
            <a:off x="6415957" y="4540838"/>
            <a:ext cx="7951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E8A86E2-92B8-6C53-DD9C-BDB5B4B8BEAB}"/>
              </a:ext>
            </a:extLst>
          </p:cNvPr>
          <p:cNvSpPr txBox="1"/>
          <p:nvPr/>
        </p:nvSpPr>
        <p:spPr>
          <a:xfrm>
            <a:off x="5934790" y="4371892"/>
            <a:ext cx="76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86%</a:t>
            </a:r>
            <a:endParaRPr kumimoji="1" lang="ja-JP" alt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B25F000-7347-2D32-19EA-0F0DD9F6C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4" r="13283" b="50000"/>
          <a:stretch/>
        </p:blipFill>
        <p:spPr bwMode="auto">
          <a:xfrm>
            <a:off x="614575" y="3428758"/>
            <a:ext cx="3528393" cy="262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9B677C-A3C5-4EDB-748B-E57FC3C85BAD}"/>
              </a:ext>
            </a:extLst>
          </p:cNvPr>
          <p:cNvSpPr txBox="1"/>
          <p:nvPr/>
        </p:nvSpPr>
        <p:spPr>
          <a:xfrm rot="16200000">
            <a:off x="-716284" y="45565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Stokes parameter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505EC0-77B2-9970-E707-A764ECE8A7B6}"/>
              </a:ext>
            </a:extLst>
          </p:cNvPr>
          <p:cNvSpPr txBox="1"/>
          <p:nvPr/>
        </p:nvSpPr>
        <p:spPr>
          <a:xfrm>
            <a:off x="1406663" y="6165062"/>
            <a:ext cx="1918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18" charset="2"/>
                <a:ea typeface="ＭＳ Ｐゴシック" panose="020B0600070205080204" pitchFamily="50" charset="-128"/>
                <a:cs typeface="+mn-cs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-ray energy (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GeV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D686C0C-4E70-EE08-8C18-01A381CA0725}"/>
              </a:ext>
            </a:extLst>
          </p:cNvPr>
          <p:cNvSpPr/>
          <p:nvPr/>
        </p:nvSpPr>
        <p:spPr>
          <a:xfrm>
            <a:off x="548503" y="3532556"/>
            <a:ext cx="28209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13C2FA5-B644-983E-8337-D7D95AC5D02E}"/>
              </a:ext>
            </a:extLst>
          </p:cNvPr>
          <p:cNvSpPr txBox="1"/>
          <p:nvPr/>
        </p:nvSpPr>
        <p:spPr>
          <a:xfrm>
            <a:off x="631332" y="581299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FE49309-5FA8-DCDF-C88D-3B24EFB349DC}"/>
              </a:ext>
            </a:extLst>
          </p:cNvPr>
          <p:cNvSpPr txBox="1"/>
          <p:nvPr/>
        </p:nvSpPr>
        <p:spPr>
          <a:xfrm>
            <a:off x="631332" y="353660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31EEF4A-1FCC-F151-B908-464C4145EBE4}"/>
              </a:ext>
            </a:extLst>
          </p:cNvPr>
          <p:cNvSpPr txBox="1"/>
          <p:nvPr/>
        </p:nvSpPr>
        <p:spPr>
          <a:xfrm>
            <a:off x="495078" y="466493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0.5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91F8761-5AB3-EE34-ACA5-5A037DC0D62B}"/>
              </a:ext>
            </a:extLst>
          </p:cNvPr>
          <p:cNvSpPr/>
          <p:nvPr/>
        </p:nvSpPr>
        <p:spPr>
          <a:xfrm>
            <a:off x="830600" y="5980828"/>
            <a:ext cx="3312368" cy="224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8E60590-110B-CD15-B3CF-B7C5D82A12AC}"/>
              </a:ext>
            </a:extLst>
          </p:cNvPr>
          <p:cNvSpPr txBox="1"/>
          <p:nvPr/>
        </p:nvSpPr>
        <p:spPr>
          <a:xfrm>
            <a:off x="731339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FDA5DF-ACE1-7B80-D297-5BE42579C6EA}"/>
              </a:ext>
            </a:extLst>
          </p:cNvPr>
          <p:cNvSpPr txBox="1"/>
          <p:nvPr/>
        </p:nvSpPr>
        <p:spPr>
          <a:xfrm>
            <a:off x="3657963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8F18456-84A7-9377-2631-4884544E32ED}"/>
              </a:ext>
            </a:extLst>
          </p:cNvPr>
          <p:cNvSpPr txBox="1"/>
          <p:nvPr/>
        </p:nvSpPr>
        <p:spPr>
          <a:xfrm>
            <a:off x="3240767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6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ED032C8-B84A-6579-5281-764E65D66A47}"/>
              </a:ext>
            </a:extLst>
          </p:cNvPr>
          <p:cNvSpPr txBox="1"/>
          <p:nvPr/>
        </p:nvSpPr>
        <p:spPr>
          <a:xfrm>
            <a:off x="2823008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5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8F126F09-428C-D665-CC84-61EE290446AB}"/>
              </a:ext>
            </a:extLst>
          </p:cNvPr>
          <p:cNvSpPr txBox="1"/>
          <p:nvPr/>
        </p:nvSpPr>
        <p:spPr>
          <a:xfrm>
            <a:off x="2406025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4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B1B7D16-6830-3D63-6C3C-75CB271C5BD7}"/>
              </a:ext>
            </a:extLst>
          </p:cNvPr>
          <p:cNvSpPr txBox="1"/>
          <p:nvPr/>
        </p:nvSpPr>
        <p:spPr>
          <a:xfrm>
            <a:off x="1997579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07CDC46-E2ED-426E-ACE1-37748AD9AC8F}"/>
              </a:ext>
            </a:extLst>
          </p:cNvPr>
          <p:cNvSpPr txBox="1"/>
          <p:nvPr/>
        </p:nvSpPr>
        <p:spPr>
          <a:xfrm>
            <a:off x="1571220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4F4BE0F-B027-1A04-39BA-66C44FA86301}"/>
              </a:ext>
            </a:extLst>
          </p:cNvPr>
          <p:cNvSpPr txBox="1"/>
          <p:nvPr/>
        </p:nvSpPr>
        <p:spPr>
          <a:xfrm>
            <a:off x="1151269" y="59368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B6F059B-ED07-BF0E-B19F-E1A593349FDC}"/>
              </a:ext>
            </a:extLst>
          </p:cNvPr>
          <p:cNvSpPr txBox="1"/>
          <p:nvPr/>
        </p:nvSpPr>
        <p:spPr>
          <a:xfrm>
            <a:off x="769351" y="1044620"/>
            <a:ext cx="30615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In the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deep recoil regime,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the polarization of incident laser photons is not preserved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at the Compton scattering.</a:t>
            </a:r>
          </a:p>
          <a:p>
            <a:endParaRPr lang="en-US" altLang="ja-JP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However, circularly polarized</a:t>
            </a:r>
          </a:p>
          <a:p>
            <a:r>
              <a:rPr lang="en-US" altLang="ja-JP" dirty="0">
                <a:solidFill>
                  <a:prstClr val="black"/>
                </a:solidFill>
                <a:latin typeface="Symbol" panose="05050102010706020507" pitchFamily="18" charset="2"/>
                <a:ea typeface="ＭＳ Ｐゴシック" panose="020B0600070205080204" pitchFamily="50" charset="-128"/>
              </a:rPr>
              <a:t>g</a:t>
            </a:r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-ray can be generated with 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spin polarized electrons.</a:t>
            </a:r>
            <a:endParaRPr lang="ja-JP" altLang="en-US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146A2D3-6842-5DB8-AC43-F1896014C411}"/>
              </a:ext>
            </a:extLst>
          </p:cNvPr>
          <p:cNvSpPr txBox="1"/>
          <p:nvPr/>
        </p:nvSpPr>
        <p:spPr>
          <a:xfrm>
            <a:off x="1604165" y="5277689"/>
            <a:ext cx="2121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CAIN simulation</a:t>
            </a:r>
          </a:p>
          <a:p>
            <a:r>
              <a:rPr lang="en-US" altLang="ja-JP" sz="1600" dirty="0"/>
              <a:t>with circ. pol. electrons</a:t>
            </a:r>
            <a:endParaRPr kumimoji="1" lang="ja-JP" altLang="en-US" sz="1600" dirty="0"/>
          </a:p>
        </p:txBody>
      </p:sp>
      <p:sp>
        <p:nvSpPr>
          <p:cNvPr id="49" name="スライド番号プレースホルダー 1">
            <a:extLst>
              <a:ext uri="{FF2B5EF4-FFF2-40B4-BE49-F238E27FC236}">
                <a16:creationId xmlns:a16="http://schemas.microsoft.com/office/drawing/2014/main" id="{BCEECF5C-E44B-0E8E-6D01-5C576B0C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31F9C8-FE20-C37E-E350-156624335839}"/>
              </a:ext>
            </a:extLst>
          </p:cNvPr>
          <p:cNvSpPr txBox="1"/>
          <p:nvPr/>
        </p:nvSpPr>
        <p:spPr>
          <a:xfrm>
            <a:off x="3010319" y="4063574"/>
            <a:ext cx="14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/>
              <a:t>ully circ. p</a:t>
            </a:r>
            <a:r>
              <a:rPr lang="en-US" altLang="ja-JP" dirty="0"/>
              <a:t>ol.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3664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>
            <a:extLst>
              <a:ext uri="{FF2B5EF4-FFF2-40B4-BE49-F238E27FC236}">
                <a16:creationId xmlns:a16="http://schemas.microsoft.com/office/drawing/2014/main" id="{6C893A9E-C1FA-854E-3C47-F292BE4A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95" y="4243803"/>
            <a:ext cx="3713259" cy="24779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図 4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021CCB2D-1ACD-4ABA-F50F-88412B0603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2"/>
          <a:stretch/>
        </p:blipFill>
        <p:spPr>
          <a:xfrm>
            <a:off x="802341" y="1466107"/>
            <a:ext cx="7539317" cy="113635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3869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Energy measurement of 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-ray</a:t>
            </a:r>
            <a:endParaRPr kumimoji="1" lang="ja-JP" altLang="en-US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1606535-40D4-AFD7-AE35-78F8F3D44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94" y="4066557"/>
            <a:ext cx="3585595" cy="269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4AB674-7AC6-8503-3AFF-3C57E003910B}"/>
              </a:ext>
            </a:extLst>
          </p:cNvPr>
          <p:cNvSpPr txBox="1"/>
          <p:nvPr/>
        </p:nvSpPr>
        <p:spPr>
          <a:xfrm>
            <a:off x="1500196" y="2774563"/>
            <a:ext cx="6143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en-US" altLang="ja-JP" dirty="0">
                <a:solidFill>
                  <a:prstClr val="black"/>
                </a:solidFill>
              </a:rPr>
              <a:t>Electrons lose a significant amount of energy at the collision. </a:t>
            </a: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-ray energy can be measured by a tagging detector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Energy resolution is limited by the electron energy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    spread at the collision ~ 1.8 MeV for a 7-GeV XFELO-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</a:rPr>
              <a:t>g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C185C06-2C50-BB90-5411-2A667CC77DC9}"/>
              </a:ext>
            </a:extLst>
          </p:cNvPr>
          <p:cNvSpPr txBox="1"/>
          <p:nvPr/>
        </p:nvSpPr>
        <p:spPr>
          <a:xfrm>
            <a:off x="4616796" y="1137858"/>
            <a:ext cx="262873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Tagging of recoil electrons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487ED9B-F9F6-8137-4F8A-62B9F72C1A93}"/>
              </a:ext>
            </a:extLst>
          </p:cNvPr>
          <p:cNvSpPr txBox="1"/>
          <p:nvPr/>
        </p:nvSpPr>
        <p:spPr>
          <a:xfrm>
            <a:off x="222635" y="6213498"/>
            <a:ext cx="382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N. Muramatsu et al., </a:t>
            </a:r>
          </a:p>
          <a:p>
            <a:r>
              <a:rPr kumimoji="1" lang="en-US" altLang="ja-JP" sz="1400" dirty="0">
                <a:solidFill>
                  <a:srgbClr val="3333FF"/>
                </a:solidFill>
              </a:rPr>
              <a:t>NIMA 1033, 166677 (2022).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6E9F762-EA01-2324-8363-B5330E4EBAD4}"/>
              </a:ext>
            </a:extLst>
          </p:cNvPr>
          <p:cNvSpPr txBox="1"/>
          <p:nvPr/>
        </p:nvSpPr>
        <p:spPr>
          <a:xfrm>
            <a:off x="2152174" y="4243803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LEPS at SPring-8</a:t>
            </a:r>
            <a:endParaRPr kumimoji="1" lang="ja-JP" altLang="en-US" dirty="0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18119D6B-7A19-B298-AF38-6B4B5B83BBA0}"/>
              </a:ext>
            </a:extLst>
          </p:cNvPr>
          <p:cNvSpPr/>
          <p:nvPr/>
        </p:nvSpPr>
        <p:spPr>
          <a:xfrm>
            <a:off x="5899868" y="1568790"/>
            <a:ext cx="453074" cy="16459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>
            <a:extLst>
              <a:ext uri="{FF2B5EF4-FFF2-40B4-BE49-F238E27FC236}">
                <a16:creationId xmlns:a16="http://schemas.microsoft.com/office/drawing/2014/main" id="{25530D07-EF62-7A74-4378-AC427CD2D8AE}"/>
              </a:ext>
            </a:extLst>
          </p:cNvPr>
          <p:cNvSpPr/>
          <p:nvPr/>
        </p:nvSpPr>
        <p:spPr>
          <a:xfrm rot="5400000">
            <a:off x="5532420" y="1445582"/>
            <a:ext cx="616051" cy="616051"/>
          </a:xfrm>
          <a:prstGeom prst="arc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スライド番号プレースホルダー 1">
            <a:extLst>
              <a:ext uri="{FF2B5EF4-FFF2-40B4-BE49-F238E27FC236}">
                <a16:creationId xmlns:a16="http://schemas.microsoft.com/office/drawing/2014/main" id="{A5CA1182-606C-38AC-12B0-2DECD952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17</a:t>
            </a:fld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9B7D29A9-410C-D008-8576-1BFCB39C1471}"/>
              </a:ext>
            </a:extLst>
          </p:cNvPr>
          <p:cNvCxnSpPr>
            <a:cxnSpLocks/>
          </p:cNvCxnSpPr>
          <p:nvPr/>
        </p:nvCxnSpPr>
        <p:spPr>
          <a:xfrm>
            <a:off x="7252854" y="6181171"/>
            <a:ext cx="5502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D3E88765-DA0A-F373-B23D-A3A5564F87EE}"/>
              </a:ext>
            </a:extLst>
          </p:cNvPr>
          <p:cNvCxnSpPr>
            <a:cxnSpLocks/>
          </p:cNvCxnSpPr>
          <p:nvPr/>
        </p:nvCxnSpPr>
        <p:spPr>
          <a:xfrm flipH="1">
            <a:off x="7987663" y="6181171"/>
            <a:ext cx="55027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DDD9A0-B497-AB99-D5AB-B6EF842BD017}"/>
              </a:ext>
            </a:extLst>
          </p:cNvPr>
          <p:cNvSpPr txBox="1"/>
          <p:nvPr/>
        </p:nvSpPr>
        <p:spPr>
          <a:xfrm>
            <a:off x="6753585" y="5844166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1.8 MeV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974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407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Possible multi-bunch operation</a:t>
            </a:r>
            <a:endParaRPr kumimoji="1" lang="ja-JP" altLang="en-US" sz="2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4682D85-E241-B0F7-E969-D4601445F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19" y="2332361"/>
            <a:ext cx="3548884" cy="240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2FFCAB-444E-D4E9-23F4-F8CFC3B6C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45" b="59362"/>
          <a:stretch/>
        </p:blipFill>
        <p:spPr>
          <a:xfrm>
            <a:off x="4572000" y="1110681"/>
            <a:ext cx="4397071" cy="9655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DA839AE-5515-CC20-6C9D-49CEEFCE97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" t="43561"/>
          <a:stretch/>
        </p:blipFill>
        <p:spPr>
          <a:xfrm>
            <a:off x="174929" y="970558"/>
            <a:ext cx="4271424" cy="153541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212156-9715-DC6D-D31C-5311CD2D981E}"/>
              </a:ext>
            </a:extLst>
          </p:cNvPr>
          <p:cNvSpPr txBox="1"/>
          <p:nvPr/>
        </p:nvSpPr>
        <p:spPr>
          <a:xfrm>
            <a:off x="262394" y="2661036"/>
            <a:ext cx="44352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 the four-mirror cavity, </a:t>
            </a:r>
            <a:r>
              <a:rPr kumimoji="1" lang="en-US" altLang="ja-JP" dirty="0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-ray flux is simply</a:t>
            </a:r>
          </a:p>
          <a:p>
            <a:r>
              <a:rPr lang="en-US" altLang="ja-JP" dirty="0"/>
              <a:t>proportional to the bunch repetition.</a:t>
            </a:r>
          </a:p>
          <a:p>
            <a:endParaRPr kumimoji="1" lang="en-US" altLang="ja-JP" dirty="0"/>
          </a:p>
          <a:p>
            <a:r>
              <a:rPr lang="en-US" altLang="ja-JP" dirty="0"/>
              <a:t>In the two-mirror cavity, flux shows nonlinear</a:t>
            </a:r>
          </a:p>
          <a:p>
            <a:r>
              <a:rPr kumimoji="1" lang="en-US" altLang="ja-JP" dirty="0"/>
              <a:t>increasing due to multiple collisions.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1D6B862-3234-8B49-0BCD-2A46E75B37D7}"/>
              </a:ext>
            </a:extLst>
          </p:cNvPr>
          <p:cNvSpPr txBox="1"/>
          <p:nvPr/>
        </p:nvSpPr>
        <p:spPr>
          <a:xfrm>
            <a:off x="262394" y="5061587"/>
            <a:ext cx="8627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 bunch repetition is limited by heat load on the Bragg mirrors </a:t>
            </a:r>
          </a:p>
          <a:p>
            <a:r>
              <a:rPr kumimoji="1" lang="en-US" altLang="ja-JP" dirty="0"/>
              <a:t>and the accelerator design.  </a:t>
            </a:r>
            <a:r>
              <a:rPr kumimoji="1" lang="en-US" altLang="ja-JP" dirty="0">
                <a:sym typeface="Wingdings" panose="05000000000000000000" pitchFamily="2" charset="2"/>
              </a:rPr>
              <a:t>  ERL allows &gt;100 MHz operation.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Based on the results of diamond mirrors at 3</a:t>
            </a:r>
            <a:r>
              <a:rPr kumimoji="1" lang="en-US" altLang="ja-JP" baseline="30000" dirty="0"/>
              <a:t>rd</a:t>
            </a:r>
            <a:r>
              <a:rPr kumimoji="1" lang="en-US" altLang="ja-JP" dirty="0"/>
              <a:t>-generation X-ray sources,</a:t>
            </a:r>
          </a:p>
          <a:p>
            <a:r>
              <a:rPr kumimoji="1" lang="en-US" altLang="ja-JP" dirty="0"/>
              <a:t>100 MHz operation might be feasible.</a:t>
            </a:r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EDEBE51-5B17-E517-8BB4-0CD10586F37A}"/>
              </a:ext>
            </a:extLst>
          </p:cNvPr>
          <p:cNvCxnSpPr/>
          <p:nvPr/>
        </p:nvCxnSpPr>
        <p:spPr>
          <a:xfrm>
            <a:off x="457875" y="4866198"/>
            <a:ext cx="80930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44D87A8-0CA5-56FF-5625-64652A58C7B8}"/>
              </a:ext>
            </a:extLst>
          </p:cNvPr>
          <p:cNvSpPr txBox="1"/>
          <p:nvPr/>
        </p:nvSpPr>
        <p:spPr>
          <a:xfrm>
            <a:off x="4416345" y="6294157"/>
            <a:ext cx="382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K-J. Kim et al., Phys. Rev. Lett. 100, 244802 (2008).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29" name="スライド番号プレースホルダー 1">
            <a:extLst>
              <a:ext uri="{FF2B5EF4-FFF2-40B4-BE49-F238E27FC236}">
                <a16:creationId xmlns:a16="http://schemas.microsoft.com/office/drawing/2014/main" id="{06D4E617-6325-4234-47A8-90C38BC05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23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467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Energy tunability of 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r>
              <a:rPr lang="en-US" altLang="ja-JP" sz="2400" dirty="0"/>
              <a:t>-ray at XFELO-</a:t>
            </a:r>
            <a:r>
              <a:rPr lang="en-US" altLang="ja-JP" sz="2400" dirty="0">
                <a:latin typeface="Symbol" panose="05050102010706020507" pitchFamily="18" charset="2"/>
              </a:rPr>
              <a:t>g</a:t>
            </a:r>
            <a:endParaRPr kumimoji="1" lang="ja-JP" altLang="en-US" sz="2400" dirty="0">
              <a:latin typeface="Symbol" panose="05050102010706020507" pitchFamily="18" charset="2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7526DA-1CD5-29A2-C335-72AD39F08591}"/>
              </a:ext>
            </a:extLst>
          </p:cNvPr>
          <p:cNvSpPr txBox="1"/>
          <p:nvPr/>
        </p:nvSpPr>
        <p:spPr>
          <a:xfrm>
            <a:off x="997730" y="936928"/>
            <a:ext cx="78077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</a:t>
            </a:r>
            <a:r>
              <a:rPr kumimoji="1" lang="en-US" altLang="ja-JP" dirty="0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-ray energy is determined only by the electron energy. 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 the European XFEL, electron beam energies from 8 GeV to 17.5 GeV allow</a:t>
            </a:r>
          </a:p>
          <a:p>
            <a:r>
              <a:rPr lang="en-US" altLang="ja-JP" dirty="0"/>
              <a:t>the X-ray photon from 3 keV to 24 keV. </a:t>
            </a:r>
            <a:r>
              <a:rPr kumimoji="1" lang="en-US" altLang="ja-JP" dirty="0">
                <a:sym typeface="Wingdings" panose="05000000000000000000" pitchFamily="2" charset="2"/>
              </a:rPr>
              <a:t> Gamma photon from </a:t>
            </a:r>
            <a:r>
              <a:rPr lang="en-US" altLang="ja-JP" dirty="0">
                <a:sym typeface="Wingdings" panose="05000000000000000000" pitchFamily="2" charset="2"/>
              </a:rPr>
              <a:t>8 to 17.5 GeV.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dirty="0">
                <a:sym typeface="Wingdings" panose="05000000000000000000" pitchFamily="2" charset="2"/>
              </a:rPr>
              <a:t>With a harmonic lasing, 3.5-GeV XFELO can be designed.</a:t>
            </a:r>
          </a:p>
          <a:p>
            <a:endParaRPr lang="en-US" altLang="ja-JP" dirty="0">
              <a:sym typeface="Wingdings" panose="05000000000000000000" pitchFamily="2" charset="2"/>
            </a:endParaRPr>
          </a:p>
          <a:p>
            <a:endParaRPr kumimoji="1" lang="en-US" altLang="ja-JP" dirty="0">
              <a:sym typeface="Wingdings" panose="05000000000000000000" pitchFamily="2" charset="2"/>
            </a:endParaRPr>
          </a:p>
          <a:p>
            <a:r>
              <a:rPr lang="en-US" altLang="ja-JP" dirty="0">
                <a:sym typeface="Wingdings" panose="05000000000000000000" pitchFamily="2" charset="2"/>
              </a:rPr>
              <a:t>Continuous energy tuning is feasible with changing the undulator gap and the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electron energy </a:t>
            </a:r>
            <a:r>
              <a:rPr kumimoji="1" lang="en-US" altLang="ja-JP" dirty="0" err="1">
                <a:sym typeface="Wingdings" panose="05000000000000000000" pitchFamily="2" charset="2"/>
              </a:rPr>
              <a:t>simulrtanously</a:t>
            </a:r>
            <a:r>
              <a:rPr kumimoji="1" lang="en-US" altLang="ja-JP" dirty="0">
                <a:sym typeface="Wingdings" panose="05000000000000000000" pitchFamily="2" charset="2"/>
              </a:rPr>
              <a:t>, while keeping the Bragg resonator configuration. 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For example, </a:t>
            </a:r>
            <a:r>
              <a:rPr lang="en-US" altLang="ja-JP" dirty="0">
                <a:sym typeface="Wingdings" panose="05000000000000000000" pitchFamily="2" charset="2"/>
              </a:rPr>
              <a:t> K = 1.4  K = 0.93, E = 7 GeV  5.93 GeV.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187BA7-7696-A405-8F3B-C53F22A50C06}"/>
              </a:ext>
            </a:extLst>
          </p:cNvPr>
          <p:cNvSpPr txBox="1"/>
          <p:nvPr/>
        </p:nvSpPr>
        <p:spPr>
          <a:xfrm>
            <a:off x="2999102" y="2077299"/>
            <a:ext cx="5667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3333FF"/>
                </a:solidFill>
              </a:rPr>
              <a:t>Patrick Rauer et al. “Lasing of a Cavity Based X-ray Source”, preprint.</a:t>
            </a:r>
            <a:endParaRPr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717D1BE-3F3C-5472-6492-ABE8540FF831}"/>
              </a:ext>
            </a:extLst>
          </p:cNvPr>
          <p:cNvSpPr txBox="1"/>
          <p:nvPr/>
        </p:nvSpPr>
        <p:spPr>
          <a:xfrm>
            <a:off x="5387426" y="2880012"/>
            <a:ext cx="32009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3333FF"/>
                </a:solidFill>
              </a:rPr>
              <a:t>J. Dai et al., PRL 108, 034802 (2012)</a:t>
            </a:r>
            <a:endParaRPr lang="ja-JP" altLang="en-US" sz="1400" dirty="0">
              <a:solidFill>
                <a:srgbClr val="3333FF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0D2BB53-7EAA-F9E3-61BB-A0DE9CCCC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00" t="5019" r="9823" b="20058"/>
          <a:stretch/>
        </p:blipFill>
        <p:spPr>
          <a:xfrm>
            <a:off x="2298819" y="4432770"/>
            <a:ext cx="3649053" cy="2407042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8BDBB622-A27C-02AA-E8E7-B653A29967B6}"/>
              </a:ext>
            </a:extLst>
          </p:cNvPr>
          <p:cNvSpPr/>
          <p:nvPr/>
        </p:nvSpPr>
        <p:spPr>
          <a:xfrm>
            <a:off x="5154017" y="5147203"/>
            <a:ext cx="1046013" cy="2937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B3892E07-A6E1-E4F3-D4E6-BC288023EFD6}"/>
              </a:ext>
            </a:extLst>
          </p:cNvPr>
          <p:cNvSpPr/>
          <p:nvPr/>
        </p:nvSpPr>
        <p:spPr>
          <a:xfrm flipH="1">
            <a:off x="3855846" y="5145631"/>
            <a:ext cx="1046013" cy="29374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6E51923C-1FA0-7D7E-D278-CE813099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6953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19B1EF5-73C8-3BB6-698E-95D70F60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44083"/>
            <a:fld id="{4475601E-98E8-4B2E-94CE-53032C14A6C6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ＭＳ Ｐゴシック" panose="020B0600070205080204" pitchFamily="50" charset="-128"/>
              </a:rPr>
              <a:pPr defTabSz="844083"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7B764B-BDB4-D130-9D02-2F77EB0F258A}"/>
              </a:ext>
            </a:extLst>
          </p:cNvPr>
          <p:cNvSpPr txBox="1"/>
          <p:nvPr/>
        </p:nvSpPr>
        <p:spPr>
          <a:xfrm>
            <a:off x="964638" y="114430"/>
            <a:ext cx="5505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/>
            <a:r>
              <a:rPr lang="en-US" altLang="ja-JP" sz="28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Compton source based on FEL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3579C8-4007-C566-E660-62A5FCB88E79}"/>
              </a:ext>
            </a:extLst>
          </p:cNvPr>
          <p:cNvSpPr txBox="1"/>
          <p:nvPr/>
        </p:nvSpPr>
        <p:spPr>
          <a:xfrm>
            <a:off x="224198" y="5858506"/>
            <a:ext cx="38268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Hiroyuki Hama and Vladimir Litvinenko</a:t>
            </a:r>
          </a:p>
          <a:p>
            <a:pPr>
              <a:defRPr/>
            </a:pPr>
            <a:r>
              <a:rPr lang="en-US" altLang="ja-JP" dirty="0">
                <a:solidFill>
                  <a:prstClr val="black"/>
                </a:solidFill>
              </a:rPr>
              <a:t>were awarded 2004 FEL prize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.</a:t>
            </a:r>
            <a:endParaRPr lang="en-US" altLang="ja-JP" dirty="0">
              <a:solidFill>
                <a:prstClr val="black"/>
              </a:solidFill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150514A-600B-75BC-B21A-594009FF1643}"/>
              </a:ext>
            </a:extLst>
          </p:cNvPr>
          <p:cNvGrpSpPr/>
          <p:nvPr/>
        </p:nvGrpSpPr>
        <p:grpSpPr>
          <a:xfrm>
            <a:off x="261787" y="3841361"/>
            <a:ext cx="3186201" cy="2017145"/>
            <a:chOff x="755576" y="1484784"/>
            <a:chExt cx="3672408" cy="2324957"/>
          </a:xfrm>
        </p:grpSpPr>
        <p:pic>
          <p:nvPicPr>
            <p:cNvPr id="8" name="Picture 2" descr="http://www.elettra.trieste.it/fel2004/images/fel_prize.jpg">
              <a:extLst>
                <a:ext uri="{FF2B5EF4-FFF2-40B4-BE49-F238E27FC236}">
                  <a16:creationId xmlns:a16="http://schemas.microsoft.com/office/drawing/2014/main" id="{DBF7AF08-817D-FAE2-B394-CE21FA74A7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492"/>
            <a:stretch/>
          </p:blipFill>
          <p:spPr bwMode="auto">
            <a:xfrm>
              <a:off x="755576" y="1484784"/>
              <a:ext cx="1723219" cy="2324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www.elettra.trieste.it/fel2004/images/fel_prize.jpg">
              <a:extLst>
                <a:ext uri="{FF2B5EF4-FFF2-40B4-BE49-F238E27FC236}">
                  <a16:creationId xmlns:a16="http://schemas.microsoft.com/office/drawing/2014/main" id="{C5193966-4D91-BB74-8E15-083F040BC9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23"/>
            <a:stretch/>
          </p:blipFill>
          <p:spPr bwMode="auto">
            <a:xfrm>
              <a:off x="2593605" y="1485640"/>
              <a:ext cx="1834379" cy="2324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BF8646-423C-DFD8-EB76-EA6FA6755B59}"/>
              </a:ext>
            </a:extLst>
          </p:cNvPr>
          <p:cNvSpPr txBox="1"/>
          <p:nvPr/>
        </p:nvSpPr>
        <p:spPr>
          <a:xfrm>
            <a:off x="3851977" y="4366805"/>
            <a:ext cx="44617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No external laser required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Automatic synchronization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High-power intra-cavity optical  pulse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000" dirty="0"/>
              <a:t>Continuous and wide energy tunability</a:t>
            </a:r>
            <a:endParaRPr kumimoji="1" lang="ja-JP" altLang="en-US" sz="20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AC0EDCD-831E-ECCB-66CD-D5D3E0983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01" y="1131590"/>
            <a:ext cx="5322269" cy="2542252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B544FD3-2DDE-318C-7D17-B2965E719365}"/>
              </a:ext>
            </a:extLst>
          </p:cNvPr>
          <p:cNvSpPr txBox="1"/>
          <p:nvPr/>
        </p:nvSpPr>
        <p:spPr>
          <a:xfrm>
            <a:off x="3026877" y="238044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FEL</a:t>
            </a:r>
            <a:endParaRPr kumimoji="1"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A8722FA-B27D-558A-1AC3-EEFE50609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844" y="1087617"/>
            <a:ext cx="3061156" cy="2275990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42865F-5EEB-DAB7-EBC4-42F9C92D7870}"/>
              </a:ext>
            </a:extLst>
          </p:cNvPr>
          <p:cNvSpPr txBox="1"/>
          <p:nvPr/>
        </p:nvSpPr>
        <p:spPr>
          <a:xfrm>
            <a:off x="5706797" y="3225573"/>
            <a:ext cx="332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First</a:t>
            </a:r>
            <a:r>
              <a:rPr lang="ja-JP" altLang="en-US" dirty="0"/>
              <a:t> </a:t>
            </a:r>
            <a:r>
              <a:rPr lang="en-US" altLang="ja-JP" dirty="0"/>
              <a:t>Compton 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-ray at UVSOR FEL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7C58FF-35FD-5B34-B4A8-8517E733C433}"/>
              </a:ext>
            </a:extLst>
          </p:cNvPr>
          <p:cNvSpPr txBox="1"/>
          <p:nvPr/>
        </p:nvSpPr>
        <p:spPr>
          <a:xfrm>
            <a:off x="6628923" y="3594905"/>
            <a:ext cx="1800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3333FF"/>
                </a:solidFill>
              </a:rPr>
              <a:t>M. </a:t>
            </a:r>
            <a:r>
              <a:rPr lang="en-US" altLang="ja-JP" sz="1200" dirty="0" err="1">
                <a:solidFill>
                  <a:srgbClr val="3333FF"/>
                </a:solidFill>
              </a:rPr>
              <a:t>Hosaka</a:t>
            </a:r>
            <a:r>
              <a:rPr lang="en-US" altLang="ja-JP" sz="1200" dirty="0">
                <a:solidFill>
                  <a:srgbClr val="3333FF"/>
                </a:solidFill>
              </a:rPr>
              <a:t>, H. Hama et al.</a:t>
            </a:r>
          </a:p>
          <a:p>
            <a:r>
              <a:rPr kumimoji="1" lang="en-US" altLang="ja-JP" sz="1200" dirty="0">
                <a:solidFill>
                  <a:srgbClr val="3333FF"/>
                </a:solidFill>
              </a:rPr>
              <a:t>NIMA 393</a:t>
            </a:r>
            <a:r>
              <a:rPr lang="en-US" altLang="ja-JP" sz="1200" dirty="0">
                <a:solidFill>
                  <a:srgbClr val="3333FF"/>
                </a:solidFill>
              </a:rPr>
              <a:t>, 525 (1997).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903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62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Comparison of two types of GeV-gamma sources</a:t>
            </a:r>
            <a:endParaRPr kumimoji="1" lang="ja-JP" altLang="en-US" sz="2400" dirty="0"/>
          </a:p>
        </p:txBody>
      </p:sp>
      <p:pic>
        <p:nvPicPr>
          <p:cNvPr id="9" name="図 8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6C9F820E-0970-0E25-9608-D02EF2C22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32"/>
          <a:stretch/>
        </p:blipFill>
        <p:spPr>
          <a:xfrm>
            <a:off x="4324798" y="1276462"/>
            <a:ext cx="4358056" cy="6568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9A60471-29DE-04C4-E937-89EE6350E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96" y="959635"/>
            <a:ext cx="2918129" cy="1947375"/>
          </a:xfrm>
          <a:prstGeom prst="rect">
            <a:avLst/>
          </a:prstGeom>
          <a:ln>
            <a:noFill/>
          </a:ln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67FB696-7B70-7A8C-D62B-28B8E24FC98B}"/>
              </a:ext>
            </a:extLst>
          </p:cNvPr>
          <p:cNvSpPr txBox="1"/>
          <p:nvPr/>
        </p:nvSpPr>
        <p:spPr>
          <a:xfrm>
            <a:off x="1280778" y="856268"/>
            <a:ext cx="23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LEPS, LEPS2 at SPring-8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977DAF-EF47-D13F-1D7C-A281D0FB7211}"/>
              </a:ext>
            </a:extLst>
          </p:cNvPr>
          <p:cNvSpPr txBox="1"/>
          <p:nvPr/>
        </p:nvSpPr>
        <p:spPr>
          <a:xfrm>
            <a:off x="6314891" y="836782"/>
            <a:ext cx="94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XFELO-</a:t>
            </a:r>
            <a:r>
              <a:rPr kumimoji="1" lang="en-US" altLang="ja-JP" dirty="0">
                <a:latin typeface="Symbol" panose="05050102010706020507" pitchFamily="18" charset="2"/>
              </a:rPr>
              <a:t>g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94C59D9-BAD5-940B-405A-D5021FFDC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24" y="3142341"/>
            <a:ext cx="2347171" cy="22198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898EDF-9BA1-B59F-3824-2EEE3281DD79}"/>
              </a:ext>
            </a:extLst>
          </p:cNvPr>
          <p:cNvSpPr txBox="1"/>
          <p:nvPr/>
        </p:nvSpPr>
        <p:spPr>
          <a:xfrm>
            <a:off x="301687" y="5597557"/>
            <a:ext cx="3336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E</a:t>
            </a:r>
            <a:r>
              <a:rPr kumimoji="1" lang="en-US" altLang="ja-JP" sz="1600" dirty="0" err="1">
                <a:latin typeface="Symbol" panose="05050102010706020507" pitchFamily="18" charset="2"/>
              </a:rPr>
              <a:t>g</a:t>
            </a:r>
            <a:r>
              <a:rPr kumimoji="1" lang="en-US" altLang="ja-JP" sz="1600" dirty="0"/>
              <a:t> = 1.3-2.4 GeV </a:t>
            </a:r>
            <a:r>
              <a:rPr lang="en-US" altLang="ja-JP" sz="1600" dirty="0"/>
              <a:t>  </a:t>
            </a:r>
            <a:r>
              <a:rPr kumimoji="1" lang="en-US" altLang="ja-JP" sz="1600" dirty="0"/>
              <a:t>with a 355-nm laser</a:t>
            </a:r>
          </a:p>
          <a:p>
            <a:r>
              <a:rPr kumimoji="1" lang="en-US" altLang="ja-JP" sz="1600" dirty="0"/>
              <a:t>Flux  </a:t>
            </a:r>
            <a:r>
              <a:rPr lang="en-US" altLang="ja-JP" sz="1600" dirty="0"/>
              <a:t>  2.3 x 10</a:t>
            </a:r>
            <a:r>
              <a:rPr lang="en-US" altLang="ja-JP" sz="1600" baseline="30000" dirty="0"/>
              <a:t>6</a:t>
            </a:r>
            <a:r>
              <a:rPr lang="en-US" altLang="ja-JP" sz="1600" dirty="0"/>
              <a:t> </a:t>
            </a:r>
            <a:r>
              <a:rPr lang="en-US" altLang="ja-JP" sz="1600" dirty="0" err="1"/>
              <a:t>ph</a:t>
            </a:r>
            <a:r>
              <a:rPr lang="en-US" altLang="ja-JP" sz="1600" dirty="0"/>
              <a:t>/s</a:t>
            </a:r>
          </a:p>
          <a:p>
            <a:r>
              <a:rPr kumimoji="1" lang="en-US" altLang="ja-JP" sz="1600" dirty="0"/>
              <a:t>Linear polarization</a:t>
            </a:r>
            <a:endParaRPr kumimoji="1" lang="ja-JP" altLang="en-US" sz="1600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78CA6BC0-419E-6200-F2CE-88DC32DDBA27}"/>
              </a:ext>
            </a:extLst>
          </p:cNvPr>
          <p:cNvCxnSpPr/>
          <p:nvPr/>
        </p:nvCxnSpPr>
        <p:spPr>
          <a:xfrm>
            <a:off x="3835832" y="1021448"/>
            <a:ext cx="0" cy="51502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E523B575-DB2F-1D34-C0BB-F785A43C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69" y="2436059"/>
            <a:ext cx="2933651" cy="19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F50BFE0-AA5E-9CD4-B38B-3CDD01781C2C}"/>
              </a:ext>
            </a:extLst>
          </p:cNvPr>
          <p:cNvSpPr txBox="1"/>
          <p:nvPr/>
        </p:nvSpPr>
        <p:spPr>
          <a:xfrm>
            <a:off x="4906469" y="4716056"/>
            <a:ext cx="40775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/>
              <a:t>E</a:t>
            </a:r>
            <a:r>
              <a:rPr kumimoji="1" lang="en-US" altLang="ja-JP" sz="1600" dirty="0" err="1">
                <a:latin typeface="Symbol" panose="05050102010706020507" pitchFamily="18" charset="2"/>
              </a:rPr>
              <a:t>g</a:t>
            </a:r>
            <a:r>
              <a:rPr kumimoji="1" lang="en-US" altLang="ja-JP" sz="1600" dirty="0"/>
              <a:t> = 8 – 17.5 GeV (at European XFEL)</a:t>
            </a:r>
          </a:p>
          <a:p>
            <a:endParaRPr lang="en-US" altLang="ja-JP" sz="1600" dirty="0"/>
          </a:p>
          <a:p>
            <a:r>
              <a:rPr kumimoji="1" lang="en-US" altLang="ja-JP" sz="1600" dirty="0"/>
              <a:t>For 7-GeV design, </a:t>
            </a:r>
          </a:p>
          <a:p>
            <a:r>
              <a:rPr lang="en-US" altLang="ja-JP" sz="1600" dirty="0">
                <a:latin typeface="Symbol" panose="05050102010706020507" pitchFamily="18" charset="2"/>
              </a:rPr>
              <a:t>D</a:t>
            </a:r>
            <a:r>
              <a:rPr lang="en-US" altLang="ja-JP" sz="1600" dirty="0"/>
              <a:t>E/E = </a:t>
            </a:r>
            <a:r>
              <a:rPr kumimoji="1" lang="en-US" altLang="ja-JP" sz="1600" dirty="0"/>
              <a:t>0.1% (FWHM) </a:t>
            </a:r>
          </a:p>
          <a:p>
            <a:r>
              <a:rPr kumimoji="1" lang="en-US" altLang="ja-JP" sz="1600" dirty="0"/>
              <a:t>Flux = </a:t>
            </a:r>
            <a:r>
              <a:rPr lang="en-US" altLang="ja-JP" sz="1600" dirty="0"/>
              <a:t> 1700 </a:t>
            </a:r>
            <a:r>
              <a:rPr lang="en-US" altLang="ja-JP" sz="1600" dirty="0" err="1"/>
              <a:t>ph</a:t>
            </a:r>
            <a:r>
              <a:rPr lang="en-US" altLang="ja-JP" sz="1600" dirty="0"/>
              <a:t>/s (1%BW)</a:t>
            </a:r>
            <a:r>
              <a:rPr kumimoji="1" lang="en-US" altLang="ja-JP" sz="1600" dirty="0"/>
              <a:t>  at 3 MHz </a:t>
            </a:r>
            <a:r>
              <a:rPr lang="en-US" altLang="ja-JP" sz="1600" dirty="0"/>
              <a:t>repetition.</a:t>
            </a:r>
          </a:p>
          <a:p>
            <a:r>
              <a:rPr lang="en-US" altLang="ja-JP" sz="1600" dirty="0"/>
              <a:t>Random polarization</a:t>
            </a:r>
          </a:p>
          <a:p>
            <a:r>
              <a:rPr kumimoji="1" lang="en-US" altLang="ja-JP" sz="1600" dirty="0"/>
              <a:t>(</a:t>
            </a:r>
            <a:r>
              <a:rPr lang="en-US" altLang="ja-JP" sz="1600" dirty="0"/>
              <a:t>or circular polarization with spin electrons)</a:t>
            </a:r>
            <a:endParaRPr kumimoji="1" lang="ja-JP" altLang="en-US" sz="1600" dirty="0"/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C800E963-3209-DAB3-41B3-33061D04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032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1852F-02EB-31BD-05D7-131C5802A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699FEF-C8E7-543D-08E1-10A329D95D35}"/>
              </a:ext>
            </a:extLst>
          </p:cNvPr>
          <p:cNvSpPr txBox="1"/>
          <p:nvPr/>
        </p:nvSpPr>
        <p:spPr>
          <a:xfrm>
            <a:off x="997730" y="121282"/>
            <a:ext cx="1373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Summary</a:t>
            </a:r>
            <a:endParaRPr kumimoji="1" lang="ja-JP" altLang="en-US" sz="2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4600A03-F4CD-122F-7286-D18BBB1DEED2}"/>
              </a:ext>
            </a:extLst>
          </p:cNvPr>
          <p:cNvSpPr txBox="1"/>
          <p:nvPr/>
        </p:nvSpPr>
        <p:spPr>
          <a:xfrm>
            <a:off x="604623" y="1119723"/>
            <a:ext cx="766742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Cavity-based XFELs are under development or planned in superconducting </a:t>
            </a:r>
          </a:p>
          <a:p>
            <a:r>
              <a:rPr lang="en-US" altLang="ja-JP" dirty="0"/>
              <a:t>     XFEL facilities, European XFEL, LCLS-II and SHINE.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GeV-energy gamma-ray sources are realized with just minor changes to </a:t>
            </a:r>
          </a:p>
          <a:p>
            <a:r>
              <a:rPr lang="en-US" altLang="ja-JP" dirty="0"/>
              <a:t>      these cavity-based XFELs.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Due to the deep recoil regime of Compton scattering, narrow-band photons</a:t>
            </a:r>
          </a:p>
          <a:p>
            <a:r>
              <a:rPr lang="en-US" altLang="ja-JP" dirty="0"/>
              <a:t>    almost equal to the electron energy (0.1% FWHM) are generated </a:t>
            </a:r>
          </a:p>
          <a:p>
            <a:r>
              <a:rPr lang="en-US" altLang="ja-JP" dirty="0"/>
              <a:t>    (8-17.5 GeV at European XFEL).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With a set of typical parameters based on a 7-GeV XFELO operated at 3 MHz,</a:t>
            </a:r>
          </a:p>
          <a:p>
            <a:r>
              <a:rPr lang="en-US" altLang="ja-JP" dirty="0"/>
              <a:t>      the gamma flux is evaluated to be 1700 </a:t>
            </a:r>
            <a:r>
              <a:rPr lang="en-US" altLang="ja-JP" dirty="0" err="1"/>
              <a:t>ph</a:t>
            </a:r>
            <a:r>
              <a:rPr lang="en-US" altLang="ja-JP" dirty="0"/>
              <a:t>/s (1%BW), 540 </a:t>
            </a:r>
            <a:r>
              <a:rPr lang="en-US" altLang="ja-JP" dirty="0" err="1"/>
              <a:t>ph</a:t>
            </a:r>
            <a:r>
              <a:rPr lang="en-US" altLang="ja-JP" dirty="0"/>
              <a:t>/s (0.1%BW).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Gamma photons from XFELO-</a:t>
            </a:r>
            <a:r>
              <a:rPr lang="en-US" altLang="ja-JP" dirty="0">
                <a:latin typeface="Symbol" panose="05050102010706020507" pitchFamily="18" charset="2"/>
              </a:rPr>
              <a:t>g</a:t>
            </a:r>
            <a:r>
              <a:rPr lang="en-US" altLang="ja-JP" dirty="0"/>
              <a:t> can be used for studying  charmed quark </a:t>
            </a:r>
          </a:p>
          <a:p>
            <a:r>
              <a:rPr lang="en-US" altLang="ja-JP" dirty="0"/>
              <a:t>      production dynamics.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/>
              <a:t>Please suggest other applications if you have any.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5B23B72-F186-F60B-A862-35C3487B49F1}"/>
                  </a:ext>
                </a:extLst>
              </p:cNvPr>
              <p:cNvSpPr txBox="1"/>
              <p:nvPr/>
            </p:nvSpPr>
            <p:spPr>
              <a:xfrm>
                <a:off x="2371696" y="5280760"/>
                <a:ext cx="16884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E5B23B72-F186-F60B-A862-35C3487B4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96" y="5280760"/>
                <a:ext cx="1688476" cy="276999"/>
              </a:xfrm>
              <a:prstGeom prst="rect">
                <a:avLst/>
              </a:prstGeom>
              <a:blipFill>
                <a:blip r:embed="rId3"/>
                <a:stretch>
                  <a:fillRect l="-2527" t="-2174" r="-4693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947DA7-FF67-EAA4-3F9F-9D2566A30963}"/>
                  </a:ext>
                </a:extLst>
              </p:cNvPr>
              <p:cNvSpPr txBox="1"/>
              <p:nvPr/>
            </p:nvSpPr>
            <p:spPr>
              <a:xfrm>
                <a:off x="2371696" y="5615166"/>
                <a:ext cx="17005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bar>
                        <m:barPr>
                          <m:pos m:val="top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bar>
                      <m:r>
                        <a:rPr kumimoji="1" lang="en-US" altLang="ja-JP" b="0" i="1" baseline="30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kumimoji="1"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E8947DA7-FF67-EAA4-3F9F-9D2566A30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696" y="5615166"/>
                <a:ext cx="1700594" cy="307777"/>
              </a:xfrm>
              <a:prstGeom prst="rect">
                <a:avLst/>
              </a:prstGeom>
              <a:blipFill>
                <a:blip r:embed="rId4"/>
                <a:stretch>
                  <a:fillRect l="-2509" r="-1075" b="-21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48FBA8-3B41-F5AB-BC18-BB9A368496B9}"/>
              </a:ext>
            </a:extLst>
          </p:cNvPr>
          <p:cNvSpPr txBox="1"/>
          <p:nvPr/>
        </p:nvSpPr>
        <p:spPr>
          <a:xfrm>
            <a:off x="4475372" y="5220957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 &gt; 8.2 GeV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8AD865-A8A2-7328-C1DC-FE1941EFA384}"/>
              </a:ext>
            </a:extLst>
          </p:cNvPr>
          <p:cNvSpPr txBox="1"/>
          <p:nvPr/>
        </p:nvSpPr>
        <p:spPr>
          <a:xfrm>
            <a:off x="4475372" y="555361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 &gt; 8.7 GeV</a:t>
            </a:r>
            <a:endParaRPr kumimoji="1" lang="ja-JP" altLang="en-US" dirty="0"/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A22E195F-A718-1968-92BB-03FFE03C2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39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9E331725-D2E5-EF74-7A11-9F9DF2EFD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66" y="3411539"/>
            <a:ext cx="4259491" cy="12702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85F3AA-3D05-0836-1D6B-EDF70AAD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D29A2ACC-D788-C272-9002-D732F8EA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732"/>
            <a:ext cx="3874241" cy="20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9B4F05-678D-AF6F-0CA3-22416318E641}"/>
              </a:ext>
            </a:extLst>
          </p:cNvPr>
          <p:cNvSpPr txBox="1"/>
          <p:nvPr/>
        </p:nvSpPr>
        <p:spPr>
          <a:xfrm>
            <a:off x="976923" y="216129"/>
            <a:ext cx="3544560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4083"/>
            <a:r>
              <a:rPr lang="en-US" altLang="ja-JP" sz="22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HIGS at Duke University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F9EFCC3-B31F-99E6-528C-3876D6EDB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35472" t="9338" r="36351" b="15881"/>
          <a:stretch>
            <a:fillRect/>
          </a:stretch>
        </p:blipFill>
        <p:spPr>
          <a:xfrm>
            <a:off x="5827441" y="1075863"/>
            <a:ext cx="978863" cy="1730468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E547F2C-F90A-40FC-CB49-42B0268E22D4}"/>
              </a:ext>
            </a:extLst>
          </p:cNvPr>
          <p:cNvSpPr txBox="1"/>
          <p:nvPr/>
        </p:nvSpPr>
        <p:spPr>
          <a:xfrm>
            <a:off x="7022223" y="2250604"/>
            <a:ext cx="153599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2022 FEL prize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Ying Wu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64F4165-E1BF-8E9D-2AB1-F5ECA5DD3D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923" y="3779579"/>
            <a:ext cx="3760747" cy="14454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077EB10-931B-053A-0F7D-F188EF185F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17" y="4681746"/>
            <a:ext cx="3449471" cy="15661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2A19A7C-C2FE-BF97-C103-BF9B5BC932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056" y="5053009"/>
            <a:ext cx="4089571" cy="1431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5C4F1E8-22AF-54E1-8537-C1591A27AC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1148" y="4233808"/>
            <a:ext cx="3255218" cy="9332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73607E2-547C-647D-31B4-E43648AC7F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144" y="5407825"/>
            <a:ext cx="3415054" cy="1154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9D7725C-7899-E543-50BA-00804DDF42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8128" y="3511410"/>
            <a:ext cx="3331088" cy="1655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98CC13F-B87F-0CD8-2C73-96E7591C05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9203" y="4347055"/>
            <a:ext cx="3646040" cy="1618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87AB256-AAA5-B2AB-8E8E-38B2DB92BF7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0184" y="5292353"/>
            <a:ext cx="4310139" cy="12702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B9AFAE3-CEE4-A6F1-291A-7B7511A6A3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3168" y="1779943"/>
            <a:ext cx="2273232" cy="158765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8449ED1-E7DA-5EEF-52A0-9B7195D40D18}"/>
              </a:ext>
            </a:extLst>
          </p:cNvPr>
          <p:cNvSpPr txBox="1"/>
          <p:nvPr/>
        </p:nvSpPr>
        <p:spPr>
          <a:xfrm>
            <a:off x="1714317" y="2539121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E</a:t>
            </a:r>
            <a:r>
              <a:rPr kumimoji="1" lang="en-US" altLang="ja-JP" dirty="0" err="1">
                <a:latin typeface="Symbol" panose="05050102010706020507" pitchFamily="18" charset="2"/>
              </a:rPr>
              <a:t>g</a:t>
            </a:r>
            <a:r>
              <a:rPr kumimoji="1" lang="en-US" altLang="ja-JP" dirty="0"/>
              <a:t> = 1-110 MeV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F59C832-EE17-F147-CF12-64C1CC024EC6}"/>
              </a:ext>
            </a:extLst>
          </p:cNvPr>
          <p:cNvSpPr txBox="1"/>
          <p:nvPr/>
        </p:nvSpPr>
        <p:spPr>
          <a:xfrm>
            <a:off x="63145" y="851916"/>
            <a:ext cx="192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1-GeV storage 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4418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84170D8-6A82-A088-CB07-E5E7FFD6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601E-98E8-4B2E-94CE-53032C14A6C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A9938A-047D-3B16-C336-B9C692CC3FC0}"/>
              </a:ext>
            </a:extLst>
          </p:cNvPr>
          <p:cNvSpPr txBox="1"/>
          <p:nvPr/>
        </p:nvSpPr>
        <p:spPr>
          <a:xfrm>
            <a:off x="921496" y="106173"/>
            <a:ext cx="3811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X-ray Free-Electron Laser</a:t>
            </a:r>
            <a:endParaRPr kumimoji="1"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EBCF58-2084-125D-FAA9-5C92981A8CAB}"/>
              </a:ext>
            </a:extLst>
          </p:cNvPr>
          <p:cNvSpPr txBox="1"/>
          <p:nvPr/>
        </p:nvSpPr>
        <p:spPr>
          <a:xfrm>
            <a:off x="5256548" y="6415935"/>
            <a:ext cx="3454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solidFill>
                  <a:srgbClr val="3333FF"/>
                </a:solidFill>
              </a:rPr>
              <a:t>Y. </a:t>
            </a:r>
            <a:r>
              <a:rPr kumimoji="1" lang="en-US" altLang="ja-JP" sz="1200" dirty="0" err="1">
                <a:solidFill>
                  <a:srgbClr val="3333FF"/>
                </a:solidFill>
              </a:rPr>
              <a:t>Inubushi</a:t>
            </a:r>
            <a:r>
              <a:rPr kumimoji="1" lang="en-US" altLang="ja-JP" sz="1200" dirty="0">
                <a:solidFill>
                  <a:srgbClr val="3333FF"/>
                </a:solidFill>
              </a:rPr>
              <a:t> et al., Phys. Rev. Lett. 109, 144801 (2012)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E9F6541-D59A-5BD8-F9E0-F23F6A102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51" y="1714119"/>
            <a:ext cx="3389309" cy="281990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1FF188-3386-9632-FFAA-B3C960101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851" y="4566317"/>
            <a:ext cx="3487237" cy="16041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73D11C-6997-FC16-BFE4-7BD28D48B8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05" r="7674" b="3311"/>
          <a:stretch/>
        </p:blipFill>
        <p:spPr>
          <a:xfrm>
            <a:off x="108397" y="3081071"/>
            <a:ext cx="4312372" cy="302979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4B007F-4DF6-4157-AF73-C7A46ADE2C7D}"/>
              </a:ext>
            </a:extLst>
          </p:cNvPr>
          <p:cNvSpPr txBox="1"/>
          <p:nvPr/>
        </p:nvSpPr>
        <p:spPr>
          <a:xfrm>
            <a:off x="433045" y="6231269"/>
            <a:ext cx="32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3333FF"/>
                </a:solidFill>
              </a:rPr>
              <a:t>http://accwww2.kek.jp/oho/OHOtxt/OHO-2013/</a:t>
            </a:r>
          </a:p>
          <a:p>
            <a:r>
              <a:rPr lang="en-US" altLang="ja-JP" sz="1200" dirty="0">
                <a:solidFill>
                  <a:srgbClr val="3333FF"/>
                </a:solidFill>
              </a:rPr>
              <a:t>01_tanaka_hitoshi_20130710.pdf</a:t>
            </a:r>
            <a:endParaRPr kumimoji="1" lang="ja-JP" altLang="en-US" sz="1200" dirty="0">
              <a:solidFill>
                <a:srgbClr val="3333FF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0FB92B5-22A2-2BD0-AFE7-42F894D59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045" y="1025719"/>
            <a:ext cx="3753128" cy="168050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4A306D7-A766-A590-AEFA-A120765657B9}"/>
              </a:ext>
            </a:extLst>
          </p:cNvPr>
          <p:cNvSpPr txBox="1"/>
          <p:nvPr/>
        </p:nvSpPr>
        <p:spPr>
          <a:xfrm>
            <a:off x="2309609" y="2274073"/>
            <a:ext cx="774443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SACLA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A12EEC-6501-8F7D-1FD5-5C7864A0A639}"/>
              </a:ext>
            </a:extLst>
          </p:cNvPr>
          <p:cNvSpPr txBox="1"/>
          <p:nvPr/>
        </p:nvSpPr>
        <p:spPr>
          <a:xfrm>
            <a:off x="4572000" y="1135721"/>
            <a:ext cx="453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Self-amplified spontaneous emission (SASE)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715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DBF0A-AFEB-7758-5DA0-DA1B0934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B0240-9934-B1E6-92E2-4435109F718E}"/>
              </a:ext>
            </a:extLst>
          </p:cNvPr>
          <p:cNvSpPr txBox="1"/>
          <p:nvPr/>
        </p:nvSpPr>
        <p:spPr>
          <a:xfrm>
            <a:off x="1001008" y="124503"/>
            <a:ext cx="5050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Cavity-based XFEL for ‘true X-ray laser’</a:t>
            </a:r>
            <a:endParaRPr kumimoji="1" lang="ja-JP" altLang="en-US" sz="2400" dirty="0"/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70E3A85C-A2A9-2929-27D6-5E0B16F8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8A7B3A25-C70E-2A0A-C6D8-59C298F6E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6" y="973693"/>
            <a:ext cx="1848457" cy="21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5">
            <a:extLst>
              <a:ext uri="{FF2B5EF4-FFF2-40B4-BE49-F238E27FC236}">
                <a16:creationId xmlns:a16="http://schemas.microsoft.com/office/drawing/2014/main" id="{4525FA50-5AF8-0632-A767-3524954BB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96" y="3198167"/>
            <a:ext cx="1644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R. Colella, A. </a:t>
            </a:r>
            <a:r>
              <a:rPr kumimoji="1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Luccio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Opt. Comm. (1984)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B03EB-2044-D79B-52AB-F543FBD3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174" y="939029"/>
            <a:ext cx="2873389" cy="17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7">
            <a:extLst>
              <a:ext uri="{FF2B5EF4-FFF2-40B4-BE49-F238E27FC236}">
                <a16:creationId xmlns:a16="http://schemas.microsoft.com/office/drawing/2014/main" id="{8708BA1F-1153-5704-82DD-74FB541A2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328" y="2784390"/>
            <a:ext cx="1789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Z. Huang, D. Ruth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Phys. Rev. Lett. (2006).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17251B-694A-DF8F-67CA-3FE064A04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63" y="1164546"/>
            <a:ext cx="4157341" cy="127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766F9A15-677B-A7EE-17FA-A903648A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595" y="2645890"/>
            <a:ext cx="2902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K-J. Kim et al.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PRL 100, 244802 (2008)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CFC91D-3FCE-C054-D089-42B5D4B82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687" y="3816126"/>
            <a:ext cx="5499921" cy="2905352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DE94EB-3BCF-36BA-8C5C-B8F2AA47D153}"/>
              </a:ext>
            </a:extLst>
          </p:cNvPr>
          <p:cNvSpPr txBox="1"/>
          <p:nvPr/>
        </p:nvSpPr>
        <p:spPr>
          <a:xfrm>
            <a:off x="5666896" y="3900957"/>
            <a:ext cx="32074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Using Bragg mirrors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Fully coherent</a:t>
            </a:r>
          </a:p>
          <a:p>
            <a:r>
              <a:rPr lang="en-US" altLang="ja-JP" dirty="0"/>
              <a:t>    (transform limited)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Extremely narrow bandwidth</a:t>
            </a:r>
          </a:p>
          <a:p>
            <a:r>
              <a:rPr lang="en-US" altLang="ja-JP" dirty="0"/>
              <a:t>   (~10meV)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dirty="0"/>
              <a:t>High stability</a:t>
            </a:r>
            <a:endParaRPr kumimoji="1" lang="ja-JP" altLang="en-US" dirty="0"/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CE13FE40-C910-16A6-9A6F-D227A0B3B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9608" y="6217853"/>
            <a:ext cx="16610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R, Hajima</a:t>
            </a:r>
            <a:r>
              <a:rPr lang="en-US" altLang="ja-JP" sz="1200" dirty="0">
                <a:solidFill>
                  <a:srgbClr val="3333FF"/>
                </a:solidFill>
                <a:latin typeface="Arial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FEL-2012.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40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DBF0A-AFEB-7758-5DA0-DA1B0934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B0240-9934-B1E6-92E2-4435109F718E}"/>
              </a:ext>
            </a:extLst>
          </p:cNvPr>
          <p:cNvSpPr txBox="1"/>
          <p:nvPr/>
        </p:nvSpPr>
        <p:spPr>
          <a:xfrm>
            <a:off x="1001008" y="124503"/>
            <a:ext cx="570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Technologies for X-ray FEL Oscillator (XFELO)</a:t>
            </a:r>
            <a:endParaRPr kumimoji="1" lang="ja-JP" altLang="en-US" sz="2400" dirty="0"/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70E3A85C-A2A9-2929-27D6-5E0B16F8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C50FB79-54AF-65EF-4B91-B3982CF13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877"/>
          <a:stretch/>
        </p:blipFill>
        <p:spPr>
          <a:xfrm>
            <a:off x="882596" y="1415726"/>
            <a:ext cx="2061020" cy="135443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D254A78-7DC8-3CA3-BDE6-1F619527E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691" y="1415726"/>
            <a:ext cx="2452706" cy="3667059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D9B8DB-58AA-3ADA-CC97-0050AFD599C6}"/>
              </a:ext>
            </a:extLst>
          </p:cNvPr>
          <p:cNvSpPr txBox="1"/>
          <p:nvPr/>
        </p:nvSpPr>
        <p:spPr>
          <a:xfrm>
            <a:off x="5011561" y="5038761"/>
            <a:ext cx="338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3333FF"/>
                </a:solidFill>
              </a:rPr>
              <a:t>Y. </a:t>
            </a:r>
            <a:r>
              <a:rPr kumimoji="1" lang="en-US" altLang="ja-JP" sz="1600" dirty="0" err="1">
                <a:solidFill>
                  <a:srgbClr val="3333FF"/>
                </a:solidFill>
              </a:rPr>
              <a:t>Shvyd’ko</a:t>
            </a:r>
            <a:r>
              <a:rPr kumimoji="1" lang="en-US" altLang="ja-JP" sz="1600" dirty="0">
                <a:solidFill>
                  <a:srgbClr val="3333FF"/>
                </a:solidFill>
              </a:rPr>
              <a:t> et al., Nature Phot. (2011).</a:t>
            </a:r>
            <a:endParaRPr kumimoji="1" lang="ja-JP" altLang="en-US" sz="1600" dirty="0">
              <a:solidFill>
                <a:srgbClr val="3333FF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9EA73E7-1344-0856-0CE8-691428CFBB95}"/>
              </a:ext>
            </a:extLst>
          </p:cNvPr>
          <p:cNvCxnSpPr/>
          <p:nvPr/>
        </p:nvCxnSpPr>
        <p:spPr>
          <a:xfrm>
            <a:off x="4444779" y="1006795"/>
            <a:ext cx="0" cy="5383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17213F9-1D43-0BEE-1962-E8532481FFA2}"/>
              </a:ext>
            </a:extLst>
          </p:cNvPr>
          <p:cNvSpPr txBox="1"/>
          <p:nvPr/>
        </p:nvSpPr>
        <p:spPr>
          <a:xfrm>
            <a:off x="4585614" y="955500"/>
            <a:ext cx="39662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Bragg mirror (diamond or other crystals)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25BC44C-31D2-88CB-8DB7-CEEBED5A74E9}"/>
              </a:ext>
            </a:extLst>
          </p:cNvPr>
          <p:cNvSpPr txBox="1"/>
          <p:nvPr/>
        </p:nvSpPr>
        <p:spPr>
          <a:xfrm>
            <a:off x="261430" y="955500"/>
            <a:ext cx="28712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dirty="0"/>
              <a:t>Superconducting accelerator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0A9514C-34D3-CCA6-6FD1-2F49C10AB241}"/>
              </a:ext>
            </a:extLst>
          </p:cNvPr>
          <p:cNvSpPr txBox="1"/>
          <p:nvPr/>
        </p:nvSpPr>
        <p:spPr>
          <a:xfrm>
            <a:off x="444867" y="4837604"/>
            <a:ext cx="3470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rgbClr val="3333FF"/>
                </a:solidFill>
              </a:rPr>
              <a:t>P. </a:t>
            </a:r>
            <a:r>
              <a:rPr kumimoji="1" lang="en-US" altLang="ja-JP" sz="1600" dirty="0" err="1">
                <a:solidFill>
                  <a:srgbClr val="3333FF"/>
                </a:solidFill>
              </a:rPr>
              <a:t>Dhakal</a:t>
            </a:r>
            <a:r>
              <a:rPr kumimoji="1" lang="en-US" altLang="ja-JP" sz="1600" dirty="0">
                <a:solidFill>
                  <a:srgbClr val="3333FF"/>
                </a:solidFill>
              </a:rPr>
              <a:t>, Phys. Open 5, 100034 (2020).</a:t>
            </a:r>
            <a:endParaRPr kumimoji="1" lang="ja-JP" altLang="en-US" sz="1600" dirty="0">
              <a:solidFill>
                <a:srgbClr val="3333FF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A040F90-930F-21D1-6FDB-CB991C152070}"/>
              </a:ext>
            </a:extLst>
          </p:cNvPr>
          <p:cNvSpPr txBox="1"/>
          <p:nvPr/>
        </p:nvSpPr>
        <p:spPr>
          <a:xfrm>
            <a:off x="2802860" y="2321004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3333FF"/>
                </a:solidFill>
              </a:rPr>
              <a:t>KEK ERL</a:t>
            </a:r>
            <a:endParaRPr kumimoji="1" lang="ja-JP" altLang="en-US" dirty="0">
              <a:solidFill>
                <a:srgbClr val="3333FF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64F87A-1544-2E28-B9A6-08733A1EF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73" y="2861057"/>
            <a:ext cx="2463380" cy="197510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486C7C-03C2-58C0-F9C4-E675F760EE7C}"/>
              </a:ext>
            </a:extLst>
          </p:cNvPr>
          <p:cNvSpPr txBox="1"/>
          <p:nvPr/>
        </p:nvSpPr>
        <p:spPr>
          <a:xfrm>
            <a:off x="261431" y="5608320"/>
            <a:ext cx="407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Significant advancement in</a:t>
            </a:r>
            <a:r>
              <a:rPr lang="en-US" altLang="ja-JP" dirty="0"/>
              <a:t> high-Q and</a:t>
            </a:r>
          </a:p>
          <a:p>
            <a:r>
              <a:rPr kumimoji="1" lang="en-US" altLang="ja-JP" dirty="0"/>
              <a:t>high-acc. </a:t>
            </a:r>
            <a:r>
              <a:rPr lang="en-US" altLang="ja-JP" dirty="0"/>
              <a:t>g</a:t>
            </a:r>
            <a:r>
              <a:rPr kumimoji="1" lang="en-US" altLang="ja-JP" dirty="0"/>
              <a:t>radient through world-wide projects </a:t>
            </a:r>
            <a:r>
              <a:rPr lang="en-US" altLang="ja-JP" dirty="0"/>
              <a:t>over 30 years.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FB6B6C-DB51-0C46-A9D1-C7CD819F1781}"/>
              </a:ext>
            </a:extLst>
          </p:cNvPr>
          <p:cNvSpPr txBox="1"/>
          <p:nvPr/>
        </p:nvSpPr>
        <p:spPr>
          <a:xfrm>
            <a:off x="4869725" y="5597348"/>
            <a:ext cx="4079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 millimeter-seized perfect crystal can act as a Bragg mirror with a reflectivity of over 90%.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113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DBF0A-AFEB-7758-5DA0-DA1B09343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B0240-9934-B1E6-92E2-4435109F718E}"/>
              </a:ext>
            </a:extLst>
          </p:cNvPr>
          <p:cNvSpPr txBox="1"/>
          <p:nvPr/>
        </p:nvSpPr>
        <p:spPr>
          <a:xfrm>
            <a:off x="1001008" y="124503"/>
            <a:ext cx="1673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SLAC LCLS-II</a:t>
            </a:r>
            <a:endParaRPr kumimoji="1" lang="ja-JP" altLang="en-US" sz="2400" dirty="0"/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70E3A85C-A2A9-2929-27D6-5E0B16F8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4C3300A9-28A8-8BED-FB29-07BB5C994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9" y="823389"/>
            <a:ext cx="5537091" cy="2224065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DD2CCD6-BE12-1E22-D6C5-7CBE12378EEC}"/>
              </a:ext>
            </a:extLst>
          </p:cNvPr>
          <p:cNvSpPr txBox="1"/>
          <p:nvPr/>
        </p:nvSpPr>
        <p:spPr>
          <a:xfrm>
            <a:off x="4656263" y="3023898"/>
            <a:ext cx="42768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solidFill>
                  <a:srgbClr val="3333FF"/>
                </a:solidFill>
              </a:rPr>
              <a:t>https://lcls.slac.stanford.edu/lcls-ii/ldesign-and-performance</a:t>
            </a:r>
            <a:endParaRPr lang="ja-JP" altLang="en-US" sz="1200" dirty="0">
              <a:solidFill>
                <a:srgbClr val="3333FF"/>
              </a:solidFill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533D81F-8B91-9BBE-2052-D411BFDE8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827" y="3429000"/>
            <a:ext cx="3915680" cy="2987157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FB66034F-B5CA-BCCB-6ADB-D88A049C0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589" y="3591149"/>
            <a:ext cx="4090012" cy="2765204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F5058FD-89CF-2F63-F216-CB1D5E040A37}"/>
              </a:ext>
            </a:extLst>
          </p:cNvPr>
          <p:cNvSpPr txBox="1"/>
          <p:nvPr/>
        </p:nvSpPr>
        <p:spPr>
          <a:xfrm>
            <a:off x="5647779" y="3699173"/>
            <a:ext cx="183563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First lasing (2023)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05A2ACB-4BA7-15DF-B525-0E1E75D70D4F}"/>
              </a:ext>
            </a:extLst>
          </p:cNvPr>
          <p:cNvSpPr txBox="1"/>
          <p:nvPr/>
        </p:nvSpPr>
        <p:spPr>
          <a:xfrm>
            <a:off x="4867387" y="6293046"/>
            <a:ext cx="349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N. </a:t>
            </a:r>
            <a:r>
              <a:rPr kumimoji="1" lang="en-US" altLang="ja-JP" sz="1400" dirty="0" err="1">
                <a:solidFill>
                  <a:srgbClr val="3333FF"/>
                </a:solidFill>
              </a:rPr>
              <a:t>Neveu</a:t>
            </a:r>
            <a:r>
              <a:rPr lang="en-US" altLang="ja-JP" sz="1400" dirty="0">
                <a:solidFill>
                  <a:srgbClr val="3333FF"/>
                </a:solidFill>
              </a:rPr>
              <a:t>, “LCLS-II commissioning results and </a:t>
            </a:r>
          </a:p>
          <a:p>
            <a:r>
              <a:rPr lang="en-US" altLang="ja-JP" sz="1400" dirty="0">
                <a:solidFill>
                  <a:srgbClr val="3333FF"/>
                </a:solidFill>
              </a:rPr>
              <a:t>lessons learned” (2024)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4F424D5-F734-DB0C-959A-ED663A0B2607}"/>
              </a:ext>
            </a:extLst>
          </p:cNvPr>
          <p:cNvSpPr txBox="1"/>
          <p:nvPr/>
        </p:nvSpPr>
        <p:spPr>
          <a:xfrm>
            <a:off x="1136332" y="6416157"/>
            <a:ext cx="219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 </a:t>
            </a:r>
            <a:r>
              <a:rPr kumimoji="1" lang="en-US" altLang="ja-JP" dirty="0"/>
              <a:t>MHz</a:t>
            </a:r>
            <a:r>
              <a:rPr lang="en-US" altLang="ja-JP" dirty="0"/>
              <a:t>,</a:t>
            </a:r>
            <a:r>
              <a:rPr lang="ja-JP" altLang="en-US" dirty="0"/>
              <a:t> </a:t>
            </a:r>
            <a:r>
              <a:rPr lang="en-US" altLang="ja-JP" dirty="0"/>
              <a:t>CW</a:t>
            </a:r>
            <a:r>
              <a:rPr lang="ja-JP" altLang="en-US" dirty="0"/>
              <a:t> </a:t>
            </a:r>
            <a:r>
              <a:rPr lang="en-US" altLang="ja-JP" dirty="0"/>
              <a:t>operation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F7BF4C-0F17-A1AF-2FBA-8A6E699DC56E}"/>
              </a:ext>
            </a:extLst>
          </p:cNvPr>
          <p:cNvSpPr txBox="1"/>
          <p:nvPr/>
        </p:nvSpPr>
        <p:spPr>
          <a:xfrm>
            <a:off x="5935579" y="1387642"/>
            <a:ext cx="3074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Electron beam energy </a:t>
            </a:r>
          </a:p>
          <a:p>
            <a:r>
              <a:rPr kumimoji="1" lang="en-US" altLang="ja-JP" dirty="0"/>
              <a:t>  4 GeV (present)</a:t>
            </a:r>
          </a:p>
          <a:p>
            <a:r>
              <a:rPr kumimoji="1" lang="en-US" altLang="ja-JP" dirty="0"/>
              <a:t>  8 GeV (after upgrade in 2027)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57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2934-A41D-0E9A-C646-C7609089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B92EF7-C5DB-A2D0-63E3-D0D7E0498EED}"/>
              </a:ext>
            </a:extLst>
          </p:cNvPr>
          <p:cNvSpPr txBox="1"/>
          <p:nvPr/>
        </p:nvSpPr>
        <p:spPr>
          <a:xfrm>
            <a:off x="833827" y="136522"/>
            <a:ext cx="4063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Cavity-Based XFEL at SLAC LCLS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36504D-9AB0-34B6-60C2-50291726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1638986-99A5-B93A-8144-81894FE8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59" y="4171931"/>
            <a:ext cx="4164741" cy="14105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3E695F8-C4D0-3340-8C8F-3B8D8006C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320" y="3985393"/>
            <a:ext cx="3569587" cy="23449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2D758E-F9BB-0072-A74B-9504264DADD6}"/>
              </a:ext>
            </a:extLst>
          </p:cNvPr>
          <p:cNvSpPr txBox="1"/>
          <p:nvPr/>
        </p:nvSpPr>
        <p:spPr>
          <a:xfrm>
            <a:off x="4746531" y="6405330"/>
            <a:ext cx="4063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R. </a:t>
            </a:r>
            <a:r>
              <a:rPr kumimoji="1" lang="en-US" altLang="ja-JP" sz="1400" dirty="0" err="1">
                <a:solidFill>
                  <a:srgbClr val="3333FF"/>
                </a:solidFill>
              </a:rPr>
              <a:t>Margraf</a:t>
            </a:r>
            <a:r>
              <a:rPr kumimoji="1" lang="en-US" altLang="ja-JP" sz="1400" dirty="0">
                <a:solidFill>
                  <a:srgbClr val="3333FF"/>
                </a:solidFill>
              </a:rPr>
              <a:t> et al. Nat. Photon. 17, 878–882 (2023).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726491-80E3-7595-4875-E7F7A79C8223}"/>
              </a:ext>
            </a:extLst>
          </p:cNvPr>
          <p:cNvSpPr txBox="1"/>
          <p:nvPr/>
        </p:nvSpPr>
        <p:spPr>
          <a:xfrm>
            <a:off x="581093" y="3616061"/>
            <a:ext cx="30137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800" dirty="0"/>
              <a:t>Demonstration of X-ray cavity</a:t>
            </a:r>
            <a:endParaRPr kumimoji="1" lang="ja-JP" altLang="en-US" sz="18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00677D-1CA7-2953-A803-F629D2E9D83C}"/>
              </a:ext>
            </a:extLst>
          </p:cNvPr>
          <p:cNvSpPr txBox="1"/>
          <p:nvPr/>
        </p:nvSpPr>
        <p:spPr>
          <a:xfrm>
            <a:off x="635000" y="2945369"/>
            <a:ext cx="2122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G. Marcus et al., FEL-2019.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595BEE-AA4D-0B73-E2F2-5F067D204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78" y="1001488"/>
            <a:ext cx="4282074" cy="187112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2C72E6-7117-D903-922A-6E4A8469E238}"/>
              </a:ext>
            </a:extLst>
          </p:cNvPr>
          <p:cNvSpPr txBox="1"/>
          <p:nvPr/>
        </p:nvSpPr>
        <p:spPr>
          <a:xfrm>
            <a:off x="4746531" y="1216279"/>
            <a:ext cx="42612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Utilizing the MHz-beam at LCLS-II,</a:t>
            </a:r>
          </a:p>
          <a:p>
            <a:r>
              <a:rPr lang="en-US" altLang="ja-JP" dirty="0"/>
              <a:t>cavity-based XFELs are under development.</a:t>
            </a:r>
          </a:p>
          <a:p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/>
              <a:t>XFEL oscillator </a:t>
            </a:r>
          </a:p>
          <a:p>
            <a:r>
              <a:rPr kumimoji="1" lang="en-US" altLang="ja-JP" dirty="0"/>
              <a:t>     </a:t>
            </a:r>
            <a:r>
              <a:rPr lang="en-US" altLang="ja-JP" dirty="0"/>
              <a:t>and</a:t>
            </a: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dirty="0"/>
              <a:t>X-ray regenerative amplifier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6DB927-882B-590F-8D17-242C06833E4E}"/>
              </a:ext>
            </a:extLst>
          </p:cNvPr>
          <p:cNvSpPr txBox="1"/>
          <p:nvPr/>
        </p:nvSpPr>
        <p:spPr>
          <a:xfrm>
            <a:off x="451246" y="5728222"/>
            <a:ext cx="40673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Low-loss stable storage of 1.2 </a:t>
            </a:r>
            <a:r>
              <a:rPr lang="en-US" altLang="ja-JP" sz="1600" dirty="0">
                <a:solidFill>
                  <a:srgbClr val="000000"/>
                </a:solidFill>
              </a:rPr>
              <a:t>Å</a:t>
            </a:r>
            <a:r>
              <a:rPr kumimoji="1" lang="en-US" altLang="ja-JP" sz="1600" dirty="0"/>
              <a:t> X-ray pulses</a:t>
            </a:r>
          </a:p>
          <a:p>
            <a:r>
              <a:rPr lang="en-US" altLang="ja-JP" sz="1600" dirty="0"/>
              <a:t>in a</a:t>
            </a:r>
            <a:r>
              <a:rPr kumimoji="1" lang="en-US" altLang="ja-JP" sz="1600" dirty="0"/>
              <a:t> 14-m </a:t>
            </a:r>
            <a:r>
              <a:rPr lang="en-US" altLang="ja-JP" sz="1600" dirty="0"/>
              <a:t>B</a:t>
            </a:r>
            <a:r>
              <a:rPr kumimoji="1" lang="en-US" altLang="ja-JP" sz="1600" dirty="0"/>
              <a:t>ragg cavity.</a:t>
            </a:r>
          </a:p>
          <a:p>
            <a:r>
              <a:rPr lang="en-US" altLang="ja-JP" sz="1600" dirty="0"/>
              <a:t>Roundtrip efficiency &gt;96% without the grating.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4686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2934-A41D-0E9A-C646-C76090892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B92EF7-C5DB-A2D0-63E3-D0D7E0498EED}"/>
              </a:ext>
            </a:extLst>
          </p:cNvPr>
          <p:cNvSpPr txBox="1"/>
          <p:nvPr/>
        </p:nvSpPr>
        <p:spPr>
          <a:xfrm>
            <a:off x="833827" y="136522"/>
            <a:ext cx="2037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European XFEL</a:t>
            </a:r>
            <a:endParaRPr kumimoji="1" lang="ja-JP" altLang="en-US" sz="24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D36504D-9AB0-34B6-60C2-50291726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9283" y="6356353"/>
            <a:ext cx="2057400" cy="365125"/>
          </a:xfrm>
        </p:spPr>
        <p:txBody>
          <a:bodyPr/>
          <a:lstStyle/>
          <a:p>
            <a:fld id="{4475601E-98E8-4B2E-94CE-53032C14A6C6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404FEA3-F2A4-7031-63C6-FAE6C806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5" y="1194738"/>
            <a:ext cx="6697318" cy="24865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3DDC01-BFDD-03B0-1BB0-F4CF585477C7}"/>
              </a:ext>
            </a:extLst>
          </p:cNvPr>
          <p:cNvSpPr txBox="1"/>
          <p:nvPr/>
        </p:nvSpPr>
        <p:spPr>
          <a:xfrm>
            <a:off x="230794" y="6177530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3333FF"/>
                </a:solidFill>
              </a:rPr>
              <a:t>D. </a:t>
            </a:r>
            <a:r>
              <a:rPr kumimoji="1" lang="en-US" altLang="ja-JP" sz="1400" dirty="0" err="1">
                <a:solidFill>
                  <a:srgbClr val="3333FF"/>
                </a:solidFill>
              </a:rPr>
              <a:t>Nölle</a:t>
            </a:r>
            <a:r>
              <a:rPr kumimoji="1" lang="en-US" altLang="ja-JP" sz="1400" dirty="0">
                <a:solidFill>
                  <a:srgbClr val="3333FF"/>
                </a:solidFill>
              </a:rPr>
              <a:t>, FEL-2019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4A784281-3F9B-DE25-6554-C82887F1F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56" y="3888696"/>
            <a:ext cx="3117141" cy="209727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A43D799-FD63-E398-57D1-3DE83EDF1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762" y="3964337"/>
            <a:ext cx="4531860" cy="2335241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327F7B-01FD-D6EB-F9CD-958D72E64D17}"/>
              </a:ext>
            </a:extLst>
          </p:cNvPr>
          <p:cNvSpPr txBox="1"/>
          <p:nvPr/>
        </p:nvSpPr>
        <p:spPr>
          <a:xfrm>
            <a:off x="4494162" y="6274877"/>
            <a:ext cx="3728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3333FF"/>
                </a:solidFill>
              </a:rPr>
              <a:t>N. </a:t>
            </a:r>
            <a:r>
              <a:rPr lang="en-US" altLang="ja-JP" sz="1400" dirty="0" err="1">
                <a:solidFill>
                  <a:srgbClr val="3333FF"/>
                </a:solidFill>
              </a:rPr>
              <a:t>Kujala</a:t>
            </a:r>
            <a:r>
              <a:rPr lang="en-US" altLang="ja-JP" sz="1400" dirty="0">
                <a:solidFill>
                  <a:srgbClr val="3333FF"/>
                </a:solidFill>
              </a:rPr>
              <a:t> et al.,  Rev. Sci. Inst. 91, 103101 (2020).</a:t>
            </a:r>
            <a:endParaRPr kumimoji="1" lang="ja-JP" altLang="en-US" sz="1400" dirty="0">
              <a:solidFill>
                <a:srgbClr val="3333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22E8626-FB6A-2989-B418-048F708E08CE}"/>
              </a:ext>
            </a:extLst>
          </p:cNvPr>
          <p:cNvSpPr txBox="1"/>
          <p:nvPr/>
        </p:nvSpPr>
        <p:spPr>
          <a:xfrm>
            <a:off x="5636344" y="987303"/>
            <a:ext cx="32256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First lasing in May 2017</a:t>
            </a:r>
          </a:p>
          <a:p>
            <a:r>
              <a:rPr lang="en-US" altLang="ja-JP" dirty="0"/>
              <a:t>User operation since Sept. 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525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黄緑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12162</TotalTime>
  <Words>1615</Words>
  <Application>Microsoft Office PowerPoint</Application>
  <PresentationFormat>画面に合わせる (4:3)</PresentationFormat>
  <Paragraphs>310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Meiryo UI</vt:lpstr>
      <vt:lpstr>ＭＳ Ｐゴシック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Cambria Math</vt:lpstr>
      <vt:lpstr>Symbol</vt:lpstr>
      <vt:lpstr>Wingdings</vt:lpstr>
      <vt:lpstr>Office テーマ</vt:lpstr>
      <vt:lpstr>Office Theme</vt:lpstr>
      <vt:lpstr>Exploring new possibilities  in Compton sources based on free-electron lasers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Hajima Ryoichi</dc:creator>
  <cp:lastModifiedBy>Hajima Ryoichi</cp:lastModifiedBy>
  <cp:revision>28</cp:revision>
  <cp:lastPrinted>2025-10-03T01:52:23Z</cp:lastPrinted>
  <dcterms:created xsi:type="dcterms:W3CDTF">2025-09-22T07:46:45Z</dcterms:created>
  <dcterms:modified xsi:type="dcterms:W3CDTF">2025-10-07T05:34:38Z</dcterms:modified>
</cp:coreProperties>
</file>