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232_F80213C6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542" r:id="rId3"/>
    <p:sldId id="562" r:id="rId4"/>
    <p:sldId id="568" r:id="rId5"/>
    <p:sldId id="574" r:id="rId6"/>
    <p:sldId id="525" r:id="rId7"/>
    <p:sldId id="435" r:id="rId8"/>
    <p:sldId id="508" r:id="rId9"/>
    <p:sldId id="486" r:id="rId10"/>
    <p:sldId id="575" r:id="rId11"/>
    <p:sldId id="531" r:id="rId12"/>
    <p:sldId id="502" r:id="rId13"/>
    <p:sldId id="503" r:id="rId14"/>
    <p:sldId id="554" r:id="rId15"/>
    <p:sldId id="504" r:id="rId16"/>
    <p:sldId id="489" r:id="rId17"/>
    <p:sldId id="549" r:id="rId18"/>
    <p:sldId id="558" r:id="rId19"/>
    <p:sldId id="490" r:id="rId20"/>
    <p:sldId id="556" r:id="rId21"/>
    <p:sldId id="555" r:id="rId22"/>
    <p:sldId id="550" r:id="rId23"/>
    <p:sldId id="576" r:id="rId24"/>
    <p:sldId id="560" r:id="rId25"/>
    <p:sldId id="509" r:id="rId26"/>
    <p:sldId id="460" r:id="rId27"/>
    <p:sldId id="571" r:id="rId28"/>
    <p:sldId id="515" r:id="rId29"/>
    <p:sldId id="516" r:id="rId30"/>
    <p:sldId id="553" r:id="rId31"/>
    <p:sldId id="537" r:id="rId32"/>
    <p:sldId id="552" r:id="rId33"/>
    <p:sldId id="538" r:id="rId34"/>
    <p:sldId id="572" r:id="rId35"/>
    <p:sldId id="355" r:id="rId36"/>
    <p:sldId id="376" r:id="rId37"/>
    <p:sldId id="377" r:id="rId38"/>
  </p:sldIdLst>
  <p:sldSz cx="12192000" cy="6858000"/>
  <p:notesSz cx="6858000" cy="9144000"/>
  <p:defaultTextStyle>
    <a:lvl1pPr defTabSz="457200">
      <a:defRPr>
        <a:latin typeface="+mn-lt"/>
        <a:ea typeface="+mn-ea"/>
        <a:cs typeface="+mn-cs"/>
        <a:sym typeface="Helvetica"/>
      </a:defRPr>
    </a:lvl1pPr>
    <a:lvl2pPr defTabSz="457200">
      <a:defRPr>
        <a:latin typeface="+mn-lt"/>
        <a:ea typeface="+mn-ea"/>
        <a:cs typeface="+mn-cs"/>
        <a:sym typeface="Helvetica"/>
      </a:defRPr>
    </a:lvl2pPr>
    <a:lvl3pPr defTabSz="457200">
      <a:defRPr>
        <a:latin typeface="+mn-lt"/>
        <a:ea typeface="+mn-ea"/>
        <a:cs typeface="+mn-cs"/>
        <a:sym typeface="Helvetica"/>
      </a:defRPr>
    </a:lvl3pPr>
    <a:lvl4pPr defTabSz="457200">
      <a:defRPr>
        <a:latin typeface="+mn-lt"/>
        <a:ea typeface="+mn-ea"/>
        <a:cs typeface="+mn-cs"/>
        <a:sym typeface="Helvetica"/>
      </a:defRPr>
    </a:lvl4pPr>
    <a:lvl5pPr defTabSz="457200">
      <a:defRPr>
        <a:latin typeface="+mn-lt"/>
        <a:ea typeface="+mn-ea"/>
        <a:cs typeface="+mn-cs"/>
        <a:sym typeface="Helvetica"/>
      </a:defRPr>
    </a:lvl5pPr>
    <a:lvl6pPr defTabSz="457200">
      <a:defRPr>
        <a:latin typeface="+mn-lt"/>
        <a:ea typeface="+mn-ea"/>
        <a:cs typeface="+mn-cs"/>
        <a:sym typeface="Helvetica"/>
      </a:defRPr>
    </a:lvl6pPr>
    <a:lvl7pPr defTabSz="457200">
      <a:defRPr>
        <a:latin typeface="+mn-lt"/>
        <a:ea typeface="+mn-ea"/>
        <a:cs typeface="+mn-cs"/>
        <a:sym typeface="Helvetica"/>
      </a:defRPr>
    </a:lvl7pPr>
    <a:lvl8pPr defTabSz="457200">
      <a:defRPr>
        <a:latin typeface="+mn-lt"/>
        <a:ea typeface="+mn-ea"/>
        <a:cs typeface="+mn-cs"/>
        <a:sym typeface="Helvetica"/>
      </a:defRPr>
    </a:lvl8pPr>
    <a:lvl9pPr defTabSz="457200">
      <a:defRPr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F0A7CC-CC9A-BF74-C9BC-DC794A146CFF}" name="Johnson, Samantha Rae" initials="SJ" userId="S::srj34@AD.UNC.EDU::9c40efc5-a165-4e94-a558-25bb8e07c921" providerId="AD"/>
  <p188:author id="{76B514F1-2460-86BF-E59C-756B48EEAFCA}" name="Johnson, Samantha Rae" initials="JR" userId="S::srj34@ad.unc.edu::9c40efc5-a165-4e94-a558-25bb8e07c9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Samantha Rae" initials="JSR" lastIdx="4" clrIdx="0">
    <p:extLst>
      <p:ext uri="{19B8F6BF-5375-455C-9EA6-DF929625EA0E}">
        <p15:presenceInfo xmlns:p15="http://schemas.microsoft.com/office/powerpoint/2012/main" userId="S::srj34@ad.unc.edu::9c40efc5-a165-4e94-a558-25bb8e07c9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1F9"/>
    <a:srgbClr val="A6A6A6"/>
    <a:srgbClr val="0A7F3A"/>
    <a:srgbClr val="FE10ED"/>
    <a:srgbClr val="C00000"/>
    <a:srgbClr val="FFFF00"/>
    <a:srgbClr val="FF3300"/>
    <a:srgbClr val="FF0000"/>
    <a:srgbClr val="00CCFF"/>
    <a:srgbClr val="FF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70B824-A0DD-47FE-9960-082FDF4AE9EE}" v="23" dt="2025-10-03T21:19:16.65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87" autoAdjust="0"/>
  </p:normalViewPr>
  <p:slideViewPr>
    <p:cSldViewPr snapToGrid="0">
      <p:cViewPr varScale="1">
        <p:scale>
          <a:sx n="70" d="100"/>
          <a:sy n="70" d="100"/>
        </p:scale>
        <p:origin x="13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omments/modernComment_232_F80213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51099E2-46EC-436D-AA52-B9FB554300FE}" authorId="{DAF0A7CC-CC9A-BF74-C9BC-DC794A146CFF}" created="2025-10-03T20:46:49.255">
    <pc:sldMkLst xmlns:pc="http://schemas.microsoft.com/office/powerpoint/2013/main/command">
      <pc:docMk/>
      <pc:sldMk cId="4160885702" sldId="562"/>
    </pc:sldMkLst>
    <p188:replyLst>
      <p188:reply id="{6F5358D5-5C0F-40AD-9567-1963396FADDF}" authorId="{DAF0A7CC-CC9A-BF74-C9BC-DC794A146CFF}" created="2025-10-03T20:49:09.280">
        <p188:txBody>
          <a:bodyPr/>
          <a:lstStyle/>
          <a:p>
            <a:r>
              <a:rPr lang="en-US"/>
              <a:t>Mention types of experiments</a:t>
            </a:r>
          </a:p>
        </p188:txBody>
      </p188:reply>
    </p188:replyLst>
    <p188:txBody>
      <a:bodyPr/>
      <a:lstStyle/>
      <a:p>
        <a:r>
          <a:rPr lang="en-US"/>
          <a:t>practice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2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2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Showing now the sum as a function of energy of the cross section for both positive parity and negative parity states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Also the upper limit of the potential contribution of states with unknown parity to either plot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E1 response dominates, as expected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M1 rises at low energy, levels out, with another potential increase at high energy.</a:t>
            </a:r>
          </a:p>
        </p:txBody>
      </p:sp>
    </p:spTree>
    <p:extLst>
      <p:ext uri="{BB962C8B-B14F-4D97-AF65-F5344CB8AC3E}">
        <p14:creationId xmlns:p14="http://schemas.microsoft.com/office/powerpoint/2010/main" val="2551414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These interactions are the most recent and most effective in this region, and the present experimental data represent a regime where they are seldom tested</a:t>
            </a:r>
          </a:p>
        </p:txBody>
      </p:sp>
    </p:spTree>
    <p:extLst>
      <p:ext uri="{BB962C8B-B14F-4D97-AF65-F5344CB8AC3E}">
        <p14:creationId xmlns:p14="http://schemas.microsoft.com/office/powerpoint/2010/main" val="204875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latin typeface="Segoe UI"/>
                <a:cs typeface="Segoe UI"/>
              </a:rPr>
              <a:t>The right trend is there at the beginning, with the first 1+ states predicted in the right location, but </a:t>
            </a:r>
          </a:p>
          <a:p>
            <a:endParaRPr lang="en-US" sz="1800" dirty="0">
              <a:latin typeface="Segoe UI"/>
              <a:cs typeface="Segoe UI"/>
            </a:endParaRPr>
          </a:p>
          <a:p>
            <a:r>
              <a:rPr lang="en-US" sz="1800" dirty="0">
                <a:latin typeface="Segoe UI"/>
                <a:cs typeface="Segoe UI"/>
              </a:rPr>
              <a:t>…at a certain point, this model space becomes exhausted, which is why the theory lines stop; very little strength is expected in these calculations above this energy, coming from highly-mixed configurations</a:t>
            </a:r>
          </a:p>
          <a:p>
            <a:endParaRPr lang="en-US" sz="1800" dirty="0">
              <a:latin typeface="Segoe UI"/>
              <a:cs typeface="Segoe UI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Segoe UI"/>
                <a:cs typeface="Segoe UI"/>
              </a:rPr>
              <a:t>In this model space, the strength is coming from transitions within p1/2, p3/2, f5/2, and g9/2 shells, and between the p3/2 and p1/2 shells. (Note: the latter is also a spin-flip transition)</a:t>
            </a:r>
          </a:p>
          <a:p>
            <a:endParaRPr lang="en-US" dirty="0">
              <a:latin typeface="Helvetica Neue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33637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B02BA-FF1B-7702-DA1B-AB34BC306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311D63-7C8C-5498-1275-2552B9801A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AABBC0-F313-7D62-BE20-4AE76B053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latin typeface="Segoe UI"/>
                <a:cs typeface="Segoe UI"/>
              </a:rPr>
              <a:t>Higher-energy strength should be due to the M1 giant resonance, or the spin-flip resonance</a:t>
            </a:r>
          </a:p>
          <a:p>
            <a:endParaRPr lang="en-US" sz="1800">
              <a:latin typeface="Segoe UI"/>
              <a:cs typeface="Segoe UI"/>
            </a:endParaRPr>
          </a:p>
          <a:p>
            <a:r>
              <a:rPr lang="en-US" sz="1800">
                <a:latin typeface="Segoe UI"/>
                <a:cs typeface="Segoe UI"/>
              </a:rPr>
              <a:t>This should come from 0f7/2 to the 0f5/2 transitions, which is not included in this model space.</a:t>
            </a:r>
            <a:endParaRPr lang="en-US">
              <a:latin typeface="Helvetica Neue"/>
              <a:cs typeface="Segoe UI"/>
            </a:endParaRPr>
          </a:p>
          <a:p>
            <a:endParaRPr lang="en-US" sz="1800">
              <a:latin typeface="Segoe UI"/>
              <a:cs typeface="Segoe UI"/>
            </a:endParaRPr>
          </a:p>
          <a:p>
            <a:r>
              <a:rPr lang="en-US" sz="1800">
                <a:latin typeface="Segoe UI"/>
                <a:cs typeface="Segoe UI"/>
              </a:rPr>
              <a:t>To account for the total cross sections predicted in this model space, calculations were performed with an expanded model space...</a:t>
            </a:r>
          </a:p>
        </p:txBody>
      </p:sp>
    </p:spTree>
    <p:extLst>
      <p:ext uri="{BB962C8B-B14F-4D97-AF65-F5344CB8AC3E}">
        <p14:creationId xmlns:p14="http://schemas.microsoft.com/office/powerpoint/2010/main" val="3183229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FD48C-24AA-4CA6-7037-60CF7F9EB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3DD2C0-4A8A-A64F-D5DA-E2B17AF96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E9A925-1038-273B-E6B9-605EF5E87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04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At the highest energies, have to reach deep into the f7/2 shell to get these excitations out. Remarkable prediction of the mid-range strength!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However, low-energy structure is not captured as well. The overestimation of the strength at low energy is because the p1/2 p3/2 strength is overestimated in this model space.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Also, 1- states are not included in the </a:t>
            </a:r>
            <a:r>
              <a:rPr lang="en-US" err="1">
                <a:latin typeface="Calibri"/>
                <a:ea typeface="Calibri"/>
                <a:cs typeface="Calibri"/>
              </a:rPr>
              <a:t>fp</a:t>
            </a:r>
            <a:r>
              <a:rPr lang="en-US">
                <a:latin typeface="Calibri"/>
                <a:ea typeface="Calibri"/>
                <a:cs typeface="Calibri"/>
              </a:rPr>
              <a:t> model space</a:t>
            </a:r>
          </a:p>
        </p:txBody>
      </p:sp>
    </p:spTree>
    <p:extLst>
      <p:ext uri="{BB962C8B-B14F-4D97-AF65-F5344CB8AC3E}">
        <p14:creationId xmlns:p14="http://schemas.microsoft.com/office/powerpoint/2010/main" val="3782060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0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Helvetica Neue"/>
              </a:rPr>
              <a:t>More complete picture of the low-spin structure of the nucleus</a:t>
            </a:r>
          </a:p>
        </p:txBody>
      </p:sp>
    </p:spTree>
    <p:extLst>
      <p:ext uri="{BB962C8B-B14F-4D97-AF65-F5344CB8AC3E}">
        <p14:creationId xmlns:p14="http://schemas.microsoft.com/office/powerpoint/2010/main" val="2131533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Here begins the discussion on collectivity</a:t>
            </a:r>
          </a:p>
        </p:txBody>
      </p:sp>
    </p:spTree>
    <p:extLst>
      <p:ext uri="{BB962C8B-B14F-4D97-AF65-F5344CB8AC3E}">
        <p14:creationId xmlns:p14="http://schemas.microsoft.com/office/powerpoint/2010/main" val="162497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What appears to be happening is that the ordering of shells is changing with the proton/neutron ratio.</a:t>
            </a:r>
          </a:p>
          <a:p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 particular, starting at Z=28 in Ni, have shell gaps at N=28 and 40. Moving to Z=20 in Ca, the proton/neutron interaction appears to shift the neutron f5/2 orbital so that different shell gaps are apparent.</a:t>
            </a:r>
          </a:p>
        </p:txBody>
      </p:sp>
    </p:spTree>
    <p:extLst>
      <p:ext uri="{BB962C8B-B14F-4D97-AF65-F5344CB8AC3E}">
        <p14:creationId xmlns:p14="http://schemas.microsoft.com/office/powerpoint/2010/main" val="3295005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discussed already many capabilities of the NRF technique with the Clover Array at HIGS, but it is capable of much more, particularly by leveraging the scintillators</a:t>
            </a:r>
          </a:p>
        </p:txBody>
      </p:sp>
    </p:spTree>
    <p:extLst>
      <p:ext uri="{BB962C8B-B14F-4D97-AF65-F5344CB8AC3E}">
        <p14:creationId xmlns:p14="http://schemas.microsoft.com/office/powerpoint/2010/main" val="2173468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The resolution of the CeBr3 detectors has been demonstrated with using data of actual nuclear excited states, demonstrating the capabilities of these detectors for lifetime determinations later on!</a:t>
            </a:r>
          </a:p>
        </p:txBody>
      </p:sp>
    </p:spTree>
    <p:extLst>
      <p:ext uri="{BB962C8B-B14F-4D97-AF65-F5344CB8AC3E}">
        <p14:creationId xmlns:p14="http://schemas.microsoft.com/office/powerpoint/2010/main" val="2347919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67283-8245-C3C4-E02F-530333EAD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ED75D-BF1D-120C-09CD-ED40C767E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560B9F-6580-EE81-5DA8-0A5680F26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13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04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Perhaps due to the high density of states which is not resolvable experimentally, or potentially for some physical reason</a:t>
            </a:r>
          </a:p>
        </p:txBody>
      </p:sp>
    </p:spTree>
    <p:extLst>
      <p:ext uri="{BB962C8B-B14F-4D97-AF65-F5344CB8AC3E}">
        <p14:creationId xmlns:p14="http://schemas.microsoft.com/office/powerpoint/2010/main" val="2056155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563AF-5D7E-BD42-D7AE-9CAF22D87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5687E-2F34-FB93-0A45-7F6C4E7FA5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B22B04-4796-EEF4-6EBE-1860E7402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 also utilize unresolved transitions. For example, when gating at the very top of this distribution in the </a:t>
            </a:r>
            <a:r>
              <a:rPr lang="en-US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CeBr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detectors, because of energy conservation, should only include ground-state decays</a:t>
            </a:r>
          </a:p>
        </p:txBody>
      </p:sp>
    </p:spTree>
    <p:extLst>
      <p:ext uri="{BB962C8B-B14F-4D97-AF65-F5344CB8AC3E}">
        <p14:creationId xmlns:p14="http://schemas.microsoft.com/office/powerpoint/2010/main" val="27378725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21629-81D5-14A2-35D9-7783867E6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3C9994-10D4-8928-1AB0-4FD51EEC9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EEC53D-9BCA-E4BA-BCF4-F7299A319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 you move this gate down in energy, even though there are no discrete gamma-rays visible in the gate, it is clear that the first excited state is being fed directly</a:t>
            </a:r>
          </a:p>
        </p:txBody>
      </p:sp>
    </p:spTree>
    <p:extLst>
      <p:ext uri="{BB962C8B-B14F-4D97-AF65-F5344CB8AC3E}">
        <p14:creationId xmlns:p14="http://schemas.microsoft.com/office/powerpoint/2010/main" val="3951334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E984A-B415-51E8-DA6C-6BCF60CF0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0EBFE8-256C-EE39-2D87-7EA670AE9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30CF8D-538A-F18A-BFBD-7B040DF19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Moving even lower in energy, see other levels being fed</a:t>
            </a:r>
          </a:p>
        </p:txBody>
      </p:sp>
    </p:spTree>
    <p:extLst>
      <p:ext uri="{BB962C8B-B14F-4D97-AF65-F5344CB8AC3E}">
        <p14:creationId xmlns:p14="http://schemas.microsoft.com/office/powerpoint/2010/main" val="3105134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D6ED1-F7C0-BCEB-0978-032F0969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B6DB0F-B51B-9435-B4A0-FE0954F04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BDA41F-5E94-E251-49BF-FBCF197F8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>
                <a:effectLst/>
                <a:latin typeface="+mj-lt"/>
                <a:ea typeface="+mj-ea"/>
                <a:cs typeface="+mj-cs"/>
                <a:sym typeface="Helvetica Neue"/>
              </a:rPr>
              <a:t>Now we can use these unresolved transitions as a gate for timing purposes</a:t>
            </a:r>
          </a:p>
          <a:p>
            <a:endParaRPr lang="en-US" sz="220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r>
              <a:rPr lang="en-US" sz="2200">
                <a:effectLst/>
                <a:latin typeface="+mj-lt"/>
                <a:ea typeface="+mj-ea"/>
                <a:cs typeface="+mj-cs"/>
                <a:sym typeface="Helvetica Neue"/>
              </a:rPr>
              <a:t>Emphasize stability of centroid and that resolution is maintained</a:t>
            </a: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921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6985F-E827-636E-7030-7B670A7EF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42F92E-9333-ADF3-4C5A-A854CED5A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5B37B2-9A2D-927B-D7B4-C87D4D4A7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9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dirty="0">
                <a:solidFill>
                  <a:srgbClr val="003366"/>
                </a:solidFill>
              </a:rPr>
              <a:t>This impact can be seen in the well-studied Ni isotopic chain at the proton number 28 shell closure. </a:t>
            </a:r>
            <a:endParaRPr lang="en-US" dirty="0"/>
          </a:p>
          <a:p>
            <a:pPr algn="l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dirty="0">
                <a:solidFill>
                  <a:srgbClr val="003366"/>
                </a:solidFill>
              </a:rPr>
              <a:t>A spherical ground state is apparent, with a coexisting oblate configuration which comes down in energy with decreasing neutron number.</a:t>
            </a:r>
            <a:endParaRPr lang="en-GB" dirty="0"/>
          </a:p>
          <a:p>
            <a:pPr algn="l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dirty="0">
                <a:solidFill>
                  <a:srgbClr val="003366"/>
                </a:solidFill>
              </a:rPr>
              <a:t>At 70Ni, three coexisting shapes have been found, with a prolate shape appearing above the oblate one.</a:t>
            </a:r>
          </a:p>
        </p:txBody>
      </p:sp>
    </p:spTree>
    <p:extLst>
      <p:ext uri="{BB962C8B-B14F-4D97-AF65-F5344CB8AC3E}">
        <p14:creationId xmlns:p14="http://schemas.microsoft.com/office/powerpoint/2010/main" val="32031060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68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02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6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5CEE6-EDFE-4281-B233-8D5E0B449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47FA8F-4406-B199-0739-F6CA3AF8A7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6E2866-F4BE-92DE-C30C-D599CEFE1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/>
              <a:t>All 0+ states were seen in the NRF measurement</a:t>
            </a:r>
          </a:p>
        </p:txBody>
      </p:sp>
    </p:spTree>
    <p:extLst>
      <p:ext uri="{BB962C8B-B14F-4D97-AF65-F5344CB8AC3E}">
        <p14:creationId xmlns:p14="http://schemas.microsoft.com/office/powerpoint/2010/main" val="200278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6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9A3E3-F893-4590-DD7C-53243C441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C7453-A1CE-9F81-F850-EFF9A43EB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FD6BF-5D2B-B72E-5BF5-DC3976614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Electron beam from linac and a storage ring</a:t>
            </a:r>
            <a:endParaRPr lang="en-US">
              <a:solidFill>
                <a:srgbClr val="000000"/>
              </a:solidFill>
              <a:latin typeface="Helvetica Neue"/>
            </a:endParaRPr>
          </a:p>
          <a:p>
            <a:r>
              <a:rPr lang="en-US"/>
              <a:t>Booster synchrotron that acts as an injector</a:t>
            </a:r>
          </a:p>
        </p:txBody>
      </p:sp>
    </p:spTree>
    <p:extLst>
      <p:ext uri="{BB962C8B-B14F-4D97-AF65-F5344CB8AC3E}">
        <p14:creationId xmlns:p14="http://schemas.microsoft.com/office/powerpoint/2010/main" val="327018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15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D60BF-15AE-A4C3-1C90-F6BB9F8A8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9657EB-26B8-E50A-BB2A-A69DA4C58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BC9F1-E272-E577-3289-68D84AC2F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+mj-lt"/>
              </a:rPr>
              <a:t>Detectors in strategic positions to distinguish these patterns</a:t>
            </a:r>
            <a:endParaRPr lang="en-US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75577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Helvetica Neue"/>
              </a:rPr>
              <a:t>Scan at the nucleus at a range of energies to find all the low-spin states that we could</a:t>
            </a:r>
          </a:p>
          <a:p>
            <a:r>
              <a:rPr lang="en-US">
                <a:solidFill>
                  <a:srgbClr val="000000"/>
                </a:solidFill>
                <a:latin typeface="Helvetica Neue"/>
              </a:rPr>
              <a:t>Gamma-gamma coincidence measurements</a:t>
            </a:r>
          </a:p>
        </p:txBody>
      </p:sp>
    </p:spTree>
    <p:extLst>
      <p:ext uri="{BB962C8B-B14F-4D97-AF65-F5344CB8AC3E}">
        <p14:creationId xmlns:p14="http://schemas.microsoft.com/office/powerpoint/2010/main" val="358795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 hasCustomPrompt="1"/>
          </p:nvPr>
        </p:nvSpPr>
        <p:spPr>
          <a:xfrm>
            <a:off x="135467" y="-8837"/>
            <a:ext cx="10464800" cy="597415"/>
          </a:xfrm>
          <a:prstGeom prst="rect">
            <a:avLst/>
          </a:prstGeom>
        </p:spPr>
        <p:txBody>
          <a:bodyPr/>
          <a:lstStyle>
            <a:lvl1pPr>
              <a:defRPr sz="3200" b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goes here</a:t>
            </a:r>
            <a:endParaRPr sz="2800" b="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434195" y="6476301"/>
            <a:ext cx="293614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0285979B-2335-8943-9511-25760B04C115}" type="slidenum">
              <a:rPr kumimoji="0" lang="en-US" sz="12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‹#›</a:t>
            </a:fld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"/>
          <p:cNvSpPr>
            <a:spLocks noGrp="1"/>
          </p:cNvSpPr>
          <p:nvPr>
            <p:ph type="title"/>
          </p:nvPr>
        </p:nvSpPr>
        <p:spPr>
          <a:xfrm>
            <a:off x="135467" y="-8837"/>
            <a:ext cx="10464800" cy="597415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40" y="6358370"/>
            <a:ext cx="1019311" cy="50292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007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29" y="-9787"/>
            <a:ext cx="1092804" cy="70349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1387744" y="6477395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285979B-2335-8943-9511-25760B04C115}" type="slidenum">
              <a:rPr kumimoji="0" lang="en-US" sz="12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pPr/>
              <a:t>‹#›</a:t>
            </a:fld>
            <a:endParaRPr lang="en-US" sz="12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44" y="6504421"/>
            <a:ext cx="1362456" cy="235413"/>
          </a:xfrm>
          <a:prstGeom prst="rect">
            <a:avLst/>
          </a:prstGeom>
        </p:spPr>
      </p:pic>
      <p:sp>
        <p:nvSpPr>
          <p:cNvPr id="4" name="Pentagon 3">
            <a:extLst>
              <a:ext uri="{FF2B5EF4-FFF2-40B4-BE49-F238E27FC236}">
                <a16:creationId xmlns:a16="http://schemas.microsoft.com/office/drawing/2014/main" id="{EEB74E2D-6AFF-5A45-BE89-5829DE3924F3}"/>
              </a:ext>
            </a:extLst>
          </p:cNvPr>
          <p:cNvSpPr/>
          <p:nvPr userDrawn="1"/>
        </p:nvSpPr>
        <p:spPr>
          <a:xfrm>
            <a:off x="0" y="-9786"/>
            <a:ext cx="10436697" cy="536004"/>
          </a:xfrm>
          <a:custGeom>
            <a:avLst/>
            <a:gdLst>
              <a:gd name="connsiteX0" fmla="*/ 0 w 10167257"/>
              <a:gd name="connsiteY0" fmla="*/ 0 h 512707"/>
              <a:gd name="connsiteX1" fmla="*/ 9910904 w 10167257"/>
              <a:gd name="connsiteY1" fmla="*/ 0 h 512707"/>
              <a:gd name="connsiteX2" fmla="*/ 10167257 w 10167257"/>
              <a:gd name="connsiteY2" fmla="*/ 256354 h 512707"/>
              <a:gd name="connsiteX3" fmla="*/ 9910904 w 10167257"/>
              <a:gd name="connsiteY3" fmla="*/ 512707 h 512707"/>
              <a:gd name="connsiteX4" fmla="*/ 0 w 10167257"/>
              <a:gd name="connsiteY4" fmla="*/ 512707 h 512707"/>
              <a:gd name="connsiteX5" fmla="*/ 0 w 10167257"/>
              <a:gd name="connsiteY5" fmla="*/ 0 h 512707"/>
              <a:gd name="connsiteX0" fmla="*/ 0 w 10429258"/>
              <a:gd name="connsiteY0" fmla="*/ 0 h 541828"/>
              <a:gd name="connsiteX1" fmla="*/ 9910904 w 10429258"/>
              <a:gd name="connsiteY1" fmla="*/ 0 h 541828"/>
              <a:gd name="connsiteX2" fmla="*/ 10167257 w 10429258"/>
              <a:gd name="connsiteY2" fmla="*/ 256354 h 541828"/>
              <a:gd name="connsiteX3" fmla="*/ 10429258 w 10429258"/>
              <a:gd name="connsiteY3" fmla="*/ 541828 h 541828"/>
              <a:gd name="connsiteX4" fmla="*/ 0 w 10429258"/>
              <a:gd name="connsiteY4" fmla="*/ 512707 h 541828"/>
              <a:gd name="connsiteX5" fmla="*/ 0 w 10429258"/>
              <a:gd name="connsiteY5" fmla="*/ 0 h 541828"/>
              <a:gd name="connsiteX0" fmla="*/ 0 w 10429258"/>
              <a:gd name="connsiteY0" fmla="*/ 0 h 541828"/>
              <a:gd name="connsiteX1" fmla="*/ 9910904 w 10429258"/>
              <a:gd name="connsiteY1" fmla="*/ 0 h 541828"/>
              <a:gd name="connsiteX2" fmla="*/ 10109015 w 10429258"/>
              <a:gd name="connsiteY2" fmla="*/ 314596 h 541828"/>
              <a:gd name="connsiteX3" fmla="*/ 10429258 w 10429258"/>
              <a:gd name="connsiteY3" fmla="*/ 541828 h 541828"/>
              <a:gd name="connsiteX4" fmla="*/ 0 w 10429258"/>
              <a:gd name="connsiteY4" fmla="*/ 512707 h 541828"/>
              <a:gd name="connsiteX5" fmla="*/ 0 w 10429258"/>
              <a:gd name="connsiteY5" fmla="*/ 0 h 541828"/>
              <a:gd name="connsiteX0" fmla="*/ 0 w 10242884"/>
              <a:gd name="connsiteY0" fmla="*/ 0 h 541828"/>
              <a:gd name="connsiteX1" fmla="*/ 9910904 w 10242884"/>
              <a:gd name="connsiteY1" fmla="*/ 0 h 541828"/>
              <a:gd name="connsiteX2" fmla="*/ 10109015 w 10242884"/>
              <a:gd name="connsiteY2" fmla="*/ 314596 h 541828"/>
              <a:gd name="connsiteX3" fmla="*/ 10242884 w 10242884"/>
              <a:gd name="connsiteY3" fmla="*/ 541828 h 541828"/>
              <a:gd name="connsiteX4" fmla="*/ 0 w 10242884"/>
              <a:gd name="connsiteY4" fmla="*/ 512707 h 541828"/>
              <a:gd name="connsiteX5" fmla="*/ 0 w 10242884"/>
              <a:gd name="connsiteY5" fmla="*/ 0 h 541828"/>
              <a:gd name="connsiteX0" fmla="*/ 0 w 10242884"/>
              <a:gd name="connsiteY0" fmla="*/ 0 h 541828"/>
              <a:gd name="connsiteX1" fmla="*/ 9910904 w 10242884"/>
              <a:gd name="connsiteY1" fmla="*/ 0 h 541828"/>
              <a:gd name="connsiteX2" fmla="*/ 10237147 w 10242884"/>
              <a:gd name="connsiteY2" fmla="*/ 530091 h 541828"/>
              <a:gd name="connsiteX3" fmla="*/ 10242884 w 10242884"/>
              <a:gd name="connsiteY3" fmla="*/ 541828 h 541828"/>
              <a:gd name="connsiteX4" fmla="*/ 0 w 10242884"/>
              <a:gd name="connsiteY4" fmla="*/ 512707 h 541828"/>
              <a:gd name="connsiteX5" fmla="*/ 0 w 10242884"/>
              <a:gd name="connsiteY5" fmla="*/ 0 h 541828"/>
              <a:gd name="connsiteX0" fmla="*/ 0 w 10242884"/>
              <a:gd name="connsiteY0" fmla="*/ 0 h 536004"/>
              <a:gd name="connsiteX1" fmla="*/ 9910904 w 10242884"/>
              <a:gd name="connsiteY1" fmla="*/ 0 h 536004"/>
              <a:gd name="connsiteX2" fmla="*/ 10237147 w 10242884"/>
              <a:gd name="connsiteY2" fmla="*/ 530091 h 536004"/>
              <a:gd name="connsiteX3" fmla="*/ 10242884 w 10242884"/>
              <a:gd name="connsiteY3" fmla="*/ 536004 h 536004"/>
              <a:gd name="connsiteX4" fmla="*/ 0 w 10242884"/>
              <a:gd name="connsiteY4" fmla="*/ 512707 h 536004"/>
              <a:gd name="connsiteX5" fmla="*/ 0 w 10242884"/>
              <a:gd name="connsiteY5" fmla="*/ 0 h 53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2884" h="536004">
                <a:moveTo>
                  <a:pt x="0" y="0"/>
                </a:moveTo>
                <a:lnTo>
                  <a:pt x="9910904" y="0"/>
                </a:lnTo>
                <a:lnTo>
                  <a:pt x="10237147" y="530091"/>
                </a:lnTo>
                <a:lnTo>
                  <a:pt x="10242884" y="536004"/>
                </a:lnTo>
                <a:lnTo>
                  <a:pt x="0" y="512707"/>
                </a:lnTo>
                <a:lnTo>
                  <a:pt x="0" y="0"/>
                </a:lnTo>
                <a:close/>
              </a:path>
            </a:pathLst>
          </a:custGeom>
          <a:solidFill>
            <a:srgbClr val="0073B8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E7693E-32D7-CBF7-462C-FD93DD7E74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5" y="6370517"/>
            <a:ext cx="1511300" cy="4572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84DB33-1D75-4C66-90EB-991DCA02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21796-02C0-4CE0-81EE-45BB36C7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sjohnson@unc.edu                                          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41814-F433-40F2-BC9C-460D3701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06316D-E1AE-45B2-AC89-274FFF1AF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44" y="6504421"/>
            <a:ext cx="1362456" cy="235413"/>
          </a:xfrm>
          <a:prstGeom prst="rect">
            <a:avLst/>
          </a:prstGeom>
        </p:spPr>
      </p:pic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452702" y="863600"/>
            <a:ext cx="11286597" cy="599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88900" tIns="88900" rIns="88900" bIns="88900"/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40" y="6358370"/>
            <a:ext cx="1019311" cy="50292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007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351" y="177581"/>
            <a:ext cx="2121098" cy="1365457"/>
          </a:xfrm>
          <a:prstGeom prst="rect">
            <a:avLst/>
          </a:prstGeom>
        </p:spPr>
      </p:pic>
      <p:sp>
        <p:nvSpPr>
          <p:cNvPr id="9" name="Pentagon 8">
            <a:extLst>
              <a:ext uri="{FF2B5EF4-FFF2-40B4-BE49-F238E27FC236}">
                <a16:creationId xmlns:a16="http://schemas.microsoft.com/office/drawing/2014/main" id="{3B19D612-9B0A-8B4D-BB5E-C0B76421C1D2}"/>
              </a:ext>
            </a:extLst>
          </p:cNvPr>
          <p:cNvSpPr/>
          <p:nvPr userDrawn="1"/>
        </p:nvSpPr>
        <p:spPr>
          <a:xfrm>
            <a:off x="1" y="1"/>
            <a:ext cx="9699170" cy="1190330"/>
          </a:xfrm>
          <a:custGeom>
            <a:avLst/>
            <a:gdLst>
              <a:gd name="connsiteX0" fmla="*/ 0 w 9437914"/>
              <a:gd name="connsiteY0" fmla="*/ 0 h 1186543"/>
              <a:gd name="connsiteX1" fmla="*/ 8844643 w 9437914"/>
              <a:gd name="connsiteY1" fmla="*/ 0 h 1186543"/>
              <a:gd name="connsiteX2" fmla="*/ 9437914 w 9437914"/>
              <a:gd name="connsiteY2" fmla="*/ 593272 h 1186543"/>
              <a:gd name="connsiteX3" fmla="*/ 8844643 w 9437914"/>
              <a:gd name="connsiteY3" fmla="*/ 1186543 h 1186543"/>
              <a:gd name="connsiteX4" fmla="*/ 0 w 9437914"/>
              <a:gd name="connsiteY4" fmla="*/ 1186543 h 1186543"/>
              <a:gd name="connsiteX5" fmla="*/ 0 w 9437914"/>
              <a:gd name="connsiteY5" fmla="*/ 0 h 1186543"/>
              <a:gd name="connsiteX0" fmla="*/ 0 w 9947886"/>
              <a:gd name="connsiteY0" fmla="*/ 0 h 1186543"/>
              <a:gd name="connsiteX1" fmla="*/ 8844643 w 9947886"/>
              <a:gd name="connsiteY1" fmla="*/ 0 h 1186543"/>
              <a:gd name="connsiteX2" fmla="*/ 9437914 w 9947886"/>
              <a:gd name="connsiteY2" fmla="*/ 593272 h 1186543"/>
              <a:gd name="connsiteX3" fmla="*/ 9947886 w 9947886"/>
              <a:gd name="connsiteY3" fmla="*/ 1146787 h 1186543"/>
              <a:gd name="connsiteX4" fmla="*/ 0 w 9947886"/>
              <a:gd name="connsiteY4" fmla="*/ 1186543 h 1186543"/>
              <a:gd name="connsiteX5" fmla="*/ 0 w 9947886"/>
              <a:gd name="connsiteY5" fmla="*/ 0 h 1186543"/>
              <a:gd name="connsiteX0" fmla="*/ 0 w 9512458"/>
              <a:gd name="connsiteY0" fmla="*/ 0 h 1190330"/>
              <a:gd name="connsiteX1" fmla="*/ 8844643 w 9512458"/>
              <a:gd name="connsiteY1" fmla="*/ 0 h 1190330"/>
              <a:gd name="connsiteX2" fmla="*/ 9437914 w 9512458"/>
              <a:gd name="connsiteY2" fmla="*/ 593272 h 1190330"/>
              <a:gd name="connsiteX3" fmla="*/ 9512458 w 9512458"/>
              <a:gd name="connsiteY3" fmla="*/ 1190330 h 1190330"/>
              <a:gd name="connsiteX4" fmla="*/ 0 w 9512458"/>
              <a:gd name="connsiteY4" fmla="*/ 1186543 h 1190330"/>
              <a:gd name="connsiteX5" fmla="*/ 0 w 9512458"/>
              <a:gd name="connsiteY5" fmla="*/ 0 h 1190330"/>
              <a:gd name="connsiteX0" fmla="*/ 0 w 9512458"/>
              <a:gd name="connsiteY0" fmla="*/ 0 h 1190330"/>
              <a:gd name="connsiteX1" fmla="*/ 8844643 w 9512458"/>
              <a:gd name="connsiteY1" fmla="*/ 0 h 1190330"/>
              <a:gd name="connsiteX2" fmla="*/ 9231086 w 9512458"/>
              <a:gd name="connsiteY2" fmla="*/ 691243 h 1190330"/>
              <a:gd name="connsiteX3" fmla="*/ 9512458 w 9512458"/>
              <a:gd name="connsiteY3" fmla="*/ 1190330 h 1190330"/>
              <a:gd name="connsiteX4" fmla="*/ 0 w 9512458"/>
              <a:gd name="connsiteY4" fmla="*/ 1186543 h 1190330"/>
              <a:gd name="connsiteX5" fmla="*/ 0 w 9512458"/>
              <a:gd name="connsiteY5" fmla="*/ 0 h 119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2458" h="1190330">
                <a:moveTo>
                  <a:pt x="0" y="0"/>
                </a:moveTo>
                <a:lnTo>
                  <a:pt x="8844643" y="0"/>
                </a:lnTo>
                <a:lnTo>
                  <a:pt x="9231086" y="691243"/>
                </a:lnTo>
                <a:lnTo>
                  <a:pt x="9512458" y="1190330"/>
                </a:lnTo>
                <a:lnTo>
                  <a:pt x="0" y="1186543"/>
                </a:lnTo>
                <a:lnTo>
                  <a:pt x="0" y="0"/>
                </a:lnTo>
                <a:close/>
              </a:path>
            </a:pathLst>
          </a:custGeom>
          <a:solidFill>
            <a:srgbClr val="0073B8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9C3F4-741F-3C69-4839-D3475D3EAAF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5" y="6370517"/>
            <a:ext cx="15113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708" r:id="rId3"/>
  </p:sldLayoutIdLst>
  <p:transition spd="med"/>
  <p:txStyles>
    <p:titleStyle>
      <a:lvl1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1pPr>
      <a:lvl2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2pPr>
      <a:lvl3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3pPr>
      <a:lvl4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4pPr>
      <a:lvl5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5pPr>
      <a:lvl6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6pPr>
      <a:lvl7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7pPr>
      <a:lvl8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8pPr>
      <a:lvl9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54000" indent="-2540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1pPr>
      <a:lvl2pPr marL="728133" indent="-270933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2pPr>
      <a:lvl3pPr marL="9144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3pPr>
      <a:lvl4pPr marL="1371600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4pPr>
      <a:lvl5pPr marL="18288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5pPr>
      <a:lvl6pPr marL="34308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6pPr>
      <a:lvl7pPr marL="37864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7pPr>
      <a:lvl8pPr marL="41420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8pPr>
      <a:lvl9pPr marL="4497613" indent="-979713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1pPr>
      <a:lvl2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2pPr>
      <a:lvl3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3pPr>
      <a:lvl4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4pPr>
      <a:lvl5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5pPr>
      <a:lvl6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6pPr>
      <a:lvl7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7pPr>
      <a:lvl8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8pPr>
      <a:lvl9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6.jpe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sv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18/10/relationships/comments" Target="../comments/modernComment_232_F80213C6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5DED39-4D8E-27D7-9C39-6835ABA915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3747" b="42605"/>
          <a:stretch/>
        </p:blipFill>
        <p:spPr>
          <a:xfrm>
            <a:off x="-2" y="1205948"/>
            <a:ext cx="12192000" cy="51153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E24B21-E5B4-5D14-9B73-05F6D53EE072}"/>
              </a:ext>
            </a:extLst>
          </p:cNvPr>
          <p:cNvSpPr txBox="1"/>
          <p:nvPr/>
        </p:nvSpPr>
        <p:spPr>
          <a:xfrm>
            <a:off x="223283" y="2363259"/>
            <a:ext cx="9553008" cy="2800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Ebrima"/>
                <a:ea typeface="+mn-lt"/>
                <a:cs typeface="+mn-lt"/>
              </a:rPr>
              <a:t>Excited 0</a:t>
            </a:r>
            <a:r>
              <a:rPr lang="en-US" sz="2800" baseline="30000" dirty="0">
                <a:solidFill>
                  <a:schemeClr val="tx1"/>
                </a:solidFill>
                <a:latin typeface="Ebrima"/>
                <a:ea typeface="+mn-lt"/>
                <a:cs typeface="+mn-lt"/>
              </a:rPr>
              <a:t>+</a:t>
            </a:r>
            <a:r>
              <a:rPr lang="en-US" sz="2800" dirty="0">
                <a:solidFill>
                  <a:schemeClr val="tx1"/>
                </a:solidFill>
                <a:latin typeface="Ebrima"/>
                <a:ea typeface="+mn-lt"/>
                <a:cs typeface="+mn-lt"/>
              </a:rPr>
              <a:t> Levels, Spin-4 States, and Everything In-Between in </a:t>
            </a:r>
            <a:r>
              <a:rPr lang="en-US" sz="2800" baseline="30000" dirty="0">
                <a:solidFill>
                  <a:schemeClr val="tx1"/>
                </a:solidFill>
                <a:latin typeface="Ebrima"/>
                <a:ea typeface="+mn-lt"/>
                <a:cs typeface="+mn-lt"/>
              </a:rPr>
              <a:t>68</a:t>
            </a:r>
            <a:r>
              <a:rPr lang="en-US" sz="2800" dirty="0">
                <a:solidFill>
                  <a:schemeClr val="tx1"/>
                </a:solidFill>
                <a:latin typeface="Ebrima"/>
                <a:ea typeface="+mn-lt"/>
                <a:cs typeface="+mn-lt"/>
              </a:rPr>
              <a:t>Zn with Nuclear Resonance Fluorescence </a:t>
            </a:r>
            <a:endParaRPr lang="en-US" dirty="0">
              <a:solidFill>
                <a:schemeClr val="tx1"/>
              </a:solidFill>
              <a:latin typeface="Ebrima"/>
              <a:ea typeface="+mn-lt"/>
              <a:cs typeface="+mn-lt"/>
            </a:endParaRPr>
          </a:p>
          <a:p>
            <a:pPr algn="l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  <a:latin typeface="Ebrima"/>
              <a:ea typeface="Ebrima"/>
              <a:cs typeface="Ebrima"/>
            </a:endParaRPr>
          </a:p>
          <a:p>
            <a:pPr algn="l"/>
            <a:r>
              <a:rPr lang="en-US">
                <a:solidFill>
                  <a:schemeClr val="tx1"/>
                </a:solidFill>
                <a:latin typeface="Ebrima"/>
                <a:ea typeface="Ebrima"/>
                <a:cs typeface="Ebrima"/>
              </a:rPr>
              <a:t>Samantha R. Johnson</a:t>
            </a:r>
          </a:p>
          <a:p>
            <a:pPr algn="l"/>
            <a:r>
              <a:rPr lang="en-US">
                <a:solidFill>
                  <a:schemeClr val="tx1"/>
                </a:solidFill>
                <a:latin typeface="Ebrima"/>
                <a:ea typeface="Ebrima"/>
                <a:cs typeface="Ebrima"/>
              </a:rPr>
              <a:t>North Carolina State University and Triangle Universities Nuclear Laboratory </a:t>
            </a:r>
          </a:p>
          <a:p>
            <a:pPr algn="l"/>
            <a:endParaRPr lang="en-US" dirty="0">
              <a:solidFill>
                <a:schemeClr val="tx1"/>
              </a:solidFill>
              <a:latin typeface="Ebrima"/>
              <a:ea typeface="Ebrima"/>
              <a:cs typeface="Ebrima"/>
            </a:endParaRPr>
          </a:p>
          <a:p>
            <a:pPr algn="l"/>
            <a:r>
              <a:rPr lang="en-US">
                <a:solidFill>
                  <a:schemeClr val="tx1"/>
                </a:solidFill>
                <a:latin typeface="Ebrima"/>
                <a:ea typeface="Ebrima"/>
                <a:cs typeface="Ebrima"/>
              </a:rPr>
              <a:t>7 October 2025</a:t>
            </a:r>
            <a:endParaRPr lang="en-US" dirty="0">
              <a:solidFill>
                <a:schemeClr val="tx1"/>
              </a:solidFill>
              <a:latin typeface="Ebrima"/>
              <a:ea typeface="Ebrima"/>
              <a:cs typeface="Ebrima"/>
            </a:endParaRPr>
          </a:p>
          <a:p>
            <a:pPr algn="l"/>
            <a:endParaRPr lang="en-US" dirty="0">
              <a:solidFill>
                <a:schemeClr val="tx1"/>
              </a:solidFill>
              <a:latin typeface="Ebrima"/>
              <a:ea typeface="Ebrima"/>
              <a:cs typeface="Ebrim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378667-12D2-87AE-1442-220F1DDA81C5}"/>
              </a:ext>
            </a:extLst>
          </p:cNvPr>
          <p:cNvSpPr txBox="1"/>
          <p:nvPr/>
        </p:nvSpPr>
        <p:spPr>
          <a:xfrm>
            <a:off x="219241" y="259348"/>
            <a:ext cx="845151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 latinLnBrk="1" hangingPunct="0"/>
            <a:r>
              <a:rPr lang="en-US">
                <a:solidFill>
                  <a:schemeClr val="bg1"/>
                </a:solidFill>
                <a:latin typeface="Ebrima"/>
              </a:rPr>
              <a:t>​5th Nuclear Photonics Conference​</a:t>
            </a:r>
            <a:endParaRPr lang="en-US">
              <a:solidFill>
                <a:schemeClr val="bg1"/>
              </a:solidFill>
              <a:latin typeface="Helvetica"/>
            </a:endParaRPr>
          </a:p>
          <a:p>
            <a:pPr algn="l" rtl="0" latinLnBrk="1" hangingPunct="0"/>
            <a:r>
              <a:rPr lang="en-US">
                <a:solidFill>
                  <a:schemeClr val="bg1"/>
                </a:solidFill>
                <a:latin typeface="Ebrima"/>
              </a:rPr>
              <a:t>Darmstadt, Germany</a:t>
            </a:r>
            <a:endParaRPr lang="en-US" sz="1800" b="0" i="0" u="none" strike="noStrike" baseline="0">
              <a:solidFill>
                <a:schemeClr val="bg1"/>
              </a:solidFill>
              <a:latin typeface="Ebrim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0B86985-2BB9-823D-D47F-6FFF8320E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3161" y="553570"/>
            <a:ext cx="5739652" cy="5739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5BA6E-BA0D-A68D-C961-C053EE7E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Results for </a:t>
            </a:r>
            <a:r>
              <a:rPr lang="en-US" baseline="30000" dirty="0"/>
              <a:t>68</a:t>
            </a:r>
            <a:r>
              <a:rPr lang="en-US" dirty="0"/>
              <a:t>Zn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1827E-D80C-4ACE-54D0-95337536B19C}"/>
              </a:ext>
            </a:extLst>
          </p:cNvPr>
          <p:cNvSpPr txBox="1"/>
          <p:nvPr/>
        </p:nvSpPr>
        <p:spPr>
          <a:xfrm>
            <a:off x="7021562" y="3560112"/>
            <a:ext cx="798768" cy="292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1900">
                <a:solidFill>
                  <a:srgbClr val="0441F9"/>
                </a:solidFill>
              </a:rPr>
              <a:t>E1</a:t>
            </a:r>
            <a:endParaRPr lang="en-US" sz="1900" b="0" u="none" strike="noStrike" cap="none" spc="0" normalizeH="0" baseline="0">
              <a:ln>
                <a:noFill/>
              </a:ln>
              <a:solidFill>
                <a:srgbClr val="0441F9"/>
              </a:solidFill>
              <a:effectLst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394CF-0B28-64EA-FFF1-2D3BFBCCD229}"/>
              </a:ext>
            </a:extLst>
          </p:cNvPr>
          <p:cNvSpPr txBox="1"/>
          <p:nvPr/>
        </p:nvSpPr>
        <p:spPr>
          <a:xfrm>
            <a:off x="7013797" y="772963"/>
            <a:ext cx="584874" cy="292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1900">
                <a:solidFill>
                  <a:srgbClr val="FF0000"/>
                </a:solidFill>
              </a:rPr>
              <a:t>M1</a:t>
            </a:r>
            <a:endParaRPr lang="en-US" sz="1900" b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BF48C-998F-BA88-48AD-D8C13D8B010F}"/>
              </a:ext>
            </a:extLst>
          </p:cNvPr>
          <p:cNvSpPr txBox="1"/>
          <p:nvPr/>
        </p:nvSpPr>
        <p:spPr>
          <a:xfrm>
            <a:off x="10116863" y="1078461"/>
            <a:ext cx="1885950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latinLnBrk="1" hangingPunct="0"/>
            <a:r>
              <a:rPr lang="en-US" sz="19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Some uncertain parities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A63148-9FAA-B6A7-4BBA-59E4FBCEB238}"/>
              </a:ext>
            </a:extLst>
          </p:cNvPr>
          <p:cNvCxnSpPr>
            <a:cxnSpLocks/>
          </p:cNvCxnSpPr>
          <p:nvPr/>
        </p:nvCxnSpPr>
        <p:spPr>
          <a:xfrm flipH="1">
            <a:off x="10918209" y="1678675"/>
            <a:ext cx="271079" cy="663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49DBBE-B2E4-13C8-E96D-F4ACCAC5FDFA}"/>
              </a:ext>
            </a:extLst>
          </p:cNvPr>
          <p:cNvCxnSpPr>
            <a:cxnSpLocks/>
          </p:cNvCxnSpPr>
          <p:nvPr/>
        </p:nvCxnSpPr>
        <p:spPr>
          <a:xfrm>
            <a:off x="11189288" y="1678675"/>
            <a:ext cx="284348" cy="294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DFE3C7-4D27-E581-31F8-F177C7C8D813}"/>
              </a:ext>
            </a:extLst>
          </p:cNvPr>
          <p:cNvSpPr txBox="1"/>
          <p:nvPr/>
        </p:nvSpPr>
        <p:spPr>
          <a:xfrm>
            <a:off x="3550369" y="1065351"/>
            <a:ext cx="2441713" cy="2139043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158 excited states were found below the particle threshold!</a:t>
            </a:r>
          </a:p>
          <a:p>
            <a:endParaRPr lang="en-US" sz="1900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r>
              <a:rPr lang="en-US" sz="19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Only 10 had been studied previously using NRF.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E94AE5-B3D6-6B4D-E50F-2449D8FEC4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75" b="880"/>
          <a:stretch/>
        </p:blipFill>
        <p:spPr>
          <a:xfrm>
            <a:off x="49292" y="533986"/>
            <a:ext cx="3106937" cy="4781374"/>
          </a:xfrm>
          <a:prstGeom prst="rect">
            <a:avLst/>
          </a:prstGeom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77E442E-EB45-1433-66B9-722FE46B3B4D}"/>
              </a:ext>
            </a:extLst>
          </p:cNvPr>
          <p:cNvSpPr/>
          <p:nvPr/>
        </p:nvSpPr>
        <p:spPr>
          <a:xfrm>
            <a:off x="511860" y="613626"/>
            <a:ext cx="306573" cy="315433"/>
          </a:xfrm>
          <a:prstGeom prst="flowChartConnector">
            <a:avLst/>
          </a:prstGeom>
          <a:solidFill>
            <a:srgbClr val="FF0000">
              <a:alpha val="25000"/>
            </a:srgbClr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E1AE91B5-9405-386D-4525-D8916D4A5671}"/>
              </a:ext>
            </a:extLst>
          </p:cNvPr>
          <p:cNvSpPr/>
          <p:nvPr/>
        </p:nvSpPr>
        <p:spPr>
          <a:xfrm>
            <a:off x="511861" y="2157259"/>
            <a:ext cx="306573" cy="315433"/>
          </a:xfrm>
          <a:prstGeom prst="flowChartConnector">
            <a:avLst/>
          </a:prstGeom>
          <a:solidFill>
            <a:srgbClr val="4F81BD">
              <a:alpha val="25000"/>
            </a:srgbClr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D0ECEAC5-C0D3-6225-E466-8714CC69F195}"/>
              </a:ext>
            </a:extLst>
          </p:cNvPr>
          <p:cNvSpPr/>
          <p:nvPr/>
        </p:nvSpPr>
        <p:spPr>
          <a:xfrm rot="5854661">
            <a:off x="2664806" y="5125199"/>
            <a:ext cx="586271" cy="869009"/>
          </a:xfrm>
          <a:prstGeom prst="flowChartMagneticDisk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487ED6-3942-9FC8-A165-F1057BC74136}"/>
              </a:ext>
            </a:extLst>
          </p:cNvPr>
          <p:cNvSpPr/>
          <p:nvPr/>
        </p:nvSpPr>
        <p:spPr>
          <a:xfrm>
            <a:off x="3280952" y="5354341"/>
            <a:ext cx="1585321" cy="126300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polarization vector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CA4CDA-1F4D-904B-3087-52999082037B}"/>
              </a:ext>
            </a:extLst>
          </p:cNvPr>
          <p:cNvCxnSpPr>
            <a:cxnSpLocks/>
          </p:cNvCxnSpPr>
          <p:nvPr/>
        </p:nvCxnSpPr>
        <p:spPr>
          <a:xfrm flipH="1">
            <a:off x="3278499" y="5649450"/>
            <a:ext cx="15853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2A45BD-FBBB-4088-2C90-7A6FA50E98DD}"/>
              </a:ext>
            </a:extLst>
          </p:cNvPr>
          <p:cNvCxnSpPr>
            <a:cxnSpLocks/>
          </p:cNvCxnSpPr>
          <p:nvPr/>
        </p:nvCxnSpPr>
        <p:spPr>
          <a:xfrm flipV="1">
            <a:off x="4040412" y="5500982"/>
            <a:ext cx="0" cy="194061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Magnetic Disk 17">
                <a:extLst>
                  <a:ext uri="{FF2B5EF4-FFF2-40B4-BE49-F238E27FC236}">
                    <a16:creationId xmlns:a16="http://schemas.microsoft.com/office/drawing/2014/main" id="{32D17740-95C6-590D-0D05-1F417720A037}"/>
                  </a:ext>
                </a:extLst>
              </p:cNvPr>
              <p:cNvSpPr/>
              <p:nvPr/>
            </p:nvSpPr>
            <p:spPr>
              <a:xfrm>
                <a:off x="3752969" y="4062861"/>
                <a:ext cx="586271" cy="787319"/>
              </a:xfrm>
              <a:prstGeom prst="flowChartMagneticDisk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Flowchart: Magnetic Disk 17">
                <a:extLst>
                  <a:ext uri="{FF2B5EF4-FFF2-40B4-BE49-F238E27FC236}">
                    <a16:creationId xmlns:a16="http://schemas.microsoft.com/office/drawing/2014/main" id="{32D17740-95C6-590D-0D05-1F417720A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969" y="4062861"/>
                <a:ext cx="586271" cy="787319"/>
              </a:xfrm>
              <a:prstGeom prst="flowChartMagneticDisk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Magnetic Disk 18">
                <a:extLst>
                  <a:ext uri="{FF2B5EF4-FFF2-40B4-BE49-F238E27FC236}">
                    <a16:creationId xmlns:a16="http://schemas.microsoft.com/office/drawing/2014/main" id="{DE988964-3DA8-0F1B-D99E-7B1D6D2AA105}"/>
                  </a:ext>
                </a:extLst>
              </p:cNvPr>
              <p:cNvSpPr/>
              <p:nvPr/>
            </p:nvSpPr>
            <p:spPr>
              <a:xfrm rot="16200000">
                <a:off x="2470286" y="5341785"/>
                <a:ext cx="586271" cy="787319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Flowchart: Magnetic Disk 18">
                <a:extLst>
                  <a:ext uri="{FF2B5EF4-FFF2-40B4-BE49-F238E27FC236}">
                    <a16:creationId xmlns:a16="http://schemas.microsoft.com/office/drawing/2014/main" id="{DE988964-3DA8-0F1B-D99E-7B1D6D2AA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470286" y="5341785"/>
                <a:ext cx="586271" cy="787319"/>
              </a:xfrm>
              <a:prstGeom prst="flowChartMagneticDisk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C187A50-9821-CFCD-5EB1-3300827FC544}"/>
              </a:ext>
            </a:extLst>
          </p:cNvPr>
          <p:cNvSpPr/>
          <p:nvPr/>
        </p:nvSpPr>
        <p:spPr>
          <a:xfrm>
            <a:off x="554777" y="3614011"/>
            <a:ext cx="306573" cy="315433"/>
          </a:xfrm>
          <a:prstGeom prst="flowChartConnector">
            <a:avLst/>
          </a:prstGeom>
          <a:solidFill>
            <a:srgbClr val="FFFF00">
              <a:alpha val="25000"/>
            </a:srgbClr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80B2AF-046B-5EB4-24E4-0E1AE2E0D7A4}"/>
              </a:ext>
            </a:extLst>
          </p:cNvPr>
          <p:cNvSpPr txBox="1"/>
          <p:nvPr/>
        </p:nvSpPr>
        <p:spPr>
          <a:xfrm>
            <a:off x="1267538" y="3560112"/>
            <a:ext cx="50361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latin typeface="Ebrima" panose="02000000000000000000" pitchFamily="2" charset="0"/>
                <a:cs typeface="Ebrima" panose="02000000000000000000" pitchFamily="2" charset="0"/>
              </a:rPr>
              <a:t>E1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0400A4-A9FE-6E81-43C8-6548CAB2A439}"/>
              </a:ext>
            </a:extLst>
          </p:cNvPr>
          <p:cNvSpPr txBox="1"/>
          <p:nvPr/>
        </p:nvSpPr>
        <p:spPr>
          <a:xfrm>
            <a:off x="2369762" y="3693529"/>
            <a:ext cx="68353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latin typeface="Ebrima" panose="02000000000000000000" pitchFamily="2" charset="0"/>
                <a:cs typeface="Ebrima" panose="02000000000000000000" pitchFamily="2" charset="0"/>
              </a:rPr>
              <a:t>M1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5152C6-E8B1-DF91-6A22-103A0E20DB30}"/>
              </a:ext>
            </a:extLst>
          </p:cNvPr>
          <p:cNvSpPr txBox="1"/>
          <p:nvPr/>
        </p:nvSpPr>
        <p:spPr>
          <a:xfrm>
            <a:off x="1350952" y="2111668"/>
            <a:ext cx="50361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latin typeface="Ebrima" panose="02000000000000000000" pitchFamily="2" charset="0"/>
                <a:cs typeface="Ebrima" panose="02000000000000000000" pitchFamily="2" charset="0"/>
              </a:rPr>
              <a:t>E1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ED6FCD-0941-7EC8-A42A-665C1738E461}"/>
              </a:ext>
            </a:extLst>
          </p:cNvPr>
          <p:cNvSpPr txBox="1"/>
          <p:nvPr/>
        </p:nvSpPr>
        <p:spPr>
          <a:xfrm>
            <a:off x="2112495" y="642987"/>
            <a:ext cx="603550" cy="381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latin typeface="Ebrima" panose="02000000000000000000" pitchFamily="2" charset="0"/>
                <a:cs typeface="Ebrima" panose="02000000000000000000" pitchFamily="2" charset="0"/>
              </a:rPr>
              <a:t>M1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4420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153CE-9A02-A473-44D3-EE504125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Running Sum of the Cross Section</a:t>
            </a:r>
          </a:p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D0C5B7-4EB0-E16C-EE7F-72B0A0487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105" y="648369"/>
            <a:ext cx="11095789" cy="556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253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F467-6B6C-A311-F924-C495CCB15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M1 Strength in the Shell-Model Picture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3076164-1FAF-5FEC-C976-CC1B3093548E}"/>
              </a:ext>
            </a:extLst>
          </p:cNvPr>
          <p:cNvSpPr txBox="1">
            <a:spLocks/>
          </p:cNvSpPr>
          <p:nvPr/>
        </p:nvSpPr>
        <p:spPr>
          <a:xfrm>
            <a:off x="5123932" y="1063140"/>
            <a:ext cx="6896831" cy="449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vert="horz" lIns="88900" tIns="88900" rIns="88900" bIns="88900" anchor="t">
            <a:normAutofit/>
          </a:bodyPr>
          <a:lstStyle>
            <a:lvl1pPr marL="254000" indent="-2540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28133" indent="-270933">
              <a:spcBef>
                <a:spcPts val="2000"/>
              </a:spcBef>
              <a:buSzPct val="125000"/>
              <a:buChar char="-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>
              <a:spcBef>
                <a:spcPts val="2000"/>
              </a:spcBef>
              <a:buSzPct val="125000"/>
              <a:buChar char="-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4308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7864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1420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497613" indent="-979713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defTabSz="914400">
              <a:buSzPct val="45000"/>
              <a:buNone/>
            </a:pP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 space: jj44 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defTabSz="914400">
              <a:buSzPct val="45000"/>
            </a:pPr>
            <a:r>
              <a:rPr lang="en-US" sz="1900" b="1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56</a:t>
            </a:r>
            <a:r>
              <a:rPr lang="en-US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 core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28 protons and neutrons</a:t>
            </a:r>
          </a:p>
          <a:p>
            <a:pPr marL="342900" indent="-342900" defTabSz="914400">
              <a:buSzPct val="45000"/>
            </a:pPr>
            <a:r>
              <a:rPr lang="en-US" sz="19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68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Zn: 2 valence protons, 10 neutrons</a:t>
            </a:r>
          </a:p>
          <a:p>
            <a:pPr marL="0" indent="0" defTabSz="914400">
              <a:buSzPct val="45000"/>
              <a:buNone/>
            </a:pP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test of the JUN45 and jj44b Hamiltonians in a unique regime</a:t>
            </a:r>
          </a:p>
          <a:p>
            <a:pPr marL="0" indent="0" defTabSz="914400">
              <a:buSzPct val="45000"/>
              <a:buNone/>
            </a:pP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Calculations by B. A. Brown</a:t>
            </a:r>
            <a:endParaRPr lang="en-US" sz="19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defTabSz="914400">
              <a:buNone/>
            </a:pPr>
            <a:endParaRPr lang="en-US" sz="1900" dirty="0">
              <a:latin typeface="Helvetica"/>
              <a:cs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9A319-23E7-C998-0B94-03E6756B5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t="6502" r="26793" b="29281"/>
          <a:stretch/>
        </p:blipFill>
        <p:spPr>
          <a:xfrm>
            <a:off x="272218" y="1231640"/>
            <a:ext cx="4658041" cy="36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129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EB26-BF30-679D-AD57-E77CBD52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Ebrima"/>
                <a:ea typeface="Ebrima"/>
                <a:cs typeface="Ebrima"/>
              </a:rPr>
              <a:t>Shell-Model Predictions for M1 States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587D746-B4B5-0812-A229-F5E53109F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685" y="594895"/>
            <a:ext cx="10895261" cy="5547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118DE7-B65D-7339-E10E-FBA4E899CEEF}"/>
              </a:ext>
            </a:extLst>
          </p:cNvPr>
          <p:cNvSpPr txBox="1"/>
          <p:nvPr/>
        </p:nvSpPr>
        <p:spPr>
          <a:xfrm>
            <a:off x="1829044" y="2647676"/>
            <a:ext cx="4265254" cy="9694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 dirty="0"/>
              <a:t>Strength comes from transitions within </a:t>
            </a:r>
            <a:r>
              <a:rPr lang="en-US" sz="1900" dirty="0">
                <a:ea typeface="+mn-lt"/>
                <a:cs typeface="+mn-lt"/>
              </a:rPr>
              <a:t>the p</a:t>
            </a:r>
            <a:r>
              <a:rPr lang="en-US" sz="1900" baseline="-25000" dirty="0">
                <a:ea typeface="+mn-lt"/>
                <a:cs typeface="+mn-lt"/>
              </a:rPr>
              <a:t>1/2</a:t>
            </a:r>
            <a:r>
              <a:rPr lang="en-US" sz="1900" dirty="0">
                <a:ea typeface="+mn-lt"/>
                <a:cs typeface="+mn-lt"/>
              </a:rPr>
              <a:t>, p</a:t>
            </a:r>
            <a:r>
              <a:rPr lang="en-US" sz="1900" baseline="-25000" dirty="0">
                <a:ea typeface="+mn-lt"/>
                <a:cs typeface="+mn-lt"/>
              </a:rPr>
              <a:t>3/2</a:t>
            </a:r>
            <a:r>
              <a:rPr lang="en-US" sz="1900" dirty="0">
                <a:ea typeface="+mn-lt"/>
                <a:cs typeface="+mn-lt"/>
              </a:rPr>
              <a:t>, f</a:t>
            </a:r>
            <a:r>
              <a:rPr lang="en-US" sz="1900" baseline="-25000" dirty="0">
                <a:ea typeface="+mn-lt"/>
                <a:cs typeface="+mn-lt"/>
              </a:rPr>
              <a:t>5/2</a:t>
            </a:r>
            <a:r>
              <a:rPr lang="en-US" sz="1900" dirty="0">
                <a:ea typeface="+mn-lt"/>
                <a:cs typeface="+mn-lt"/>
              </a:rPr>
              <a:t>, and g</a:t>
            </a:r>
            <a:r>
              <a:rPr lang="en-US" sz="1900" baseline="-25000" dirty="0">
                <a:ea typeface="+mn-lt"/>
                <a:cs typeface="+mn-lt"/>
              </a:rPr>
              <a:t>9/2</a:t>
            </a:r>
            <a:r>
              <a:rPr lang="en-US" sz="1900" dirty="0">
                <a:ea typeface="+mn-lt"/>
                <a:cs typeface="+mn-lt"/>
              </a:rPr>
              <a:t> orbitals, and between the p</a:t>
            </a:r>
            <a:r>
              <a:rPr lang="en-US" sz="1900" baseline="-25000" dirty="0">
                <a:ea typeface="+mn-lt"/>
                <a:cs typeface="+mn-lt"/>
              </a:rPr>
              <a:t>3/2</a:t>
            </a:r>
            <a:r>
              <a:rPr lang="en-US" sz="1900" dirty="0">
                <a:ea typeface="+mn-lt"/>
                <a:cs typeface="+mn-lt"/>
              </a:rPr>
              <a:t> and p</a:t>
            </a:r>
            <a:r>
              <a:rPr lang="en-US" sz="1900" baseline="-25000" dirty="0">
                <a:ea typeface="+mn-lt"/>
                <a:cs typeface="+mn-lt"/>
              </a:rPr>
              <a:t>1/2</a:t>
            </a:r>
            <a:r>
              <a:rPr lang="en-US" sz="1900" dirty="0">
                <a:ea typeface="+mn-lt"/>
                <a:cs typeface="+mn-lt"/>
              </a:rPr>
              <a:t> shells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1221516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1C06E-AEC8-BB28-F213-E7483CD61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A566-8FC0-0D6C-58D1-325EB9EA5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Ebrima"/>
                <a:ea typeface="Ebrima"/>
                <a:cs typeface="Ebrima"/>
              </a:rPr>
              <a:t>Shell-Model Predictions for M1 States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52D7967-3D27-5DE9-92CE-84F95E45C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685" y="2185737"/>
            <a:ext cx="7793788" cy="3970420"/>
          </a:xfrm>
          <a:prstGeom prst="rect">
            <a:avLst/>
          </a:prstGeom>
        </p:spPr>
      </p:pic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002B4E53-4295-6CCF-12A0-787B5615033E}"/>
              </a:ext>
            </a:extLst>
          </p:cNvPr>
          <p:cNvSpPr/>
          <p:nvPr/>
        </p:nvSpPr>
        <p:spPr>
          <a:xfrm flipH="1" flipV="1">
            <a:off x="9832896" y="1615273"/>
            <a:ext cx="1" cy="1047273"/>
          </a:xfrm>
          <a:prstGeom prst="line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EAF0E6A1-E8EE-C5FB-05C0-43A801D8ADA8}"/>
              </a:ext>
            </a:extLst>
          </p:cNvPr>
          <p:cNvSpPr/>
          <p:nvPr/>
        </p:nvSpPr>
        <p:spPr>
          <a:xfrm flipV="1">
            <a:off x="9129678" y="1594886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148F52DA-A14D-E157-01A8-05A02615CD18}"/>
              </a:ext>
            </a:extLst>
          </p:cNvPr>
          <p:cNvSpPr/>
          <p:nvPr/>
        </p:nvSpPr>
        <p:spPr>
          <a:xfrm flipV="1">
            <a:off x="9118158" y="2703458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B11DBE2-7E9B-D6F3-2B11-93015F5D0ED7}"/>
              </a:ext>
            </a:extLst>
          </p:cNvPr>
          <p:cNvSpPr txBox="1"/>
          <p:nvPr/>
        </p:nvSpPr>
        <p:spPr>
          <a:xfrm>
            <a:off x="10457571" y="1353858"/>
            <a:ext cx="1516274" cy="1846659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>
                <a:solidFill>
                  <a:srgbClr val="000000"/>
                </a:solidFill>
                <a:latin typeface="Helvetica"/>
                <a:ea typeface="+mn-lt"/>
                <a:cs typeface="Helvetica"/>
              </a:rPr>
              <a:t>0f</a:t>
            </a:r>
            <a:r>
              <a:rPr lang="en-US" sz="1900" baseline="-25000">
                <a:solidFill>
                  <a:srgbClr val="000000"/>
                </a:solidFill>
                <a:latin typeface="Helvetica"/>
                <a:ea typeface="+mn-lt"/>
                <a:cs typeface="Helvetica"/>
              </a:rPr>
              <a:t>5/2</a:t>
            </a:r>
          </a:p>
          <a:p>
            <a:endParaRPr lang="en-US" sz="1900">
              <a:solidFill>
                <a:srgbClr val="000000"/>
              </a:solidFill>
              <a:latin typeface="Helvetica"/>
              <a:ea typeface="+mn-lt"/>
              <a:cs typeface="Helvetica"/>
            </a:endParaRPr>
          </a:p>
          <a:p>
            <a:endParaRPr lang="en-US" sz="1900"/>
          </a:p>
          <a:p>
            <a:endParaRPr lang="en-US" sz="1900"/>
          </a:p>
          <a:p>
            <a:r>
              <a:rPr lang="en-US" sz="1900"/>
              <a:t>0f</a:t>
            </a:r>
            <a:r>
              <a:rPr lang="en-US" sz="1900" baseline="-25000"/>
              <a:t>7/2</a:t>
            </a:r>
          </a:p>
          <a:p>
            <a:endParaRPr lang="en-US" sz="1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AAFE11-2094-2100-AA27-A6B0109C3B0D}"/>
              </a:ext>
            </a:extLst>
          </p:cNvPr>
          <p:cNvSpPr txBox="1"/>
          <p:nvPr/>
        </p:nvSpPr>
        <p:spPr>
          <a:xfrm>
            <a:off x="8146716" y="874294"/>
            <a:ext cx="3558673" cy="384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atinLnBrk="1" hangingPunct="0"/>
            <a:r>
              <a:rPr lang="en-US" sz="1900">
                <a:solidFill>
                  <a:srgbClr val="000000"/>
                </a:solidFill>
              </a:rPr>
              <a:t>M1 Spin-Flip Giant Resonance</a:t>
            </a:r>
            <a:endParaRPr lang="en-US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4FB30999-0224-1D77-FCAE-FD494129823F}"/>
              </a:ext>
            </a:extLst>
          </p:cNvPr>
          <p:cNvSpPr txBox="1"/>
          <p:nvPr/>
        </p:nvSpPr>
        <p:spPr>
          <a:xfrm>
            <a:off x="8519150" y="1353858"/>
            <a:ext cx="1516274" cy="1846659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 dirty="0">
                <a:ea typeface="+mn-lt"/>
                <a:cs typeface="+mn-lt"/>
              </a:rPr>
              <a:t>L-½</a:t>
            </a:r>
            <a:endParaRPr lang="en-US" dirty="0">
              <a:ea typeface="+mn-lt"/>
              <a:cs typeface="+mn-lt"/>
            </a:endParaRPr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r>
              <a:rPr lang="en-US" sz="1900" dirty="0"/>
              <a:t>L+½</a:t>
            </a:r>
          </a:p>
          <a:p>
            <a:endParaRPr lang="en-US" sz="19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32E746-4E52-986B-63C4-54165FB3BA01}"/>
              </a:ext>
            </a:extLst>
          </p:cNvPr>
          <p:cNvSpPr/>
          <p:nvPr/>
        </p:nvSpPr>
        <p:spPr>
          <a:xfrm>
            <a:off x="8005010" y="605590"/>
            <a:ext cx="3735138" cy="258545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7190D0-1E41-7058-379E-09CC2DE49A79}"/>
              </a:ext>
            </a:extLst>
          </p:cNvPr>
          <p:cNvSpPr/>
          <p:nvPr/>
        </p:nvSpPr>
        <p:spPr>
          <a:xfrm>
            <a:off x="10300201" y="2483361"/>
            <a:ext cx="914400" cy="519345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3BBAB-16EA-B1A3-F35C-DD2C9FD5B55E}"/>
              </a:ext>
            </a:extLst>
          </p:cNvPr>
          <p:cNvSpPr txBox="1"/>
          <p:nvPr/>
        </p:nvSpPr>
        <p:spPr>
          <a:xfrm>
            <a:off x="8373338" y="4632680"/>
            <a:ext cx="3174815" cy="9694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/>
              <a:t>An expanded model space is needed to account for the experimental M1 strength</a:t>
            </a:r>
          </a:p>
        </p:txBody>
      </p:sp>
    </p:spTree>
    <p:extLst>
      <p:ext uri="{BB962C8B-B14F-4D97-AF65-F5344CB8AC3E}">
        <p14:creationId xmlns:p14="http://schemas.microsoft.com/office/powerpoint/2010/main" val="44047396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B61D4-E76A-C72D-89E4-5747E8460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DC5F-93EF-8FE9-7BA7-9BDC8BBC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Opening up the model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19706-5E03-C381-4642-464EAED4676B}"/>
              </a:ext>
            </a:extLst>
          </p:cNvPr>
          <p:cNvSpPr txBox="1">
            <a:spLocks/>
          </p:cNvSpPr>
          <p:nvPr/>
        </p:nvSpPr>
        <p:spPr>
          <a:xfrm>
            <a:off x="5729583" y="1194238"/>
            <a:ext cx="6234232" cy="4467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c="http://schemas.openxmlformats.org/markup-compatibility/2006" val="1"/>
            </a:ext>
          </a:extLst>
        </p:spPr>
        <p:txBody>
          <a:bodyPr vert="horz" lIns="88900" tIns="88900" rIns="88900" bIns="88900" anchor="t">
            <a:normAutofit/>
          </a:bodyPr>
          <a:lstStyle>
            <a:lvl1pPr marL="254000" indent="-2540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28133" indent="-270933">
              <a:spcBef>
                <a:spcPts val="2000"/>
              </a:spcBef>
              <a:buSzPct val="125000"/>
              <a:buChar char="-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>
              <a:spcBef>
                <a:spcPts val="2000"/>
              </a:spcBef>
              <a:buSzPct val="125000"/>
              <a:buChar char="-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4308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7864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1420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497613" indent="-979713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defTabSz="914400">
              <a:buSzPct val="45000"/>
              <a:buNone/>
            </a:pP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Consider to full “</a:t>
            </a:r>
            <a:r>
              <a:rPr lang="en-US" sz="1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fp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” model space: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defTabSz="914400">
              <a:buSzPct val="45000"/>
            </a:pPr>
            <a:r>
              <a:rPr lang="en-US" sz="1900" b="1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40</a:t>
            </a:r>
            <a:r>
              <a:rPr lang="en-US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 core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20 protons and neutrons</a:t>
            </a:r>
            <a:endParaRPr lang="en-US" sz="1900" dirty="0">
              <a:latin typeface="Helvetica"/>
              <a:ea typeface="Ebrima" panose="02000000000000000000" pitchFamily="2" charset="0"/>
              <a:cs typeface="Helvetica"/>
            </a:endParaRPr>
          </a:p>
          <a:p>
            <a:pPr marL="342900" indent="-342900" defTabSz="914400">
              <a:buSzPct val="45000"/>
            </a:pPr>
            <a:r>
              <a:rPr lang="en-US" sz="1900" dirty="0">
                <a:latin typeface="Helvetica"/>
                <a:ea typeface="Ebrima" panose="02000000000000000000" pitchFamily="2" charset="0"/>
                <a:cs typeface="Helvetica"/>
              </a:rPr>
              <a:t>Proton and neutron f</a:t>
            </a:r>
            <a:r>
              <a:rPr lang="en-US" sz="1900" baseline="-25000" dirty="0">
                <a:latin typeface="Helvetica"/>
                <a:ea typeface="Ebrima" panose="02000000000000000000" pitchFamily="2" charset="0"/>
                <a:cs typeface="Helvetica"/>
              </a:rPr>
              <a:t>7/2</a:t>
            </a:r>
            <a:r>
              <a:rPr lang="en-US" sz="1900" dirty="0">
                <a:latin typeface="Helvetica"/>
                <a:ea typeface="Ebrima" panose="02000000000000000000" pitchFamily="2" charset="0"/>
                <a:cs typeface="Helvetica"/>
              </a:rPr>
              <a:t> 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excitations are now allowed</a:t>
            </a:r>
          </a:p>
          <a:p>
            <a:pPr marL="342900" indent="-342900" defTabSz="914400">
              <a:buSzPct val="45000"/>
            </a:pPr>
            <a:r>
              <a:rPr lang="en-US" sz="1900" dirty="0">
                <a:latin typeface="Helvetica"/>
                <a:ea typeface="Ebrima" panose="02000000000000000000" pitchFamily="2" charset="0"/>
                <a:cs typeface="Helvetica"/>
              </a:rPr>
              <a:t>The g</a:t>
            </a:r>
            <a:r>
              <a:rPr lang="en-US" sz="1900" baseline="-25000" dirty="0">
                <a:latin typeface="Helvetica"/>
                <a:ea typeface="Ebrima" panose="02000000000000000000" pitchFamily="2" charset="0"/>
                <a:cs typeface="Helvetica"/>
              </a:rPr>
              <a:t>9/2</a:t>
            </a:r>
            <a:r>
              <a:rPr lang="en-US" sz="1900" dirty="0">
                <a:latin typeface="Helvetica"/>
                <a:ea typeface="Ebrima" panose="02000000000000000000" pitchFamily="2" charset="0"/>
                <a:cs typeface="Helvetica"/>
              </a:rPr>
              <a:t> orbital is no longer included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4A17E-75F2-B619-DF14-ADCEA36E5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t="6502" r="26793" b="12355"/>
          <a:stretch/>
        </p:blipFill>
        <p:spPr>
          <a:xfrm>
            <a:off x="228185" y="895738"/>
            <a:ext cx="4988215" cy="488608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D425F8-0DB4-2709-191E-BC0A47A456C8}"/>
              </a:ext>
            </a:extLst>
          </p:cNvPr>
          <p:cNvCxnSpPr>
            <a:cxnSpLocks/>
          </p:cNvCxnSpPr>
          <p:nvPr/>
        </p:nvCxnSpPr>
        <p:spPr>
          <a:xfrm>
            <a:off x="572980" y="848603"/>
            <a:ext cx="1529197" cy="721988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994786-726B-83A5-C0D1-AC1E7EAE2239}"/>
              </a:ext>
            </a:extLst>
          </p:cNvPr>
          <p:cNvCxnSpPr>
            <a:cxnSpLocks/>
          </p:cNvCxnSpPr>
          <p:nvPr/>
        </p:nvCxnSpPr>
        <p:spPr>
          <a:xfrm flipV="1">
            <a:off x="572980" y="848603"/>
            <a:ext cx="1529197" cy="721988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A6652E-529C-A3CD-C7BE-0D16CAB5FC9E}"/>
              </a:ext>
            </a:extLst>
          </p:cNvPr>
          <p:cNvCxnSpPr>
            <a:cxnSpLocks/>
          </p:cNvCxnSpPr>
          <p:nvPr/>
        </p:nvCxnSpPr>
        <p:spPr>
          <a:xfrm>
            <a:off x="3440300" y="848603"/>
            <a:ext cx="1529197" cy="721988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705399-C49B-BECA-7571-3DB3E0CD273B}"/>
              </a:ext>
            </a:extLst>
          </p:cNvPr>
          <p:cNvCxnSpPr>
            <a:cxnSpLocks/>
          </p:cNvCxnSpPr>
          <p:nvPr/>
        </p:nvCxnSpPr>
        <p:spPr>
          <a:xfrm flipV="1">
            <a:off x="3440300" y="848603"/>
            <a:ext cx="1529197" cy="721988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53D483B-D5AC-333A-6599-3EC46B7510E7}"/>
              </a:ext>
            </a:extLst>
          </p:cNvPr>
          <p:cNvSpPr/>
          <p:nvPr/>
        </p:nvSpPr>
        <p:spPr>
          <a:xfrm>
            <a:off x="135467" y="4700789"/>
            <a:ext cx="5325175" cy="597415"/>
          </a:xfrm>
          <a:prstGeom prst="ellipse">
            <a:avLst/>
          </a:prstGeom>
          <a:noFill/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8781753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C88C7C4-BA77-1D68-CC2E-B9D62B80F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718551" y="-2243343"/>
            <a:ext cx="8766401" cy="1133034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5E752D6-1277-7AC5-2E00-731D5BAC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Model Predictions for M1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99F26-2F04-DF52-EEFC-330C12427E39}"/>
              </a:ext>
            </a:extLst>
          </p:cNvPr>
          <p:cNvSpPr txBox="1"/>
          <p:nvPr/>
        </p:nvSpPr>
        <p:spPr>
          <a:xfrm>
            <a:off x="2473715" y="3723816"/>
            <a:ext cx="5370945" cy="384717"/>
          </a:xfrm>
          <a:prstGeom prst="rect">
            <a:avLst/>
          </a:prstGeom>
          <a:noFill/>
          <a:ln w="12700" cap="flat">
            <a:solidFill>
              <a:srgbClr val="4472C4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These results demonstrate </a:t>
            </a:r>
            <a:r>
              <a:rPr lang="en-US" sz="19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core breaking</a:t>
            </a:r>
            <a:r>
              <a:rPr lang="en-US" sz="19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 </a:t>
            </a:r>
            <a:r>
              <a:rPr lang="en-US" sz="1900" baseline="30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68</a:t>
            </a:r>
            <a:r>
              <a:rPr lang="en-US" sz="19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A3EF4-A5FF-38A8-E1D2-846C45ECAA69}"/>
              </a:ext>
            </a:extLst>
          </p:cNvPr>
          <p:cNvSpPr txBox="1"/>
          <p:nvPr/>
        </p:nvSpPr>
        <p:spPr>
          <a:xfrm>
            <a:off x="1782296" y="2059703"/>
            <a:ext cx="7615381" cy="1554270"/>
          </a:xfrm>
          <a:prstGeom prst="rect">
            <a:avLst/>
          </a:prstGeom>
          <a:noFill/>
          <a:ln w="12700" cap="flat">
            <a:solidFill>
              <a:srgbClr val="4472C4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20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00" dirty="0">
                <a:latin typeface="Ebrima"/>
                <a:ea typeface="Ebrima"/>
                <a:cs typeface="Ebrima"/>
              </a:rPr>
              <a:t>High-energy strength is described well by including the f</a:t>
            </a:r>
            <a:r>
              <a:rPr lang="en-US" sz="1900" baseline="-25000" dirty="0">
                <a:latin typeface="Ebrima"/>
                <a:ea typeface="Ebrima"/>
                <a:cs typeface="Ebrima"/>
              </a:rPr>
              <a:t>7/2</a:t>
            </a:r>
            <a:r>
              <a:rPr lang="en-US" sz="1900" dirty="0">
                <a:latin typeface="Ebrima"/>
                <a:ea typeface="Ebrima"/>
                <a:cs typeface="Ebrima"/>
              </a:rPr>
              <a:t> shell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1900" dirty="0">
                <a:latin typeface="Ebrima"/>
                <a:ea typeface="Ebrima"/>
                <a:cs typeface="Ebrima"/>
              </a:rPr>
              <a:t>Low-energy p</a:t>
            </a:r>
            <a:r>
              <a:rPr lang="en-US" sz="1900" baseline="-25000" dirty="0">
                <a:latin typeface="Ebrima"/>
                <a:ea typeface="Ebrima"/>
                <a:cs typeface="Ebrima"/>
              </a:rPr>
              <a:t>3/2</a:t>
            </a:r>
            <a:r>
              <a:rPr lang="en-US" sz="1900" dirty="0">
                <a:latin typeface="Ebrima"/>
                <a:ea typeface="Ebrima"/>
                <a:cs typeface="Ebrima"/>
              </a:rPr>
              <a:t> -&gt; p</a:t>
            </a:r>
            <a:r>
              <a:rPr lang="en-US" sz="1900" baseline="-25000" dirty="0">
                <a:latin typeface="Ebrima"/>
                <a:ea typeface="Ebrima"/>
                <a:cs typeface="Ebrima"/>
              </a:rPr>
              <a:t>1/2</a:t>
            </a:r>
            <a:r>
              <a:rPr lang="en-US" sz="1900" dirty="0">
                <a:latin typeface="Ebrima"/>
                <a:ea typeface="Ebrima"/>
                <a:cs typeface="Ebrima"/>
              </a:rPr>
              <a:t> strength is overestimated when nucleons are not allowed to occupy the g</a:t>
            </a:r>
            <a:r>
              <a:rPr lang="en-US" sz="1900" baseline="-25000" dirty="0">
                <a:latin typeface="Ebrima"/>
                <a:ea typeface="Ebrima"/>
                <a:cs typeface="Ebrima"/>
              </a:rPr>
              <a:t>9/2</a:t>
            </a:r>
            <a:r>
              <a:rPr lang="en-US" sz="1900" dirty="0">
                <a:latin typeface="Ebrima"/>
                <a:ea typeface="Ebrima"/>
                <a:cs typeface="Ebrima"/>
              </a:rPr>
              <a:t> shell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latin typeface="Ebrima"/>
                <a:ea typeface="Ebrima"/>
                <a:cs typeface="Ebrima"/>
              </a:rPr>
              <a:t>The </a:t>
            </a:r>
            <a:r>
              <a:rPr lang="en-US" sz="1900" dirty="0" err="1">
                <a:latin typeface="Ebrima"/>
                <a:ea typeface="Ebrima"/>
                <a:cs typeface="Ebrima"/>
              </a:rPr>
              <a:t>fp</a:t>
            </a:r>
            <a:r>
              <a:rPr lang="en-US" sz="1900" dirty="0">
                <a:latin typeface="Ebrima"/>
                <a:ea typeface="Ebrima"/>
                <a:cs typeface="Ebrima"/>
              </a:rPr>
              <a:t> model space does not allow for 1</a:t>
            </a:r>
            <a:r>
              <a:rPr lang="en-US" sz="1900" baseline="30000" dirty="0">
                <a:latin typeface="Ebrima"/>
                <a:ea typeface="Ebrima"/>
                <a:cs typeface="Ebrima"/>
              </a:rPr>
              <a:t>- </a:t>
            </a:r>
            <a:r>
              <a:rPr lang="en-US" sz="1900" dirty="0">
                <a:latin typeface="Ebrima"/>
                <a:ea typeface="Ebrima"/>
                <a:cs typeface="Ebrima"/>
              </a:rPr>
              <a:t>states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latin typeface="Ebrima"/>
                <a:ea typeface="Ebrima"/>
                <a:cs typeface="Ebrima"/>
              </a:rPr>
              <a:t>Need both model spaces!</a:t>
            </a:r>
          </a:p>
        </p:txBody>
      </p:sp>
    </p:spTree>
    <p:extLst>
      <p:ext uri="{BB962C8B-B14F-4D97-AF65-F5344CB8AC3E}">
        <p14:creationId xmlns:p14="http://schemas.microsoft.com/office/powerpoint/2010/main" val="362052613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4919-DC94-C524-9434-3F888858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Ebrima"/>
                <a:ea typeface="Ebrima"/>
                <a:cs typeface="Ebrima"/>
              </a:rPr>
              <a:t>Comparison to </a:t>
            </a:r>
            <a:r>
              <a:rPr lang="en-US" baseline="30000" dirty="0">
                <a:latin typeface="Ebrima"/>
                <a:ea typeface="Ebrima"/>
                <a:cs typeface="Ebrima"/>
              </a:rPr>
              <a:t>66</a:t>
            </a:r>
            <a:r>
              <a:rPr lang="en-US" dirty="0">
                <a:latin typeface="Ebrima"/>
                <a:ea typeface="Ebrima"/>
                <a:cs typeface="Ebrima"/>
              </a:rPr>
              <a:t>Zn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469DF-FC28-7056-D46D-E6D8C383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942" y="1106070"/>
            <a:ext cx="6142456" cy="46458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04EEA4-2C42-0156-4B8F-62351C0708C1}"/>
              </a:ext>
            </a:extLst>
          </p:cNvPr>
          <p:cNvSpPr txBox="1"/>
          <p:nvPr/>
        </p:nvSpPr>
        <p:spPr>
          <a:xfrm>
            <a:off x="5706780" y="5914189"/>
            <a:ext cx="506930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atinLnBrk="1" hangingPunct="0"/>
            <a:r>
              <a:rPr lang="en-US">
                <a:solidFill>
                  <a:srgbClr val="0A7F3A"/>
                </a:solidFill>
                <a:latin typeface="Ebrima"/>
              </a:rPr>
              <a:t>D. Savran et al., Phys. Rev. C </a:t>
            </a:r>
            <a:r>
              <a:rPr lang="en-US" b="1">
                <a:solidFill>
                  <a:srgbClr val="0A7F3A"/>
                </a:solidFill>
                <a:latin typeface="Ebrima"/>
              </a:rPr>
              <a:t>106</a:t>
            </a:r>
            <a:r>
              <a:rPr lang="en-US">
                <a:solidFill>
                  <a:srgbClr val="0A7F3A"/>
                </a:solidFill>
                <a:latin typeface="Ebrima"/>
              </a:rPr>
              <a:t>, 044324 (2022)</a:t>
            </a:r>
            <a:endParaRPr lang="en-US">
              <a:solidFill>
                <a:srgbClr val="0A7F3A"/>
              </a:solidFill>
              <a:latin typeface="Ebrima"/>
              <a:cs typeface="Helvetic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C554AB-598E-4730-A41C-DD8B7832547E}"/>
              </a:ext>
            </a:extLst>
          </p:cNvPr>
          <p:cNvSpPr txBox="1"/>
          <p:nvPr/>
        </p:nvSpPr>
        <p:spPr>
          <a:xfrm>
            <a:off x="7818989" y="633662"/>
            <a:ext cx="84488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4572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aseline="3000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66</a:t>
            </a:r>
            <a:r>
              <a:rPr lang="en-US" sz="240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Zn</a:t>
            </a:r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AE749-8280-BF82-59CE-918482EB2065}"/>
              </a:ext>
            </a:extLst>
          </p:cNvPr>
          <p:cNvSpPr txBox="1"/>
          <p:nvPr/>
        </p:nvSpPr>
        <p:spPr>
          <a:xfrm>
            <a:off x="299452" y="1365779"/>
            <a:ext cx="5188817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hangingPunct="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Positive-parity states represent only 4% of the total spin-1 cross section in </a:t>
            </a:r>
            <a:r>
              <a:rPr lang="en-US" baseline="300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66</a:t>
            </a:r>
            <a:r>
              <a:rPr lang="en-US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Zn</a:t>
            </a:r>
            <a:endParaRPr lang="en-US" dirty="0"/>
          </a:p>
          <a:p>
            <a:pPr marL="285750" indent="-285750" hangingPunct="0">
              <a:buFont typeface="Arial"/>
              <a:buChar char="•"/>
            </a:pPr>
            <a:endParaRPr lang="en-US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pPr marL="285750" indent="-285750" hangingPunct="0">
              <a:buFont typeface="Arial"/>
              <a:buChar char="•"/>
            </a:pPr>
            <a:r>
              <a:rPr lang="en-US" baseline="300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68</a:t>
            </a:r>
            <a:r>
              <a:rPr lang="en-US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Zn is very similar with 3-16% M1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Ebrima"/>
              <a:ea typeface="Ebrima"/>
              <a:cs typeface="Ebrim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Ebrima"/>
                <a:ea typeface="Ebrima"/>
                <a:cs typeface="Ebrima"/>
              </a:rPr>
              <a:t>Similar cross section trend with energy and average branching ratios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Ebrima"/>
              <a:ea typeface="Ebrima"/>
              <a:cs typeface="Ebrim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Ebrima"/>
                <a:ea typeface="Ebrima"/>
                <a:cs typeface="Ebrima"/>
              </a:rPr>
              <a:t>Recent/future NRF studies of </a:t>
            </a:r>
            <a:r>
              <a:rPr lang="en-US" baseline="30000" dirty="0">
                <a:latin typeface="Ebrima"/>
                <a:ea typeface="Ebrima"/>
                <a:cs typeface="Ebrima"/>
              </a:rPr>
              <a:t>70</a:t>
            </a:r>
            <a:r>
              <a:rPr lang="en-US" dirty="0">
                <a:latin typeface="Ebrima"/>
                <a:ea typeface="Ebrima"/>
                <a:cs typeface="Ebrima"/>
              </a:rPr>
              <a:t>Zn and </a:t>
            </a:r>
            <a:r>
              <a:rPr lang="en-US" baseline="30000" dirty="0">
                <a:latin typeface="Ebrima"/>
                <a:ea typeface="Ebrima"/>
                <a:cs typeface="Ebrima"/>
              </a:rPr>
              <a:t>64</a:t>
            </a:r>
            <a:r>
              <a:rPr lang="en-US" dirty="0">
                <a:latin typeface="Ebrima"/>
                <a:ea typeface="Ebrima"/>
                <a:cs typeface="Ebrima"/>
              </a:rPr>
              <a:t>Zn will give a complete characterization of the stable even-even Zn chain </a:t>
            </a:r>
            <a:r>
              <a:rPr lang="en-US" dirty="0">
                <a:solidFill>
                  <a:srgbClr val="0441F9"/>
                </a:solidFill>
                <a:latin typeface="Ebrima"/>
                <a:ea typeface="Ebrima"/>
                <a:cs typeface="Ebrima"/>
              </a:rPr>
              <a:t>(See poster of J. Hauf)</a:t>
            </a:r>
          </a:p>
        </p:txBody>
      </p:sp>
    </p:spTree>
    <p:extLst>
      <p:ext uri="{BB962C8B-B14F-4D97-AF65-F5344CB8AC3E}">
        <p14:creationId xmlns:p14="http://schemas.microsoft.com/office/powerpoint/2010/main" val="66235426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D0B3-9A6B-E4E6-118F-7231CD18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Ebrima"/>
                <a:ea typeface="Ebrima"/>
                <a:cs typeface="Ebrima"/>
              </a:rPr>
              <a:t>Coincidence data may unveil more structural details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AECA4CC-7E0C-40B1-9E12-D0F8D32B2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55057" y="430936"/>
            <a:ext cx="4904333" cy="6414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84996F-F7AE-B019-A09F-2C6251C09731}"/>
              </a:ext>
            </a:extLst>
          </p:cNvPr>
          <p:cNvSpPr txBox="1"/>
          <p:nvPr/>
        </p:nvSpPr>
        <p:spPr>
          <a:xfrm>
            <a:off x="2073661" y="791622"/>
            <a:ext cx="7629898" cy="369328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dirty="0">
                <a:latin typeface="Ebrima"/>
                <a:ea typeface="Ebrima"/>
                <a:cs typeface="Ebrima"/>
              </a:rPr>
              <a:t>Two long-duration measurements at 9.46- and 9.79-MeV entrance points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53A895B-A1BF-A6C8-C3FD-5B4F0D595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466120" y="464944"/>
            <a:ext cx="4929377" cy="6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7864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5907BE8-4E97-09A7-3657-1302FFF54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498449" y="-2732335"/>
            <a:ext cx="9182038" cy="11801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527A4-65FA-5C84-02CF-5E9A72A8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Experimental Level Scheme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30A6A-86E9-4892-3E96-3561B8938A44}"/>
              </a:ext>
            </a:extLst>
          </p:cNvPr>
          <p:cNvSpPr txBox="1"/>
          <p:nvPr/>
        </p:nvSpPr>
        <p:spPr>
          <a:xfrm>
            <a:off x="3661067" y="5318188"/>
            <a:ext cx="5169137" cy="369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Ebrima"/>
                <a:ea typeface="Ebrima"/>
                <a:cs typeface="Ebrima"/>
              </a:rPr>
              <a:t>23 excited states up to ~4.2 MeV were identified</a:t>
            </a:r>
          </a:p>
        </p:txBody>
      </p:sp>
    </p:spTree>
    <p:extLst>
      <p:ext uri="{BB962C8B-B14F-4D97-AF65-F5344CB8AC3E}">
        <p14:creationId xmlns:p14="http://schemas.microsoft.com/office/powerpoint/2010/main" val="22004168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0078D-DEC0-287D-2E6F-E61512E2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Ebrima"/>
                <a:ea typeface="Ebrima"/>
                <a:cs typeface="Ebrima"/>
              </a:rPr>
              <a:t>Motivation: Shell Evolution in the Ca – Ni region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447EF-51FE-E5AA-8C81-A4AE7B1E6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54" y="1446109"/>
            <a:ext cx="10178426" cy="476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ADE174-1116-FBD4-4C9A-C6C8FED79E09}"/>
              </a:ext>
            </a:extLst>
          </p:cNvPr>
          <p:cNvSpPr txBox="1"/>
          <p:nvPr/>
        </p:nvSpPr>
        <p:spPr>
          <a:xfrm>
            <a:off x="2579866" y="799778"/>
            <a:ext cx="703226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Ordering of shells is changing with proton/neutron ratio, leading to new magic numbers in very neutron rich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0872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C0E1B94-9364-62F6-052C-514B6986A778}"/>
              </a:ext>
            </a:extLst>
          </p:cNvPr>
          <p:cNvSpPr txBox="1"/>
          <p:nvPr/>
        </p:nvSpPr>
        <p:spPr>
          <a:xfrm>
            <a:off x="8702842" y="1922379"/>
            <a:ext cx="385011" cy="422801"/>
          </a:xfrm>
          <a:prstGeom prst="rect">
            <a:avLst/>
          </a:prstGeom>
          <a:solidFill>
            <a:srgbClr val="FFFF00">
              <a:alpha val="75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5033D-0623-1F97-B5D3-C25CDC8BACE2}"/>
              </a:ext>
            </a:extLst>
          </p:cNvPr>
          <p:cNvSpPr txBox="1"/>
          <p:nvPr/>
        </p:nvSpPr>
        <p:spPr>
          <a:xfrm>
            <a:off x="8742947" y="852905"/>
            <a:ext cx="385011" cy="422801"/>
          </a:xfrm>
          <a:prstGeom prst="rect">
            <a:avLst/>
          </a:prstGeom>
          <a:solidFill>
            <a:srgbClr val="FFFF00">
              <a:alpha val="75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F6717-4B14-329F-8664-3798504C26AA}"/>
              </a:ext>
            </a:extLst>
          </p:cNvPr>
          <p:cNvSpPr txBox="1"/>
          <p:nvPr/>
        </p:nvSpPr>
        <p:spPr>
          <a:xfrm>
            <a:off x="3636210" y="2390274"/>
            <a:ext cx="385011" cy="422801"/>
          </a:xfrm>
          <a:prstGeom prst="rect">
            <a:avLst/>
          </a:prstGeom>
          <a:solidFill>
            <a:srgbClr val="FFFF00">
              <a:alpha val="75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59617-E28A-E34B-4CED-C0CB85AB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Ebrima"/>
                <a:ea typeface="Ebrima"/>
                <a:cs typeface="Ebrima"/>
              </a:rPr>
              <a:t>Experimental Level Scheme: High Spin for NRF!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BA95E98-37BC-68BB-2C09-DCDFF8A70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6928" y="-526715"/>
            <a:ext cx="5612670" cy="73900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11AD7C-C0D4-9501-3D8D-8703AAC5199D}"/>
              </a:ext>
            </a:extLst>
          </p:cNvPr>
          <p:cNvSpPr txBox="1"/>
          <p:nvPr/>
        </p:nvSpPr>
        <p:spPr>
          <a:xfrm rot="1080000">
            <a:off x="8683503" y="2051297"/>
            <a:ext cx="895683" cy="275924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1F482-76A3-4FA0-C08C-742F5F61F60F}"/>
              </a:ext>
            </a:extLst>
          </p:cNvPr>
          <p:cNvSpPr txBox="1"/>
          <p:nvPr/>
        </p:nvSpPr>
        <p:spPr>
          <a:xfrm rot="5400000">
            <a:off x="3487080" y="1130870"/>
            <a:ext cx="628315" cy="115503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8119D-14CF-0162-F79D-38837BA5DCB7}"/>
              </a:ext>
            </a:extLst>
          </p:cNvPr>
          <p:cNvSpPr txBox="1"/>
          <p:nvPr/>
        </p:nvSpPr>
        <p:spPr>
          <a:xfrm>
            <a:off x="488376" y="1064843"/>
            <a:ext cx="2910846" cy="923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Ebrima"/>
                <a:ea typeface="Ebrima"/>
                <a:cs typeface="Ebrima"/>
              </a:rPr>
              <a:t>Higher angular momentum than expected coming from multi-step decays</a:t>
            </a:r>
          </a:p>
        </p:txBody>
      </p:sp>
    </p:spTree>
    <p:extLst>
      <p:ext uri="{BB962C8B-B14F-4D97-AF65-F5344CB8AC3E}">
        <p14:creationId xmlns:p14="http://schemas.microsoft.com/office/powerpoint/2010/main" val="115801037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099337-E08E-3873-5780-F5042ABAFC51}"/>
              </a:ext>
            </a:extLst>
          </p:cNvPr>
          <p:cNvSpPr txBox="1"/>
          <p:nvPr/>
        </p:nvSpPr>
        <p:spPr>
          <a:xfrm>
            <a:off x="5908842" y="1614905"/>
            <a:ext cx="385011" cy="422801"/>
          </a:xfrm>
          <a:prstGeom prst="rect">
            <a:avLst/>
          </a:prstGeom>
          <a:solidFill>
            <a:srgbClr val="FFFF00">
              <a:alpha val="75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63BA8-06E3-9BB9-CFF1-E29CC047D5B5}"/>
              </a:ext>
            </a:extLst>
          </p:cNvPr>
          <p:cNvSpPr txBox="1"/>
          <p:nvPr/>
        </p:nvSpPr>
        <p:spPr>
          <a:xfrm>
            <a:off x="6777789" y="3433011"/>
            <a:ext cx="385011" cy="422801"/>
          </a:xfrm>
          <a:prstGeom prst="rect">
            <a:avLst/>
          </a:prstGeom>
          <a:solidFill>
            <a:srgbClr val="FFFF00">
              <a:alpha val="75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7FAD5-E138-C1C1-CAFD-06E97531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Ebrima"/>
                <a:ea typeface="Ebrima"/>
                <a:cs typeface="Ebrima"/>
              </a:rPr>
              <a:t>Experimental Level Scheme: 0</a:t>
            </a:r>
            <a:r>
              <a:rPr lang="en-US" baseline="30000">
                <a:latin typeface="Ebrima"/>
                <a:ea typeface="Ebrima"/>
                <a:cs typeface="Ebrima"/>
              </a:rPr>
              <a:t>+</a:t>
            </a:r>
            <a:r>
              <a:rPr lang="en-US">
                <a:latin typeface="Ebrima"/>
                <a:ea typeface="Ebrima"/>
                <a:cs typeface="Ebrima"/>
              </a:rPr>
              <a:t> States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C9B84DA-D0D4-6396-D80F-2AAF7EC9D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0087" y="342232"/>
            <a:ext cx="4917511" cy="61735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397751-8ABB-E2A3-CFA0-8F862419F5EB}"/>
              </a:ext>
            </a:extLst>
          </p:cNvPr>
          <p:cNvSpPr txBox="1"/>
          <p:nvPr/>
        </p:nvSpPr>
        <p:spPr>
          <a:xfrm>
            <a:off x="7702588" y="4028239"/>
            <a:ext cx="828841" cy="207745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2B03B-D221-5B45-48AD-F8D2345F7ED6}"/>
              </a:ext>
            </a:extLst>
          </p:cNvPr>
          <p:cNvSpPr txBox="1"/>
          <p:nvPr/>
        </p:nvSpPr>
        <p:spPr>
          <a:xfrm>
            <a:off x="405249" y="2505716"/>
            <a:ext cx="2910846" cy="923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Ebrima"/>
                <a:ea typeface="Ebrima"/>
                <a:cs typeface="Ebrima"/>
              </a:rPr>
              <a:t>Reached several of the 0</a:t>
            </a:r>
            <a:r>
              <a:rPr lang="en-US" baseline="30000" dirty="0">
                <a:latin typeface="Ebrima"/>
                <a:ea typeface="Ebrima"/>
                <a:cs typeface="Ebrima"/>
              </a:rPr>
              <a:t>+</a:t>
            </a:r>
            <a:r>
              <a:rPr lang="en-US" dirty="0">
                <a:latin typeface="Ebrima"/>
                <a:ea typeface="Ebrima"/>
                <a:cs typeface="Ebrima"/>
              </a:rPr>
              <a:t> states relevant for shape coexistence</a:t>
            </a:r>
          </a:p>
        </p:txBody>
      </p:sp>
    </p:spTree>
    <p:extLst>
      <p:ext uri="{BB962C8B-B14F-4D97-AF65-F5344CB8AC3E}">
        <p14:creationId xmlns:p14="http://schemas.microsoft.com/office/powerpoint/2010/main" val="351749909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2B2B-E99A-C95E-9BDE-3D1ABB59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Ebrima"/>
                <a:ea typeface="Ebrima"/>
                <a:cs typeface="Ebrima"/>
              </a:rPr>
              <a:t>Outlook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42D87-5220-9666-82AB-CE3A000834E4}"/>
              </a:ext>
            </a:extLst>
          </p:cNvPr>
          <p:cNvSpPr txBox="1"/>
          <p:nvPr/>
        </p:nvSpPr>
        <p:spPr>
          <a:xfrm>
            <a:off x="639388" y="868638"/>
            <a:ext cx="4721784" cy="47705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Complementary measurements are needed to learn more about coexisting shapes in </a:t>
            </a:r>
            <a:r>
              <a:rPr lang="en-US" sz="1900" baseline="300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68</a:t>
            </a:r>
            <a:r>
              <a:rPr lang="en-US" sz="19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Zn</a:t>
            </a:r>
          </a:p>
          <a:p>
            <a:pPr marL="342900" indent="-342900">
              <a:buFont typeface="Arial"/>
              <a:buChar char="•"/>
            </a:pPr>
            <a:endParaRPr lang="en-US" sz="1900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The present experimental technique can be expanded</a:t>
            </a:r>
          </a:p>
          <a:p>
            <a:pPr marL="342900" indent="-342900">
              <a:buFont typeface="Arial"/>
              <a:buChar char="•"/>
            </a:pPr>
            <a:endParaRPr lang="en-US" sz="1900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Scintillators can be leveraged for their higher efficiency (as a multiplicity counter, etc.)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sz="1900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Higher-statistics datasets are needed for this type of analysis</a:t>
            </a:r>
          </a:p>
          <a:p>
            <a:pPr marL="342900" indent="-342900">
              <a:buFont typeface="Arial"/>
              <a:buChar char="•"/>
            </a:pPr>
            <a:endParaRPr lang="en-US" sz="1900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Promising timing capabilities</a:t>
            </a:r>
            <a:endParaRPr lang="en-US" sz="1900" dirty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Arial"/>
              <a:buChar char="•"/>
            </a:pPr>
            <a:endParaRPr lang="en-US" sz="1900" dirty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D129B66-7E11-49B3-1FA1-BAC0F4329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104488" y="-567265"/>
            <a:ext cx="5931969" cy="8002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48C8AF-7E37-9DE3-05AB-974E48F2388A}"/>
              </a:ext>
            </a:extLst>
          </p:cNvPr>
          <p:cNvSpPr txBox="1"/>
          <p:nvPr/>
        </p:nvSpPr>
        <p:spPr>
          <a:xfrm rot="-5400000">
            <a:off x="6355346" y="2505241"/>
            <a:ext cx="1419726" cy="384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atinLnBrk="1" hangingPunct="0"/>
            <a:r>
              <a:rPr lang="en-US" sz="190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2</a:t>
            </a:r>
            <a:r>
              <a:rPr lang="en-US" sz="1900" baseline="3000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+</a:t>
            </a:r>
            <a:r>
              <a:rPr lang="en-US" sz="1900" baseline="-2500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1</a:t>
            </a:r>
            <a:r>
              <a:rPr lang="en-US" sz="190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 -&gt; 0</a:t>
            </a:r>
            <a:r>
              <a:rPr lang="en-US" sz="1900" baseline="3000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+</a:t>
            </a:r>
            <a:r>
              <a:rPr lang="en-US" sz="1900" baseline="-2500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1</a:t>
            </a:r>
            <a:endParaRPr lang="en-US" baseline="-2500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482E5D-58AF-57EC-5D4D-880BB78566D1}"/>
              </a:ext>
            </a:extLst>
          </p:cNvPr>
          <p:cNvSpPr txBox="1"/>
          <p:nvPr/>
        </p:nvSpPr>
        <p:spPr>
          <a:xfrm>
            <a:off x="6927516" y="1181768"/>
            <a:ext cx="195178" cy="4460064"/>
          </a:xfrm>
          <a:prstGeom prst="rect">
            <a:avLst/>
          </a:prstGeom>
          <a:solidFill>
            <a:srgbClr val="A6A6A6">
              <a:alpha val="25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6DD79-BFAB-B767-8C9D-FC6BB98346C5}"/>
              </a:ext>
            </a:extLst>
          </p:cNvPr>
          <p:cNvSpPr txBox="1"/>
          <p:nvPr/>
        </p:nvSpPr>
        <p:spPr>
          <a:xfrm>
            <a:off x="6700252" y="1195137"/>
            <a:ext cx="168441" cy="4460064"/>
          </a:xfrm>
          <a:prstGeom prst="rect">
            <a:avLst/>
          </a:prstGeom>
          <a:solidFill>
            <a:srgbClr val="A6A6A6">
              <a:alpha val="25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C6F54F-2CED-A3B0-96A9-FE1846B5D23D}"/>
              </a:ext>
            </a:extLst>
          </p:cNvPr>
          <p:cNvSpPr txBox="1"/>
          <p:nvPr/>
        </p:nvSpPr>
        <p:spPr>
          <a:xfrm rot="-5400000">
            <a:off x="6235031" y="2705769"/>
            <a:ext cx="884990" cy="384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45720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900" err="1">
                <a:solidFill>
                  <a:srgbClr val="000000"/>
                </a:solidFill>
                <a:latin typeface="Ebrima"/>
                <a:ea typeface="Ebrima"/>
                <a:cs typeface="Ebrima"/>
              </a:rPr>
              <a:t>bkg</a:t>
            </a:r>
            <a:endParaRPr lang="en-US" sz="1900" err="1">
              <a:latin typeface="Ebrima"/>
              <a:ea typeface="Ebrima"/>
              <a:cs typeface="Ebrima"/>
            </a:endParaRPr>
          </a:p>
        </p:txBody>
      </p:sp>
    </p:spTree>
    <p:extLst>
      <p:ext uri="{BB962C8B-B14F-4D97-AF65-F5344CB8AC3E}">
        <p14:creationId xmlns:p14="http://schemas.microsoft.com/office/powerpoint/2010/main" val="366489920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C696-54F7-DBC1-5840-E56B05F5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Ebrima"/>
                <a:ea typeface="Ebrima"/>
                <a:cs typeface="Ebrima"/>
              </a:rPr>
              <a:t>Lifetime measurements using NRF?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D5AE899-8E77-60D8-05DA-04CA37F7B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9302" y="1513670"/>
            <a:ext cx="7103978" cy="4727073"/>
          </a:xfrm>
          <a:prstGeom prst="rect">
            <a:avLst/>
          </a:prstGeom>
        </p:spPr>
      </p:pic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0B37F333-68E4-E00F-60FD-9AA04989E585}"/>
              </a:ext>
            </a:extLst>
          </p:cNvPr>
          <p:cNvSpPr/>
          <p:nvPr/>
        </p:nvSpPr>
        <p:spPr>
          <a:xfrm flipH="1">
            <a:off x="2580174" y="2485213"/>
            <a:ext cx="20834" cy="1990800"/>
          </a:xfrm>
          <a:prstGeom prst="line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F10CD8B1-172D-425D-6CFD-5CA4E264E9B3}"/>
              </a:ext>
            </a:extLst>
          </p:cNvPr>
          <p:cNvSpPr txBox="1"/>
          <p:nvPr/>
        </p:nvSpPr>
        <p:spPr>
          <a:xfrm rot="16200000">
            <a:off x="2070800" y="2910608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/>
              <a:t>1261</a:t>
            </a:r>
            <a:endParaRPr lang="en-US" sz="1935"/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4514F6B2-366E-9230-76EC-8B08FCD4B2ED}"/>
              </a:ext>
            </a:extLst>
          </p:cNvPr>
          <p:cNvSpPr/>
          <p:nvPr/>
        </p:nvSpPr>
        <p:spPr>
          <a:xfrm flipH="1">
            <a:off x="2571100" y="4549376"/>
            <a:ext cx="0" cy="1091673"/>
          </a:xfrm>
          <a:prstGeom prst="line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7F2AB2FC-D197-93F4-0102-C5D2B5867FED}"/>
              </a:ext>
            </a:extLst>
          </p:cNvPr>
          <p:cNvSpPr/>
          <p:nvPr/>
        </p:nvSpPr>
        <p:spPr>
          <a:xfrm flipV="1">
            <a:off x="1901144" y="2472653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E2DD7DB6-BF68-0931-988A-D803F62656C6}"/>
              </a:ext>
            </a:extLst>
          </p:cNvPr>
          <p:cNvSpPr/>
          <p:nvPr/>
        </p:nvSpPr>
        <p:spPr>
          <a:xfrm flipV="1">
            <a:off x="1894887" y="4509647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14BD9708-A289-F0CA-2A1D-ECDEB2363B7E}"/>
              </a:ext>
            </a:extLst>
          </p:cNvPr>
          <p:cNvSpPr/>
          <p:nvPr/>
        </p:nvSpPr>
        <p:spPr>
          <a:xfrm flipV="1">
            <a:off x="1883367" y="5618219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0B7FABB1-5ED3-4E8F-BFA8-C4877F6BEF48}"/>
              </a:ext>
            </a:extLst>
          </p:cNvPr>
          <p:cNvSpPr txBox="1"/>
          <p:nvPr/>
        </p:nvSpPr>
        <p:spPr>
          <a:xfrm>
            <a:off x="1392335" y="2245953"/>
            <a:ext cx="540485" cy="34819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08847" tIns="54423" rIns="108847" bIns="54423" anchor="t" anchorCtr="0" compatLnSpc="0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r>
              <a:rPr lang="en-US" sz="1900" dirty="0">
                <a:ea typeface="Noto Sans CJK SC" pitchFamily="2"/>
                <a:cs typeface="Lohit Devanagari" pitchFamily="2"/>
              </a:rPr>
              <a:t>2</a:t>
            </a:r>
            <a:r>
              <a:rPr lang="en-US" sz="1900" baseline="30000" dirty="0">
                <a:ea typeface="Noto Sans CJK SC" pitchFamily="2"/>
                <a:cs typeface="Lohit Devanagari" pitchFamily="2"/>
              </a:rPr>
              <a:t>+</a:t>
            </a:r>
            <a:r>
              <a:rPr lang="en-US" sz="1900" baseline="-25000" dirty="0">
                <a:ea typeface="Noto Sans CJK SC" pitchFamily="2"/>
                <a:cs typeface="Lohit Devanagari" pitchFamily="2"/>
              </a:rPr>
              <a:t>3</a:t>
            </a:r>
          </a:p>
          <a:p>
            <a:pPr hangingPunct="0"/>
            <a:endParaRPr lang="en-US" sz="1935" dirty="0">
              <a:ea typeface="Noto Sans CJK SC" pitchFamily="2"/>
              <a:cs typeface="Lohit Devanagari" pitchFamily="2"/>
            </a:endParaRPr>
          </a:p>
          <a:p>
            <a:pPr hangingPunct="0"/>
            <a:endParaRPr lang="en-US" sz="1935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900" dirty="0">
                <a:ea typeface="Noto Sans CJK SC" pitchFamily="2"/>
                <a:cs typeface="Lohit Devanagari" pitchFamily="2"/>
              </a:rPr>
              <a:t>2</a:t>
            </a:r>
            <a:r>
              <a:rPr lang="en-US" sz="1900" baseline="30000" dirty="0">
                <a:ea typeface="Noto Sans CJK SC" pitchFamily="2"/>
                <a:cs typeface="Lohit Devanagari" pitchFamily="2"/>
              </a:rPr>
              <a:t>+</a:t>
            </a:r>
            <a:r>
              <a:rPr lang="en-US" sz="1900" baseline="-25000" dirty="0">
                <a:ea typeface="Noto Sans CJK SC" pitchFamily="2"/>
                <a:cs typeface="Lohit Devanagari" pitchFamily="2"/>
              </a:rPr>
              <a:t>1</a:t>
            </a: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900" dirty="0">
                <a:ea typeface="Noto Sans CJK SC" pitchFamily="2"/>
                <a:cs typeface="Lohit Devanagari" pitchFamily="2"/>
              </a:rPr>
              <a:t>0</a:t>
            </a:r>
            <a:r>
              <a:rPr lang="en-US" sz="1900" baseline="30000" dirty="0">
                <a:ea typeface="Noto Sans CJK SC" pitchFamily="2"/>
                <a:cs typeface="Lohit Devanagari" pitchFamily="2"/>
              </a:rPr>
              <a:t>+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C285254-8C26-26B4-6D64-C9D5508A7ADD}"/>
              </a:ext>
            </a:extLst>
          </p:cNvPr>
          <p:cNvSpPr txBox="1"/>
          <p:nvPr/>
        </p:nvSpPr>
        <p:spPr>
          <a:xfrm rot="16200000">
            <a:off x="2070799" y="4423402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/>
              <a:t>1077</a:t>
            </a:r>
            <a:endParaRPr lang="en-US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78F1F05A-AE17-C925-D843-8244C742356E}"/>
              </a:ext>
            </a:extLst>
          </p:cNvPr>
          <p:cNvSpPr txBox="1"/>
          <p:nvPr/>
        </p:nvSpPr>
        <p:spPr>
          <a:xfrm>
            <a:off x="3243161" y="4282509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 dirty="0">
                <a:ea typeface="+mn-lt"/>
                <a:cs typeface="+mn-lt"/>
              </a:rPr>
              <a:t>τ=1.61(2) </a:t>
            </a:r>
            <a:r>
              <a:rPr lang="en-US" sz="1900" dirty="0" err="1">
                <a:ea typeface="+mn-lt"/>
                <a:cs typeface="+mn-lt"/>
              </a:rPr>
              <a:t>ps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C2CC5-9489-A198-78A7-8500172620BF}"/>
              </a:ext>
            </a:extLst>
          </p:cNvPr>
          <p:cNvSpPr txBox="1"/>
          <p:nvPr/>
        </p:nvSpPr>
        <p:spPr>
          <a:xfrm>
            <a:off x="2167453" y="5820250"/>
            <a:ext cx="1006840" cy="7214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594"/>
              </a:lnSpc>
            </a:pPr>
            <a:r>
              <a:rPr lang="en-US" sz="1900"/>
              <a:t>​</a:t>
            </a:r>
            <a:r>
              <a:rPr lang="en-US" sz="2400" baseline="30000"/>
              <a:t>68</a:t>
            </a:r>
            <a:r>
              <a:rPr lang="en-US" sz="2400"/>
              <a:t>Zn​</a:t>
            </a:r>
          </a:p>
          <a:p>
            <a:pPr>
              <a:lnSpc>
                <a:spcPts val="1594"/>
              </a:lnSpc>
            </a:pPr>
            <a:endParaRPr lang="en-US" sz="1900"/>
          </a:p>
          <a:p>
            <a:pPr>
              <a:lnSpc>
                <a:spcPts val="1594"/>
              </a:lnSpc>
            </a:pPr>
            <a:r>
              <a:rPr lang="en-US" sz="1900"/>
              <a:t>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D42E37-90B9-2936-0478-E0708CC54EA7}"/>
              </a:ext>
            </a:extLst>
          </p:cNvPr>
          <p:cNvSpPr txBox="1"/>
          <p:nvPr/>
        </p:nvSpPr>
        <p:spPr>
          <a:xfrm>
            <a:off x="215758" y="651164"/>
            <a:ext cx="11914598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 rtl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Ebrima"/>
                <a:cs typeface="Arial"/>
              </a:rPr>
              <a:t>CeBr</a:t>
            </a:r>
            <a:r>
              <a:rPr lang="en-US" sz="2000" baseline="-25000" dirty="0">
                <a:solidFill>
                  <a:srgbClr val="000000"/>
                </a:solidFill>
                <a:latin typeface="Ebrima"/>
                <a:cs typeface="Arial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Ebrima"/>
                <a:cs typeface="Arial"/>
              </a:rPr>
              <a:t> resolution of 250 </a:t>
            </a:r>
            <a:r>
              <a:rPr lang="en-US" sz="2000" dirty="0" err="1">
                <a:solidFill>
                  <a:srgbClr val="000000"/>
                </a:solidFill>
                <a:latin typeface="Ebrima"/>
                <a:cs typeface="Arial"/>
              </a:rPr>
              <a:t>ps</a:t>
            </a:r>
            <a:r>
              <a:rPr lang="en-US" sz="2000" dirty="0">
                <a:solidFill>
                  <a:srgbClr val="000000"/>
                </a:solidFill>
                <a:latin typeface="Ebrima"/>
                <a:cs typeface="Arial"/>
              </a:rPr>
              <a:t> demonstrated with real NRF data – a huge step forward</a:t>
            </a:r>
          </a:p>
          <a:p>
            <a:pPr marL="342900" indent="-342900" algn="l" rtl="0" hangingPunct="0">
              <a:buFont typeface="Arial" panose="020B0604020202020204" pitchFamily="34" charset="0"/>
              <a:buChar char="•"/>
            </a:pPr>
            <a:r>
              <a:rPr lang="en-US" sz="2000" dirty="0">
                <a:latin typeface="Ebrima"/>
              </a:rPr>
              <a:t>Lifetime measurements may be possible after careful calibration</a:t>
            </a: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en-US" sz="2000" dirty="0">
                <a:latin typeface="Ebrima"/>
              </a:rPr>
              <a:t>Project of Daniel </a:t>
            </a:r>
            <a:r>
              <a:rPr lang="en-US" sz="2000" dirty="0" err="1">
                <a:latin typeface="Ebrima"/>
              </a:rPr>
              <a:t>Melayes</a:t>
            </a:r>
            <a:r>
              <a:rPr lang="en-US" sz="2000" dirty="0">
                <a:latin typeface="Ebrima"/>
              </a:rPr>
              <a:t>, UNC</a:t>
            </a:r>
          </a:p>
        </p:txBody>
      </p:sp>
    </p:spTree>
    <p:extLst>
      <p:ext uri="{BB962C8B-B14F-4D97-AF65-F5344CB8AC3E}">
        <p14:creationId xmlns:p14="http://schemas.microsoft.com/office/powerpoint/2010/main" val="6542547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A9D92-4F0D-B580-2156-3BAA4FC16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32C6B9-AA88-46A8-0178-F958363358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7622" b="42605"/>
          <a:stretch/>
        </p:blipFill>
        <p:spPr>
          <a:xfrm>
            <a:off x="-2" y="488164"/>
            <a:ext cx="12192000" cy="5833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D76DC-A14D-71E4-0B2D-1F522910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F4419-D331-905D-E930-E89FDE6EAE57}"/>
              </a:ext>
            </a:extLst>
          </p:cNvPr>
          <p:cNvSpPr txBox="1"/>
          <p:nvPr/>
        </p:nvSpPr>
        <p:spPr>
          <a:xfrm>
            <a:off x="137584" y="815165"/>
            <a:ext cx="11924277" cy="2431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Many new excited states and decay paths delineated in </a:t>
            </a:r>
            <a:r>
              <a:rPr lang="en-US" sz="1900" baseline="30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68</a:t>
            </a:r>
            <a:r>
              <a:rPr lang="en-US" sz="19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Zn</a:t>
            </a:r>
          </a:p>
          <a:p>
            <a:endParaRPr lang="en-US" sz="1900" dirty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describe the low-spin structure of this nucleus requires a large number of orbitals which become active in different energy regimes</a:t>
            </a:r>
          </a:p>
          <a:p>
            <a:pPr marL="342900" indent="-342900">
              <a:buFont typeface="Arial"/>
              <a:buChar char="•"/>
            </a:pPr>
            <a:endParaRPr lang="en-US" sz="1900" dirty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NRF with the Clover Array is a good method for studying level structures up to J=4</a:t>
            </a:r>
          </a:p>
          <a:p>
            <a:pPr marL="342900" indent="-342900">
              <a:buFont typeface="Arial"/>
              <a:buChar char="•"/>
            </a:pPr>
            <a:endParaRPr lang="en-US" sz="1900" dirty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Much more potential for physics discoveries with the array, particularly with higher-statistics datasets</a:t>
            </a:r>
            <a:endParaRPr lang="en-US" dirty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19A8E57-ED5F-D18F-21F0-441F3C562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909428" y="460183"/>
            <a:ext cx="6656477" cy="87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754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0A6F6B-08F2-D8B4-E60A-CFABC0F7E5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7622" b="42605"/>
          <a:stretch/>
        </p:blipFill>
        <p:spPr>
          <a:xfrm>
            <a:off x="-2" y="488164"/>
            <a:ext cx="12192000" cy="5833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3D237B-E259-AB69-E8F9-03D5F8FC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7D7A7-0372-6516-93D1-EEF09D9A31D6}"/>
              </a:ext>
            </a:extLst>
          </p:cNvPr>
          <p:cNvSpPr txBox="1"/>
          <p:nvPr/>
        </p:nvSpPr>
        <p:spPr>
          <a:xfrm>
            <a:off x="1965033" y="2040698"/>
            <a:ext cx="8261927" cy="1215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Robert V. F. Janssens, B. Alex Brown,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Akaa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D.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Ayangeakaa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</a:p>
          <a:p>
            <a:pPr algn="ctr"/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Soumendu Bhattacharjee, Emily Churchman, Sean Finch, Udo Friman-Gayer, </a:t>
            </a:r>
          </a:p>
          <a:p>
            <a:pPr algn="ctr"/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S. Gaither Frye, Matteo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Fulghieri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David Gribble, Xavier H.-K. James, </a:t>
            </a:r>
          </a:p>
          <a:p>
            <a:pPr algn="ctr"/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Richard Longland, Daniel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Melayes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Clay Wegner</a:t>
            </a:r>
            <a:endParaRPr lang="en-US" sz="1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58FB7-D916-EB3A-0D10-5776DEB7D56F}"/>
              </a:ext>
            </a:extLst>
          </p:cNvPr>
          <p:cNvSpPr txBox="1"/>
          <p:nvPr/>
        </p:nvSpPr>
        <p:spPr>
          <a:xfrm>
            <a:off x="1965033" y="4209445"/>
            <a:ext cx="826192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This work is supported by the DOE, Office of Science, Office of Nuclear Physics, under Grants DE-FG02-97ER41041 (UNC) and DE-FG02-97ER41033 (TUNL).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8903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4350-529E-E0DD-FC5C-F60D28F7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39900864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5425847-6997-8693-663B-1857565A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129579" y="-852487"/>
            <a:ext cx="6722918" cy="869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B4211D-3009-1FD0-80D0-FC9124E4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Ebrima"/>
                <a:ea typeface="Ebrima"/>
                <a:cs typeface="Ebrima"/>
              </a:rPr>
              <a:t>Distribution of 1</a:t>
            </a:r>
            <a:r>
              <a:rPr lang="en-US" baseline="30000">
                <a:latin typeface="Ebrima"/>
                <a:ea typeface="Ebrima"/>
                <a:cs typeface="Ebrima"/>
              </a:rPr>
              <a:t>-</a:t>
            </a:r>
            <a:r>
              <a:rPr lang="en-US">
                <a:latin typeface="Ebrima"/>
                <a:ea typeface="Ebrima"/>
                <a:cs typeface="Ebrima"/>
              </a:rPr>
              <a:t> States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48400-A2F2-5498-BC65-F373DCBBAE7B}"/>
              </a:ext>
            </a:extLst>
          </p:cNvPr>
          <p:cNvSpPr txBox="1"/>
          <p:nvPr/>
        </p:nvSpPr>
        <p:spPr>
          <a:xfrm>
            <a:off x="8683625" y="2028825"/>
            <a:ext cx="3378200" cy="33085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Good agreement up to 7 MeV, with jj44b tracking more closely</a:t>
            </a:r>
          </a:p>
          <a:p>
            <a:pPr marL="342900" indent="-342900">
              <a:buFont typeface="Arial"/>
              <a:buChar char="•"/>
            </a:pPr>
            <a:endParaRPr lang="en-US" sz="1900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Both interactions predict more 1</a:t>
            </a:r>
            <a:r>
              <a:rPr lang="en-US" sz="1900" baseline="300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-</a:t>
            </a:r>
            <a:r>
              <a:rPr lang="en-US" sz="19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 states than seen experimentally</a:t>
            </a:r>
          </a:p>
          <a:p>
            <a:pPr marL="342900" indent="-342900">
              <a:buFont typeface="Arial"/>
              <a:buChar char="•"/>
            </a:pPr>
            <a:endParaRPr lang="en-US" sz="1900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1</a:t>
            </a:r>
            <a:r>
              <a:rPr lang="en-US" sz="1900" baseline="300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-</a:t>
            </a:r>
            <a:r>
              <a:rPr lang="en-US" sz="19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 excitations not included in </a:t>
            </a:r>
            <a:r>
              <a:rPr lang="en-US" sz="1900" dirty="0" err="1">
                <a:solidFill>
                  <a:srgbClr val="000000"/>
                </a:solidFill>
                <a:latin typeface="Ebrima"/>
                <a:ea typeface="Ebrima"/>
                <a:cs typeface="Ebrima"/>
              </a:rPr>
              <a:t>fp</a:t>
            </a:r>
            <a:r>
              <a:rPr lang="en-US" sz="19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 model space</a:t>
            </a:r>
            <a:endParaRPr lang="en-US" dirty="0"/>
          </a:p>
          <a:p>
            <a:endParaRPr lang="en-US" sz="1900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</p:txBody>
      </p:sp>
    </p:spTree>
    <p:extLst>
      <p:ext uri="{BB962C8B-B14F-4D97-AF65-F5344CB8AC3E}">
        <p14:creationId xmlns:p14="http://schemas.microsoft.com/office/powerpoint/2010/main" val="246908066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F8893-2F69-E902-BAC9-58B32096E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E2CD1-8A23-6208-A016-15FBB11E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Ebrima"/>
                <a:ea typeface="Ebrima"/>
                <a:cs typeface="Ebrima"/>
              </a:rPr>
              <a:t>Coincidence Matrix Analysis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68852-A42F-91EC-E3BB-91BC1A4CD004}"/>
              </a:ext>
            </a:extLst>
          </p:cNvPr>
          <p:cNvSpPr txBox="1"/>
          <p:nvPr/>
        </p:nvSpPr>
        <p:spPr>
          <a:xfrm>
            <a:off x="252849" y="603873"/>
            <a:ext cx="5083114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Gate on one gamma and background-subtract to see what others are associated</a:t>
            </a:r>
            <a:endParaRPr lang="en-US" dirty="0">
              <a:latin typeface="Ebrima"/>
              <a:ea typeface="Ebrima"/>
              <a:cs typeface="Ebrim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Example: Gating on the 2</a:t>
            </a:r>
            <a:r>
              <a:rPr lang="en-US" baseline="300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+</a:t>
            </a:r>
            <a:r>
              <a:rPr lang="en-US" baseline="-250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1</a:t>
            </a:r>
            <a:r>
              <a:rPr lang="en-US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 </a:t>
            </a:r>
            <a:r>
              <a:rPr lang="en-US" dirty="0">
                <a:solidFill>
                  <a:srgbClr val="000000"/>
                </a:solidFill>
                <a:latin typeface="Ebrima"/>
                <a:ea typeface="Ebrima"/>
                <a:cs typeface="Ebrima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0</a:t>
            </a:r>
            <a:r>
              <a:rPr lang="en-US" baseline="30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+</a:t>
            </a:r>
            <a:r>
              <a:rPr lang="en-US" baseline="-25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1 </a:t>
            </a:r>
            <a:r>
              <a:rPr lang="en-US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transition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84B6A900-8272-CC26-0FBE-45D6E98DA625}"/>
              </a:ext>
            </a:extLst>
          </p:cNvPr>
          <p:cNvSpPr/>
          <p:nvPr/>
        </p:nvSpPr>
        <p:spPr>
          <a:xfrm flipH="1">
            <a:off x="9415029" y="5055738"/>
            <a:ext cx="0" cy="1091673"/>
          </a:xfrm>
          <a:prstGeom prst="line">
            <a:avLst/>
          </a:prstGeom>
          <a:ln>
            <a:solidFill>
              <a:srgbClr val="C00000">
                <a:alpha val="25000"/>
              </a:srgbClr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B8E62A17-610C-95C8-9205-663D63A123A5}"/>
              </a:ext>
            </a:extLst>
          </p:cNvPr>
          <p:cNvSpPr/>
          <p:nvPr/>
        </p:nvSpPr>
        <p:spPr>
          <a:xfrm flipV="1">
            <a:off x="8834066" y="5021943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734E4CE4-99C7-5635-1D59-508E91A6CFDF}"/>
              </a:ext>
            </a:extLst>
          </p:cNvPr>
          <p:cNvSpPr/>
          <p:nvPr/>
        </p:nvSpPr>
        <p:spPr>
          <a:xfrm flipV="1">
            <a:off x="8822546" y="6130515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5195F3-7FA6-AAFA-B7AF-588902546EE4}"/>
              </a:ext>
            </a:extLst>
          </p:cNvPr>
          <p:cNvSpPr txBox="1"/>
          <p:nvPr/>
        </p:nvSpPr>
        <p:spPr>
          <a:xfrm>
            <a:off x="8014592" y="699572"/>
            <a:ext cx="540485" cy="9264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08847" tIns="54423" rIns="108847" bIns="54423" anchor="t" anchorCtr="0" compatLnSpc="0">
            <a:spAutoFit/>
          </a:bodyPr>
          <a:lstStyle/>
          <a:p>
            <a:endParaRPr lang="en-US" sz="1900"/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0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</a:t>
            </a:r>
            <a:r>
              <a:rPr lang="en-US" sz="1900" baseline="-25000">
                <a:ea typeface="Noto Sans CJK SC" pitchFamily="2"/>
                <a:cs typeface="Lohit Devanagari" pitchFamily="2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3385A9-0ACE-1D8D-460A-0622438EFF72}"/>
              </a:ext>
            </a:extLst>
          </p:cNvPr>
          <p:cNvSpPr txBox="1"/>
          <p:nvPr/>
        </p:nvSpPr>
        <p:spPr>
          <a:xfrm rot="16200000">
            <a:off x="8914728" y="4954748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i="1"/>
              <a:t>1077</a:t>
            </a:r>
            <a:endParaRPr lang="en-US" i="1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315120E0-49E4-00D6-8DC2-9ECC6923F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39981" y="940634"/>
            <a:ext cx="4691124" cy="6063521"/>
          </a:xfrm>
          <a:prstGeom prst="rect">
            <a:avLst/>
          </a:prstGeom>
        </p:spPr>
      </p:pic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DB0CDC73-4FE8-6782-ADBA-79095CF7B0DA}"/>
              </a:ext>
            </a:extLst>
          </p:cNvPr>
          <p:cNvSpPr/>
          <p:nvPr/>
        </p:nvSpPr>
        <p:spPr>
          <a:xfrm flipV="1">
            <a:off x="8363012" y="3733469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2414C76F-CEFA-B56A-9C44-88339BE5D3EE}"/>
              </a:ext>
            </a:extLst>
          </p:cNvPr>
          <p:cNvSpPr/>
          <p:nvPr/>
        </p:nvSpPr>
        <p:spPr>
          <a:xfrm>
            <a:off x="9108497" y="3734360"/>
            <a:ext cx="249382" cy="1299491"/>
          </a:xfrm>
          <a:prstGeom prst="line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87F16-EAC0-89CD-B1D7-61D9B264BBDF}"/>
              </a:ext>
            </a:extLst>
          </p:cNvPr>
          <p:cNvSpPr txBox="1"/>
          <p:nvPr/>
        </p:nvSpPr>
        <p:spPr>
          <a:xfrm rot="16200000">
            <a:off x="8317249" y="3619515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i="1"/>
              <a:t>806</a:t>
            </a:r>
            <a:endParaRPr lang="en-US" i="1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7204567-902E-75F7-BFB7-B375CAD81605}"/>
              </a:ext>
            </a:extLst>
          </p:cNvPr>
          <p:cNvSpPr/>
          <p:nvPr/>
        </p:nvSpPr>
        <p:spPr>
          <a:xfrm flipV="1">
            <a:off x="8262566" y="1643164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9C7C3819-905F-90DD-1C17-29FF3C66D05D}"/>
              </a:ext>
            </a:extLst>
          </p:cNvPr>
          <p:cNvSpPr/>
          <p:nvPr/>
        </p:nvSpPr>
        <p:spPr>
          <a:xfrm>
            <a:off x="8963025" y="1737574"/>
            <a:ext cx="2597" cy="1925543"/>
          </a:xfrm>
          <a:prstGeom prst="line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96D49-CA45-3B11-3687-D5C3DAC4589E}"/>
              </a:ext>
            </a:extLst>
          </p:cNvPr>
          <p:cNvSpPr txBox="1"/>
          <p:nvPr/>
        </p:nvSpPr>
        <p:spPr>
          <a:xfrm rot="16200000">
            <a:off x="7966556" y="2300735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i="1"/>
              <a:t>1219</a:t>
            </a:r>
            <a:endParaRPr lang="en-US" i="1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9941C95C-7F55-1661-78A6-961FA0E248A7}"/>
              </a:ext>
            </a:extLst>
          </p:cNvPr>
          <p:cNvSpPr/>
          <p:nvPr/>
        </p:nvSpPr>
        <p:spPr>
          <a:xfrm flipV="1">
            <a:off x="9679193" y="2431141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EB802B8D-CE48-C3A8-44EA-6DEA7B7263A6}"/>
              </a:ext>
            </a:extLst>
          </p:cNvPr>
          <p:cNvSpPr/>
          <p:nvPr/>
        </p:nvSpPr>
        <p:spPr>
          <a:xfrm flipH="1">
            <a:off x="9496425" y="2459742"/>
            <a:ext cx="955963" cy="2546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C2DF53-9572-BFF3-7117-4D777458A4D1}"/>
              </a:ext>
            </a:extLst>
          </p:cNvPr>
          <p:cNvSpPr txBox="1"/>
          <p:nvPr/>
        </p:nvSpPr>
        <p:spPr>
          <a:xfrm rot="16200000">
            <a:off x="9578013" y="2871369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i="1"/>
              <a:t>1261</a:t>
            </a:r>
            <a:endParaRPr lang="en-US" i="1"/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0791594A-C543-C805-F5D9-03A0066BC477}"/>
              </a:ext>
            </a:extLst>
          </p:cNvPr>
          <p:cNvSpPr/>
          <p:nvPr/>
        </p:nvSpPr>
        <p:spPr>
          <a:xfrm flipV="1">
            <a:off x="10662866" y="1876959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585473-3061-B9CD-B6E1-8F955A891BA4}"/>
              </a:ext>
            </a:extLst>
          </p:cNvPr>
          <p:cNvSpPr txBox="1"/>
          <p:nvPr/>
        </p:nvSpPr>
        <p:spPr>
          <a:xfrm rot="16200000">
            <a:off x="10380710" y="2326712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i="1"/>
              <a:t>1340</a:t>
            </a:r>
            <a:endParaRPr lang="en-US" i="1"/>
          </a:p>
        </p:txBody>
      </p:sp>
      <p:sp>
        <p:nvSpPr>
          <p:cNvPr id="22" name="Straight Connector 21">
            <a:extLst>
              <a:ext uri="{FF2B5EF4-FFF2-40B4-BE49-F238E27FC236}">
                <a16:creationId xmlns:a16="http://schemas.microsoft.com/office/drawing/2014/main" id="{1078D1D2-1A59-C6F6-1B16-5BD55D0DF9A5}"/>
              </a:ext>
            </a:extLst>
          </p:cNvPr>
          <p:cNvSpPr/>
          <p:nvPr/>
        </p:nvSpPr>
        <p:spPr>
          <a:xfrm flipH="1">
            <a:off x="10036754" y="1877850"/>
            <a:ext cx="1191492" cy="314214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4" name="Straight Connector 23">
            <a:extLst>
              <a:ext uri="{FF2B5EF4-FFF2-40B4-BE49-F238E27FC236}">
                <a16:creationId xmlns:a16="http://schemas.microsoft.com/office/drawing/2014/main" id="{710A321E-7BE9-A44F-E931-1BA741DCB3F0}"/>
              </a:ext>
            </a:extLst>
          </p:cNvPr>
          <p:cNvSpPr/>
          <p:nvPr/>
        </p:nvSpPr>
        <p:spPr>
          <a:xfrm flipV="1">
            <a:off x="5969638" y="1336632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5" name="Straight Connector 24">
            <a:extLst>
              <a:ext uri="{FF2B5EF4-FFF2-40B4-BE49-F238E27FC236}">
                <a16:creationId xmlns:a16="http://schemas.microsoft.com/office/drawing/2014/main" id="{05D0B8A2-076C-FC9D-9DF6-6FF247A8078F}"/>
              </a:ext>
            </a:extLst>
          </p:cNvPr>
          <p:cNvSpPr/>
          <p:nvPr/>
        </p:nvSpPr>
        <p:spPr>
          <a:xfrm>
            <a:off x="6576581" y="1448360"/>
            <a:ext cx="969817" cy="355778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6" name="Straight Connector 25">
            <a:extLst>
              <a:ext uri="{FF2B5EF4-FFF2-40B4-BE49-F238E27FC236}">
                <a16:creationId xmlns:a16="http://schemas.microsoft.com/office/drawing/2014/main" id="{44F5F2B8-D5B5-AA20-7DCB-03BDB0B74956}"/>
              </a:ext>
            </a:extLst>
          </p:cNvPr>
          <p:cNvSpPr/>
          <p:nvPr/>
        </p:nvSpPr>
        <p:spPr>
          <a:xfrm flipV="1">
            <a:off x="6703929" y="1599868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7" name="Straight Connector 26">
            <a:extLst>
              <a:ext uri="{FF2B5EF4-FFF2-40B4-BE49-F238E27FC236}">
                <a16:creationId xmlns:a16="http://schemas.microsoft.com/office/drawing/2014/main" id="{17A331E1-BA27-376D-B9F8-45242B2AC44A}"/>
              </a:ext>
            </a:extLst>
          </p:cNvPr>
          <p:cNvSpPr/>
          <p:nvPr/>
        </p:nvSpPr>
        <p:spPr>
          <a:xfrm>
            <a:off x="7352435" y="1642324"/>
            <a:ext cx="955962" cy="3363817"/>
          </a:xfrm>
          <a:prstGeom prst="line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A70F5-F030-DA52-9CC6-33AF0E8DB7ED}"/>
              </a:ext>
            </a:extLst>
          </p:cNvPr>
          <p:cNvSpPr txBox="1"/>
          <p:nvPr/>
        </p:nvSpPr>
        <p:spPr>
          <a:xfrm rot="16200000">
            <a:off x="6879840" y="2982205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i="1"/>
              <a:t>1674</a:t>
            </a:r>
            <a:endParaRPr lang="en-US" i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AB0341-952A-16B5-2895-ACA4BFDFAC42}"/>
              </a:ext>
            </a:extLst>
          </p:cNvPr>
          <p:cNvSpPr txBox="1"/>
          <p:nvPr/>
        </p:nvSpPr>
        <p:spPr>
          <a:xfrm rot="16200000">
            <a:off x="6062421" y="2497295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i="1"/>
              <a:t>1745</a:t>
            </a:r>
            <a:endParaRPr lang="en-US" i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768D9A-A228-5929-F641-C4399519A188}"/>
              </a:ext>
            </a:extLst>
          </p:cNvPr>
          <p:cNvSpPr txBox="1"/>
          <p:nvPr/>
        </p:nvSpPr>
        <p:spPr>
          <a:xfrm>
            <a:off x="8352295" y="4353707"/>
            <a:ext cx="540485" cy="17430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08847" tIns="54423" rIns="108847" bIns="54423" anchor="t" anchorCtr="0" compatLnSpc="0">
            <a:spAutoFit/>
          </a:bodyPr>
          <a:lstStyle/>
          <a:p>
            <a:pPr hangingPunct="0"/>
            <a:endParaRPr lang="en-US" sz="1900"/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2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</a:t>
            </a:r>
            <a:r>
              <a:rPr lang="en-US" sz="1900" baseline="-25000">
                <a:ea typeface="Noto Sans CJK SC" pitchFamily="2"/>
                <a:cs typeface="Lohit Devanagari" pitchFamily="2"/>
              </a:rPr>
              <a:t>1</a:t>
            </a: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0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</a:t>
            </a:r>
            <a:r>
              <a:rPr lang="en-US" sz="1900" baseline="-25000">
                <a:ea typeface="Noto Sans CJK SC" pitchFamily="2"/>
                <a:cs typeface="Lohit Devanagari" pitchFamily="2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C40AEC-EF42-EE98-A277-C15A16A25A6B}"/>
              </a:ext>
            </a:extLst>
          </p:cNvPr>
          <p:cNvSpPr txBox="1"/>
          <p:nvPr/>
        </p:nvSpPr>
        <p:spPr>
          <a:xfrm>
            <a:off x="8052690" y="3058306"/>
            <a:ext cx="540485" cy="6542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08847" tIns="54423" rIns="108847" bIns="54423" anchor="t" anchorCtr="0" compatLnSpc="0">
            <a:spAutoFit/>
          </a:bodyPr>
          <a:lstStyle/>
          <a:p>
            <a:pPr hangingPunct="0"/>
            <a:endParaRPr lang="en-US" sz="1900"/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2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</a:t>
            </a:r>
            <a:r>
              <a:rPr lang="en-US" sz="1900" baseline="-25000">
                <a:ea typeface="Noto Sans CJK SC" pitchFamily="2"/>
                <a:cs typeface="Lohit Devanagari" pitchFamily="2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B39406-4DDD-964F-51C0-4275B4D74606}"/>
              </a:ext>
            </a:extLst>
          </p:cNvPr>
          <p:cNvSpPr txBox="1"/>
          <p:nvPr/>
        </p:nvSpPr>
        <p:spPr>
          <a:xfrm>
            <a:off x="5823840" y="692642"/>
            <a:ext cx="540485" cy="6542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08847" tIns="54423" rIns="108847" bIns="54423" anchor="t" anchorCtr="0" compatLnSpc="0">
            <a:spAutoFit/>
          </a:bodyPr>
          <a:lstStyle/>
          <a:p>
            <a:pPr hangingPunct="0"/>
            <a:endParaRPr lang="en-US" sz="1900"/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2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</a:t>
            </a:r>
            <a:r>
              <a:rPr lang="en-US" sz="1900" baseline="-25000">
                <a:ea typeface="Noto Sans CJK SC" pitchFamily="2"/>
                <a:cs typeface="Lohit Devanagari" pitchFamily="2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3D6DFF-A141-BD82-6DD9-DB9673022D00}"/>
              </a:ext>
            </a:extLst>
          </p:cNvPr>
          <p:cNvSpPr txBox="1"/>
          <p:nvPr/>
        </p:nvSpPr>
        <p:spPr>
          <a:xfrm>
            <a:off x="6644721" y="993978"/>
            <a:ext cx="499768" cy="6542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08847" tIns="54423" rIns="108847" bIns="54423" anchor="t" anchorCtr="0" compatLnSpc="0">
            <a:spAutoFit/>
          </a:bodyPr>
          <a:lstStyle/>
          <a:p>
            <a:pPr hangingPunct="0"/>
            <a:endParaRPr lang="en-US" sz="1900"/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3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-</a:t>
            </a:r>
            <a:r>
              <a:rPr lang="en-US" sz="1900" baseline="-25000">
                <a:ea typeface="Noto Sans CJK SC" pitchFamily="2"/>
                <a:cs typeface="Lohit Devanagari" pitchFamily="2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8C8317-BA01-0DE9-EB06-6D551753CFDA}"/>
              </a:ext>
            </a:extLst>
          </p:cNvPr>
          <p:cNvSpPr txBox="1"/>
          <p:nvPr/>
        </p:nvSpPr>
        <p:spPr>
          <a:xfrm>
            <a:off x="9439876" y="1764637"/>
            <a:ext cx="544974" cy="6542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08847" tIns="54423" rIns="108847" bIns="54423" anchor="t" anchorCtr="0" compatLnSpc="0">
            <a:spAutoFit/>
          </a:bodyPr>
          <a:lstStyle/>
          <a:p>
            <a:pPr hangingPunct="0"/>
            <a:endParaRPr lang="en-US" sz="1900"/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2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</a:t>
            </a:r>
            <a:r>
              <a:rPr lang="en-US" sz="1900" baseline="-25000">
                <a:ea typeface="Noto Sans CJK SC" pitchFamily="2"/>
                <a:cs typeface="Lohit Devanagari" pitchFamily="2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86CEB8-62CC-CB4F-CA4F-9F40BE574D78}"/>
              </a:ext>
            </a:extLst>
          </p:cNvPr>
          <p:cNvSpPr txBox="1"/>
          <p:nvPr/>
        </p:nvSpPr>
        <p:spPr>
          <a:xfrm>
            <a:off x="10368130" y="1262410"/>
            <a:ext cx="540485" cy="6542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08847" tIns="54423" rIns="108847" bIns="54423" anchor="t" anchorCtr="0" compatLnSpc="0">
            <a:spAutoFit/>
          </a:bodyPr>
          <a:lstStyle/>
          <a:p>
            <a:pPr hangingPunct="0"/>
            <a:endParaRPr lang="en-US" sz="1900"/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4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</a:t>
            </a:r>
            <a:r>
              <a:rPr lang="en-US" sz="1900" baseline="-25000">
                <a:ea typeface="Noto Sans CJK SC" pitchFamily="2"/>
                <a:cs typeface="Lohit Devanagari" pitchFamily="2"/>
              </a:rPr>
              <a:t>1</a:t>
            </a: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F971F4B9-5199-6FF7-852F-43B5085D778D}"/>
              </a:ext>
            </a:extLst>
          </p:cNvPr>
          <p:cNvSpPr/>
          <p:nvPr/>
        </p:nvSpPr>
        <p:spPr>
          <a:xfrm flipV="1">
            <a:off x="7452941" y="5002892"/>
            <a:ext cx="3677430" cy="19050"/>
          </a:xfrm>
          <a:prstGeom prst="line">
            <a:avLst/>
          </a:prstGeom>
          <a:ln>
            <a:prstDash val="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3372272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9A30E-C773-E70F-0CC5-2C4978C22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6F39F-B517-8354-C81F-7493CCD4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Ebrima"/>
                <a:ea typeface="Ebrima"/>
                <a:cs typeface="Ebrima"/>
              </a:rPr>
              <a:t>Coincidence Matrix Analysis</a:t>
            </a:r>
          </a:p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870B193-03F0-2D91-CDF9-E1A93D9E7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39981" y="940634"/>
            <a:ext cx="4691124" cy="60635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E5D0A0F-AEAB-18E1-99E4-8B7B8AB9D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800842" y="938232"/>
            <a:ext cx="4716107" cy="60635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7A9303-4EBB-D45E-7C63-1BC269CCE0D5}"/>
              </a:ext>
            </a:extLst>
          </p:cNvPr>
          <p:cNvSpPr txBox="1"/>
          <p:nvPr/>
        </p:nvSpPr>
        <p:spPr>
          <a:xfrm>
            <a:off x="460667" y="664487"/>
            <a:ext cx="9083614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Gate on one gamma and background-subtract to see what others are associated</a:t>
            </a:r>
            <a:endParaRPr lang="en-US" dirty="0">
              <a:latin typeface="Ebrima"/>
              <a:ea typeface="Ebrima"/>
              <a:cs typeface="Ebrim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Example: Gating on the 2</a:t>
            </a:r>
            <a:r>
              <a:rPr lang="en-US" baseline="300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+</a:t>
            </a:r>
            <a:r>
              <a:rPr lang="en-US" baseline="-2500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1</a:t>
            </a:r>
            <a:r>
              <a:rPr lang="en-US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 </a:t>
            </a:r>
            <a:r>
              <a:rPr lang="en-US" dirty="0">
                <a:solidFill>
                  <a:srgbClr val="000000"/>
                </a:solidFill>
                <a:latin typeface="Ebrima"/>
                <a:ea typeface="Ebrima"/>
                <a:cs typeface="Ebrima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 </a:t>
            </a:r>
            <a:r>
              <a:rPr lang="en-US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0</a:t>
            </a:r>
            <a:r>
              <a:rPr lang="en-US" baseline="30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+</a:t>
            </a:r>
            <a:r>
              <a:rPr lang="en-US" baseline="-25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1 </a:t>
            </a:r>
            <a:r>
              <a:rPr lang="en-US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transition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550356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2DBF-40EF-7182-E990-3BF72669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Ebrima"/>
                <a:ea typeface="Ebrima"/>
                <a:cs typeface="Ebrima"/>
              </a:rPr>
              <a:t>0</a:t>
            </a:r>
            <a:r>
              <a:rPr lang="en-US" baseline="30000" dirty="0">
                <a:latin typeface="Ebrima"/>
                <a:ea typeface="Ebrima"/>
                <a:cs typeface="Ebrima"/>
              </a:rPr>
              <a:t>+</a:t>
            </a:r>
            <a:r>
              <a:rPr lang="en-US" dirty="0">
                <a:latin typeface="Ebrima"/>
                <a:ea typeface="Ebrima"/>
                <a:cs typeface="Ebrima"/>
              </a:rPr>
              <a:t> States of the Ni isotopes</a:t>
            </a:r>
          </a:p>
        </p:txBody>
      </p:sp>
      <p:sp>
        <p:nvSpPr>
          <p:cNvPr id="3" name="CasellaDiTesto 73">
            <a:extLst>
              <a:ext uri="{FF2B5EF4-FFF2-40B4-BE49-F238E27FC236}">
                <a16:creationId xmlns:a16="http://schemas.microsoft.com/office/drawing/2014/main" id="{35A8DE84-AE1D-C246-31E8-91CBB6CF2981}"/>
              </a:ext>
            </a:extLst>
          </p:cNvPr>
          <p:cNvSpPr txBox="1"/>
          <p:nvPr/>
        </p:nvSpPr>
        <p:spPr>
          <a:xfrm>
            <a:off x="6850332" y="5923900"/>
            <a:ext cx="590550" cy="400050"/>
          </a:xfrm>
          <a:prstGeom prst="rect">
            <a:avLst/>
          </a:prstGeom>
          <a:solidFill>
            <a:srgbClr val="FFFFFF"/>
          </a:solidFill>
        </p:spPr>
        <p:txBody>
          <a:bodyPr wrap="none"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it-IT" sz="2000" b="1" baseline="300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68</a:t>
            </a:r>
            <a:r>
              <a:rPr lang="it-IT" sz="2000" b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BDC39D-B82D-D262-A706-B33B247DF6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7034020" y="3662014"/>
            <a:ext cx="241769" cy="462623"/>
          </a:xfrm>
          <a:prstGeom prst="rect">
            <a:avLst/>
          </a:prstGeom>
        </p:spPr>
      </p:pic>
      <p:sp>
        <p:nvSpPr>
          <p:cNvPr id="5" name="CasellaDiTesto 73">
            <a:extLst>
              <a:ext uri="{FF2B5EF4-FFF2-40B4-BE49-F238E27FC236}">
                <a16:creationId xmlns:a16="http://schemas.microsoft.com/office/drawing/2014/main" id="{24F0086A-4C27-5F0B-3345-6CD3720F3B32}"/>
              </a:ext>
            </a:extLst>
          </p:cNvPr>
          <p:cNvSpPr txBox="1"/>
          <p:nvPr/>
        </p:nvSpPr>
        <p:spPr>
          <a:xfrm>
            <a:off x="7764732" y="5923900"/>
            <a:ext cx="590550" cy="400050"/>
          </a:xfrm>
          <a:prstGeom prst="rect">
            <a:avLst/>
          </a:prstGeom>
          <a:solidFill>
            <a:srgbClr val="FFFFFF"/>
          </a:solidFill>
        </p:spPr>
        <p:txBody>
          <a:bodyPr wrap="none"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it-IT" sz="2000" b="1" baseline="300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70</a:t>
            </a:r>
            <a:r>
              <a:rPr lang="it-IT" sz="2000" b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Ni</a:t>
            </a:r>
          </a:p>
        </p:txBody>
      </p:sp>
      <p:pic>
        <p:nvPicPr>
          <p:cNvPr id="6" name="Immagine 3">
            <a:extLst>
              <a:ext uri="{FF2B5EF4-FFF2-40B4-BE49-F238E27FC236}">
                <a16:creationId xmlns:a16="http://schemas.microsoft.com/office/drawing/2014/main" id="{B7365ACC-D106-ABEE-1BD3-3F858FC6898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7925087" y="4245840"/>
            <a:ext cx="241769" cy="462623"/>
          </a:xfrm>
          <a:prstGeom prst="rect">
            <a:avLst/>
          </a:prstGeom>
        </p:spPr>
      </p:pic>
      <p:pic>
        <p:nvPicPr>
          <p:cNvPr id="7" name="Immagine 88">
            <a:extLst>
              <a:ext uri="{FF2B5EF4-FFF2-40B4-BE49-F238E27FC236}">
                <a16:creationId xmlns:a16="http://schemas.microsoft.com/office/drawing/2014/main" id="{CC258A51-AB33-253E-CA3A-C5588C40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14648" y="4959930"/>
            <a:ext cx="411128" cy="269724"/>
          </a:xfrm>
          <a:prstGeom prst="rect">
            <a:avLst/>
          </a:prstGeom>
        </p:spPr>
      </p:pic>
      <p:sp>
        <p:nvSpPr>
          <p:cNvPr id="8" name="CasellaDiTesto 73">
            <a:extLst>
              <a:ext uri="{FF2B5EF4-FFF2-40B4-BE49-F238E27FC236}">
                <a16:creationId xmlns:a16="http://schemas.microsoft.com/office/drawing/2014/main" id="{898757BD-D94E-6347-97E8-0416E67DC071}"/>
              </a:ext>
            </a:extLst>
          </p:cNvPr>
          <p:cNvSpPr txBox="1"/>
          <p:nvPr/>
        </p:nvSpPr>
        <p:spPr>
          <a:xfrm>
            <a:off x="8617220" y="5923900"/>
            <a:ext cx="590550" cy="400050"/>
          </a:xfrm>
          <a:prstGeom prst="rect">
            <a:avLst/>
          </a:prstGeom>
          <a:solidFill>
            <a:srgbClr val="FFFFFF"/>
          </a:solidFill>
        </p:spPr>
        <p:txBody>
          <a:bodyPr wrap="none"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it-IT" sz="2000" b="1" baseline="300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72</a:t>
            </a:r>
            <a:r>
              <a:rPr lang="it-IT" sz="2000" b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Ni</a:t>
            </a:r>
          </a:p>
        </p:txBody>
      </p:sp>
      <p:sp>
        <p:nvSpPr>
          <p:cNvPr id="9" name="CasellaDiTesto 73">
            <a:extLst>
              <a:ext uri="{FF2B5EF4-FFF2-40B4-BE49-F238E27FC236}">
                <a16:creationId xmlns:a16="http://schemas.microsoft.com/office/drawing/2014/main" id="{21767612-66CA-8E0C-C88D-A5888088381F}"/>
              </a:ext>
            </a:extLst>
          </p:cNvPr>
          <p:cNvSpPr txBox="1"/>
          <p:nvPr/>
        </p:nvSpPr>
        <p:spPr>
          <a:xfrm>
            <a:off x="9442720" y="5923900"/>
            <a:ext cx="590550" cy="400050"/>
          </a:xfrm>
          <a:prstGeom prst="rect">
            <a:avLst/>
          </a:prstGeom>
          <a:solidFill>
            <a:srgbClr val="FFFFFF"/>
          </a:solidFill>
        </p:spPr>
        <p:txBody>
          <a:bodyPr wrap="none"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it-IT" sz="2000" b="1" baseline="300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74</a:t>
            </a:r>
            <a:r>
              <a:rPr lang="it-IT" sz="2000" b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Ni</a:t>
            </a:r>
          </a:p>
        </p:txBody>
      </p:sp>
      <p:sp>
        <p:nvSpPr>
          <p:cNvPr id="10" name="CasellaDiTesto 73">
            <a:extLst>
              <a:ext uri="{FF2B5EF4-FFF2-40B4-BE49-F238E27FC236}">
                <a16:creationId xmlns:a16="http://schemas.microsoft.com/office/drawing/2014/main" id="{94BC73C3-446B-2DB4-20E7-B6959B2E50C3}"/>
              </a:ext>
            </a:extLst>
          </p:cNvPr>
          <p:cNvSpPr txBox="1"/>
          <p:nvPr/>
        </p:nvSpPr>
        <p:spPr>
          <a:xfrm>
            <a:off x="10280920" y="5928662"/>
            <a:ext cx="590550" cy="400050"/>
          </a:xfrm>
          <a:prstGeom prst="rect">
            <a:avLst/>
          </a:prstGeom>
          <a:solidFill>
            <a:srgbClr val="FFFFFF"/>
          </a:solidFill>
        </p:spPr>
        <p:txBody>
          <a:bodyPr wrap="none"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it-IT" sz="2000" b="1" baseline="300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76</a:t>
            </a:r>
            <a:r>
              <a:rPr lang="it-IT" sz="2000" b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Ni</a:t>
            </a:r>
          </a:p>
        </p:txBody>
      </p:sp>
      <p:sp>
        <p:nvSpPr>
          <p:cNvPr id="11" name="CasellaDiTesto 73">
            <a:extLst>
              <a:ext uri="{FF2B5EF4-FFF2-40B4-BE49-F238E27FC236}">
                <a16:creationId xmlns:a16="http://schemas.microsoft.com/office/drawing/2014/main" id="{FF12C384-FD15-BBAA-9A4C-C79E3F816527}"/>
              </a:ext>
            </a:extLst>
          </p:cNvPr>
          <p:cNvSpPr txBox="1"/>
          <p:nvPr/>
        </p:nvSpPr>
        <p:spPr>
          <a:xfrm>
            <a:off x="11079433" y="5923900"/>
            <a:ext cx="588963" cy="400050"/>
          </a:xfrm>
          <a:prstGeom prst="rect">
            <a:avLst/>
          </a:prstGeom>
          <a:solidFill>
            <a:srgbClr val="FFFFFF"/>
          </a:solidFill>
        </p:spPr>
        <p:txBody>
          <a:bodyPr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it-IT" sz="2000" b="1" baseline="300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78</a:t>
            </a:r>
            <a:r>
              <a:rPr lang="it-IT" sz="2000" b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Ni</a:t>
            </a:r>
          </a:p>
        </p:txBody>
      </p:sp>
      <p:pic>
        <p:nvPicPr>
          <p:cNvPr id="12" name="Immagine 88">
            <a:extLst>
              <a:ext uri="{FF2B5EF4-FFF2-40B4-BE49-F238E27FC236}">
                <a16:creationId xmlns:a16="http://schemas.microsoft.com/office/drawing/2014/main" id="{7690DFBC-72DB-2B33-A13D-A403ED2244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688603" y="4580940"/>
            <a:ext cx="411128" cy="269724"/>
          </a:xfrm>
          <a:prstGeom prst="rect">
            <a:avLst/>
          </a:prstGeom>
        </p:spPr>
      </p:pic>
      <p:pic>
        <p:nvPicPr>
          <p:cNvPr id="13" name="Immagine 88">
            <a:extLst>
              <a:ext uri="{FF2B5EF4-FFF2-40B4-BE49-F238E27FC236}">
                <a16:creationId xmlns:a16="http://schemas.microsoft.com/office/drawing/2014/main" id="{3BC1152F-E7E3-7C5B-63A2-0AD83DD8A75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511058" y="4289665"/>
            <a:ext cx="411128" cy="269724"/>
          </a:xfrm>
          <a:prstGeom prst="rect">
            <a:avLst/>
          </a:prstGeom>
        </p:spPr>
      </p:pic>
      <p:pic>
        <p:nvPicPr>
          <p:cNvPr id="14" name="Immagine 88">
            <a:extLst>
              <a:ext uri="{FF2B5EF4-FFF2-40B4-BE49-F238E27FC236}">
                <a16:creationId xmlns:a16="http://schemas.microsoft.com/office/drawing/2014/main" id="{F776267F-A649-58CD-71BC-253D3B126DD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319719" y="4042330"/>
            <a:ext cx="411128" cy="269724"/>
          </a:xfrm>
          <a:prstGeom prst="rect">
            <a:avLst/>
          </a:prstGeom>
        </p:spPr>
      </p:pic>
      <p:pic>
        <p:nvPicPr>
          <p:cNvPr id="15" name="Immagine 88">
            <a:extLst>
              <a:ext uri="{FF2B5EF4-FFF2-40B4-BE49-F238E27FC236}">
                <a16:creationId xmlns:a16="http://schemas.microsoft.com/office/drawing/2014/main" id="{81240212-FB01-49AD-2AAB-8EAC7C3F41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136476" y="3718342"/>
            <a:ext cx="411128" cy="269724"/>
          </a:xfrm>
          <a:prstGeom prst="rect">
            <a:avLst/>
          </a:prstGeom>
        </p:spPr>
      </p:pic>
      <p:sp>
        <p:nvSpPr>
          <p:cNvPr id="16" name="pole tekstowe 84">
            <a:extLst>
              <a:ext uri="{FF2B5EF4-FFF2-40B4-BE49-F238E27FC236}">
                <a16:creationId xmlns:a16="http://schemas.microsoft.com/office/drawing/2014/main" id="{F3142838-C014-89AF-C331-51CC1439A913}"/>
              </a:ext>
            </a:extLst>
          </p:cNvPr>
          <p:cNvSpPr txBox="1"/>
          <p:nvPr/>
        </p:nvSpPr>
        <p:spPr>
          <a:xfrm>
            <a:off x="3057796" y="5595287"/>
            <a:ext cx="301625" cy="369888"/>
          </a:xfrm>
          <a:prstGeom prst="rect">
            <a:avLst/>
          </a:prstGeom>
          <a:noFill/>
        </p:spPr>
        <p:txBody>
          <a:bodyPr wrap="none"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pl-PL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0</a:t>
            </a:r>
          </a:p>
        </p:txBody>
      </p:sp>
      <p:pic>
        <p:nvPicPr>
          <p:cNvPr id="17" name="Obraz 85">
            <a:extLst>
              <a:ext uri="{FF2B5EF4-FFF2-40B4-BE49-F238E27FC236}">
                <a16:creationId xmlns:a16="http://schemas.microsoft.com/office/drawing/2014/main" id="{F4C74F46-4854-56C2-62D2-271237B65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08" y="508937"/>
            <a:ext cx="3268663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41">
            <a:extLst>
              <a:ext uri="{FF2B5EF4-FFF2-40B4-BE49-F238E27FC236}">
                <a16:creationId xmlns:a16="http://schemas.microsoft.com/office/drawing/2014/main" id="{4A7FF081-DDE2-2169-321B-0C8BB93FE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82" y="496237"/>
            <a:ext cx="56070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upa 3">
            <a:extLst>
              <a:ext uri="{FF2B5EF4-FFF2-40B4-BE49-F238E27FC236}">
                <a16:creationId xmlns:a16="http://schemas.microsoft.com/office/drawing/2014/main" id="{A2734C71-D0F5-10AC-EFED-FBB58C635362}"/>
              </a:ext>
            </a:extLst>
          </p:cNvPr>
          <p:cNvGrpSpPr>
            <a:grpSpLocks/>
          </p:cNvGrpSpPr>
          <p:nvPr/>
        </p:nvGrpSpPr>
        <p:grpSpPr bwMode="auto">
          <a:xfrm>
            <a:off x="3004158" y="1334842"/>
            <a:ext cx="9164638" cy="294020"/>
            <a:chOff x="1681163" y="1765301"/>
            <a:chExt cx="7845573" cy="294020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B523A3-19A1-E94A-44B0-D9BB4A863B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97471" y="1765301"/>
              <a:ext cx="7829265" cy="0"/>
            </a:xfrm>
            <a:prstGeom prst="line">
              <a:avLst/>
            </a:prstGeom>
            <a:noFill/>
            <a:ln w="57150">
              <a:solidFill>
                <a:srgbClr val="FFD6F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05F855C-94AA-5114-92CA-41B5F619CE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81163" y="2059321"/>
              <a:ext cx="7829265" cy="0"/>
            </a:xfrm>
            <a:prstGeom prst="line">
              <a:avLst/>
            </a:prstGeom>
            <a:noFill/>
            <a:ln w="57150">
              <a:solidFill>
                <a:srgbClr val="FFD6F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0" name="TextBox 62">
            <a:extLst>
              <a:ext uri="{FF2B5EF4-FFF2-40B4-BE49-F238E27FC236}">
                <a16:creationId xmlns:a16="http://schemas.microsoft.com/office/drawing/2014/main" id="{E0DCC9B2-F68F-EE2D-97F5-1F925670957D}"/>
              </a:ext>
            </a:extLst>
          </p:cNvPr>
          <p:cNvSpPr txBox="1"/>
          <p:nvPr/>
        </p:nvSpPr>
        <p:spPr>
          <a:xfrm>
            <a:off x="2537095" y="1290613"/>
            <a:ext cx="1147762" cy="461963"/>
          </a:xfrm>
          <a:prstGeom prst="rect">
            <a:avLst/>
          </a:prstGeom>
          <a:noFill/>
        </p:spPr>
        <p:txBody>
          <a:bodyPr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en-US" sz="2400" b="1">
                <a:solidFill>
                  <a:srgbClr val="7030A0"/>
                </a:solidFill>
                <a:latin typeface="Arial"/>
                <a:ea typeface="ＭＳ Ｐゴシック" panose="020B0600070205080204" pitchFamily="34" charset="-128"/>
              </a:rPr>
              <a:t>Z=28</a:t>
            </a:r>
          </a:p>
        </p:txBody>
      </p:sp>
      <p:grpSp>
        <p:nvGrpSpPr>
          <p:cNvPr id="21" name="Grupa 91">
            <a:extLst>
              <a:ext uri="{FF2B5EF4-FFF2-40B4-BE49-F238E27FC236}">
                <a16:creationId xmlns:a16="http://schemas.microsoft.com/office/drawing/2014/main" id="{F76616F8-D31A-5899-F35C-54DC207AF6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15417" y="1277287"/>
            <a:ext cx="4743447" cy="541338"/>
            <a:chOff x="5667376" y="1714500"/>
            <a:chExt cx="6302325" cy="720458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C841B41B-2FE3-808B-5CE3-463FD98D20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44316" y="1752530"/>
              <a:ext cx="685493" cy="680315"/>
            </a:xfrm>
            <a:prstGeom prst="ellipse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3688">
                <a:defRPr/>
              </a:pPr>
              <a:endParaRPr lang="pl-PL" kern="0">
                <a:solidFill>
                  <a:srgbClr val="FF0033"/>
                </a:solidFill>
                <a:latin typeface="Times New Roman"/>
                <a:ea typeface="ＭＳ Ｐゴシック" panose="020B0600070205080204" pitchFamily="34" charset="-128"/>
              </a:endParaRPr>
            </a:p>
          </p:txBody>
        </p:sp>
        <p:sp>
          <p:nvSpPr>
            <p:cNvPr id="105" name="Text Box 22">
              <a:extLst>
                <a:ext uri="{FF2B5EF4-FFF2-40B4-BE49-F238E27FC236}">
                  <a16:creationId xmlns:a16="http://schemas.microsoft.com/office/drawing/2014/main" id="{B2BBB42F-D59A-391A-2847-DE569A812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2677" y="1860282"/>
              <a:ext cx="837358" cy="492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688">
                <a:defRPr/>
              </a:pPr>
              <a:r>
                <a:rPr lang="pl-PL" b="1" kern="0" baseline="3000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70</a:t>
              </a:r>
              <a:r>
                <a:rPr lang="pl-PL" b="1" kern="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Ni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D6B83D4-7AF6-6E8C-528B-180E57DD1E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70635" y="1735628"/>
              <a:ext cx="685493" cy="682428"/>
            </a:xfrm>
            <a:prstGeom prst="ellipse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3688">
                <a:defRPr/>
              </a:pPr>
              <a:endParaRPr lang="pl-PL" kern="0">
                <a:solidFill>
                  <a:srgbClr val="FF0033"/>
                </a:solidFill>
                <a:latin typeface="Times New Roman"/>
                <a:ea typeface="ＭＳ Ｐゴシック" panose="020B0600070205080204" pitchFamily="34" charset="-128"/>
              </a:endParaRPr>
            </a:p>
          </p:txBody>
        </p:sp>
        <p:sp>
          <p:nvSpPr>
            <p:cNvPr id="107" name="Text Box 22">
              <a:extLst>
                <a:ext uri="{FF2B5EF4-FFF2-40B4-BE49-F238E27FC236}">
                  <a16:creationId xmlns:a16="http://schemas.microsoft.com/office/drawing/2014/main" id="{F4FCBA87-9656-E58C-39B7-4DA70F272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5796" y="1843380"/>
              <a:ext cx="824701" cy="492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688">
                <a:defRPr/>
              </a:pPr>
              <a:r>
                <a:rPr lang="pl-PL" b="1" kern="0" baseline="3000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72</a:t>
              </a:r>
              <a:r>
                <a:rPr lang="pl-PL" b="1" kern="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Ni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F134562-82A6-34E6-8CF6-3D34E39F36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031568" y="1752530"/>
              <a:ext cx="685495" cy="680315"/>
            </a:xfrm>
            <a:prstGeom prst="ellipse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3688">
                <a:defRPr/>
              </a:pPr>
              <a:endParaRPr lang="pl-PL" kern="0">
                <a:solidFill>
                  <a:srgbClr val="FF0033"/>
                </a:solidFill>
                <a:latin typeface="Times New Roman"/>
                <a:ea typeface="ＭＳ Ｐゴシック" panose="020B0600070205080204" pitchFamily="34" charset="-128"/>
              </a:endParaRPr>
            </a:p>
          </p:txBody>
        </p:sp>
        <p:sp>
          <p:nvSpPr>
            <p:cNvPr id="109" name="Text Box 22">
              <a:extLst>
                <a:ext uri="{FF2B5EF4-FFF2-40B4-BE49-F238E27FC236}">
                  <a16:creationId xmlns:a16="http://schemas.microsoft.com/office/drawing/2014/main" id="{3BC0DCAC-D02B-4900-AD15-03787CEDF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6729" y="1860282"/>
              <a:ext cx="831029" cy="492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688">
                <a:defRPr/>
              </a:pPr>
              <a:r>
                <a:rPr lang="pl-PL" b="1" kern="0" baseline="3000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74</a:t>
              </a:r>
              <a:r>
                <a:rPr lang="pl-PL" b="1" kern="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Ni</a:t>
              </a:r>
            </a:p>
          </p:txBody>
        </p:sp>
        <p:grpSp>
          <p:nvGrpSpPr>
            <p:cNvPr id="110" name="Gruppo 21">
              <a:extLst>
                <a:ext uri="{FF2B5EF4-FFF2-40B4-BE49-F238E27FC236}">
                  <a16:creationId xmlns:a16="http://schemas.microsoft.com/office/drawing/2014/main" id="{0F9A9CE6-E063-2329-4006-CE14C4E9C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7376" y="1752530"/>
              <a:ext cx="824701" cy="682428"/>
              <a:chOff x="5667376" y="1752530"/>
              <a:chExt cx="824701" cy="682428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C9D4B23E-8A9A-67A1-AE59-CDE31DD197D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22215" y="1752530"/>
                <a:ext cx="685493" cy="682428"/>
              </a:xfrm>
              <a:prstGeom prst="ellipse">
                <a:avLst/>
              </a:prstGeom>
              <a:solidFill>
                <a:srgbClr val="FFFF00"/>
              </a:solidFill>
              <a:ln w="12700" cmpd="sng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R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3688">
                  <a:defRPr/>
                </a:pPr>
                <a:endParaRPr lang="pl-PL" kern="0">
                  <a:solidFill>
                    <a:srgbClr val="FF0033"/>
                  </a:solidFill>
                  <a:latin typeface="Times New Roman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" name="Text Box 22">
                <a:extLst>
                  <a:ext uri="{FF2B5EF4-FFF2-40B4-BE49-F238E27FC236}">
                    <a16:creationId xmlns:a16="http://schemas.microsoft.com/office/drawing/2014/main" id="{086BB0C6-3932-D7AB-AAF1-347B64587A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7376" y="1860282"/>
                <a:ext cx="824701" cy="4922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defPPr>
                  <a:defRPr lang="en-R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688">
                  <a:defRPr/>
                </a:pPr>
                <a:r>
                  <a:rPr lang="pl-PL" b="1" kern="0" baseline="30000">
                    <a:solidFill>
                      <a:prstClr val="black"/>
                    </a:solidFill>
                    <a:latin typeface="Arial"/>
                    <a:ea typeface="ＭＳ Ｐゴシック" panose="020B0600070205080204" pitchFamily="34" charset="-128"/>
                  </a:rPr>
                  <a:t>68</a:t>
                </a:r>
                <a:r>
                  <a:rPr lang="pl-PL" b="1" kern="0">
                    <a:solidFill>
                      <a:prstClr val="black"/>
                    </a:solidFill>
                    <a:latin typeface="Arial"/>
                    <a:ea typeface="ＭＳ Ｐゴシック" panose="020B0600070205080204" pitchFamily="34" charset="-128"/>
                  </a:rPr>
                  <a:t>Ni</a:t>
                </a:r>
              </a:p>
            </p:txBody>
          </p:sp>
        </p:grp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161C09B6-04BB-6ABC-E2F0-1833216B86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43124" y="1729290"/>
              <a:ext cx="685493" cy="682427"/>
            </a:xfrm>
            <a:prstGeom prst="ellipse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3688">
                <a:defRPr/>
              </a:pPr>
              <a:endParaRPr lang="pl-PL" kern="0">
                <a:solidFill>
                  <a:srgbClr val="FF0033"/>
                </a:solidFill>
                <a:latin typeface="Times New Roman"/>
                <a:ea typeface="ＭＳ Ｐゴシック" panose="020B0600070205080204" pitchFamily="34" charset="-128"/>
              </a:endParaRPr>
            </a:p>
          </p:txBody>
        </p:sp>
        <p:sp>
          <p:nvSpPr>
            <p:cNvPr id="112" name="Text Box 22">
              <a:extLst>
                <a:ext uri="{FF2B5EF4-FFF2-40B4-BE49-F238E27FC236}">
                  <a16:creationId xmlns:a16="http://schemas.microsoft.com/office/drawing/2014/main" id="{5193813B-AF9B-FC08-B29C-99EA521DE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8284" y="1837041"/>
              <a:ext cx="831029" cy="4922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688">
                <a:defRPr/>
              </a:pPr>
              <a:r>
                <a:rPr lang="pl-PL" b="1" kern="0" baseline="3000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76</a:t>
              </a:r>
              <a:r>
                <a:rPr lang="pl-PL" b="1" kern="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Ni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BEE0622-905B-6525-4072-15C04E0E2E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191401" y="1714500"/>
              <a:ext cx="687603" cy="682428"/>
            </a:xfrm>
            <a:prstGeom prst="ellipse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3688">
                <a:defRPr/>
              </a:pPr>
              <a:endParaRPr lang="pl-PL" kern="0">
                <a:solidFill>
                  <a:srgbClr val="FF0033"/>
                </a:solidFill>
                <a:latin typeface="Times New Roman"/>
                <a:ea typeface="ＭＳ Ｐゴシック" panose="020B0600070205080204" pitchFamily="34" charset="-128"/>
              </a:endParaRPr>
            </a:p>
          </p:txBody>
        </p:sp>
        <p:sp>
          <p:nvSpPr>
            <p:cNvPr id="114" name="Text Box 22">
              <a:extLst>
                <a:ext uri="{FF2B5EF4-FFF2-40B4-BE49-F238E27FC236}">
                  <a16:creationId xmlns:a16="http://schemas.microsoft.com/office/drawing/2014/main" id="{7E3F4137-B50A-5A1B-0E64-2E62CD544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8672" y="1822252"/>
              <a:ext cx="831029" cy="492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688">
                <a:defRPr/>
              </a:pPr>
              <a:r>
                <a:rPr lang="pl-PL" b="1" kern="0" baseline="3000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78</a:t>
              </a:r>
              <a:r>
                <a:rPr lang="pl-PL" b="1" kern="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Ni</a:t>
              </a:r>
            </a:p>
          </p:txBody>
        </p:sp>
      </p:grpSp>
      <p:pic>
        <p:nvPicPr>
          <p:cNvPr id="22" name="Immagine 89">
            <a:extLst>
              <a:ext uri="{FF2B5EF4-FFF2-40B4-BE49-F238E27FC236}">
                <a16:creationId xmlns:a16="http://schemas.microsoft.com/office/drawing/2014/main" id="{9AD9358B-A7A9-1664-C0A2-052A719BD22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992484" y="5432503"/>
            <a:ext cx="327848" cy="327848"/>
          </a:xfrm>
          <a:prstGeom prst="rect">
            <a:avLst/>
          </a:prstGeom>
        </p:spPr>
      </p:pic>
      <p:pic>
        <p:nvPicPr>
          <p:cNvPr id="23" name="Immagine 89">
            <a:extLst>
              <a:ext uri="{FF2B5EF4-FFF2-40B4-BE49-F238E27FC236}">
                <a16:creationId xmlns:a16="http://schemas.microsoft.com/office/drawing/2014/main" id="{7098C1C0-8928-1F56-8BE0-0341409031D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51658" y="5430607"/>
            <a:ext cx="327848" cy="327848"/>
          </a:xfrm>
          <a:prstGeom prst="rect">
            <a:avLst/>
          </a:prstGeom>
        </p:spPr>
      </p:pic>
      <p:pic>
        <p:nvPicPr>
          <p:cNvPr id="24" name="Immagine 89">
            <a:extLst>
              <a:ext uri="{FF2B5EF4-FFF2-40B4-BE49-F238E27FC236}">
                <a16:creationId xmlns:a16="http://schemas.microsoft.com/office/drawing/2014/main" id="{DC8AE43B-B5E0-A5E1-EF3F-A0341B6031C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710831" y="5428711"/>
            <a:ext cx="327848" cy="327848"/>
          </a:xfrm>
          <a:prstGeom prst="rect">
            <a:avLst/>
          </a:prstGeom>
        </p:spPr>
      </p:pic>
      <p:pic>
        <p:nvPicPr>
          <p:cNvPr id="25" name="Immagine 89">
            <a:extLst>
              <a:ext uri="{FF2B5EF4-FFF2-40B4-BE49-F238E27FC236}">
                <a16:creationId xmlns:a16="http://schemas.microsoft.com/office/drawing/2014/main" id="{15AC5BBD-02D4-CF84-42D9-71FF2B8C383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543112" y="5426815"/>
            <a:ext cx="327848" cy="327848"/>
          </a:xfrm>
          <a:prstGeom prst="rect">
            <a:avLst/>
          </a:prstGeom>
        </p:spPr>
      </p:pic>
      <p:pic>
        <p:nvPicPr>
          <p:cNvPr id="26" name="Immagine 89">
            <a:extLst>
              <a:ext uri="{FF2B5EF4-FFF2-40B4-BE49-F238E27FC236}">
                <a16:creationId xmlns:a16="http://schemas.microsoft.com/office/drawing/2014/main" id="{06FF5120-E117-BFFA-342B-0996DD6D40D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388837" y="5424919"/>
            <a:ext cx="327848" cy="327848"/>
          </a:xfrm>
          <a:prstGeom prst="rect">
            <a:avLst/>
          </a:prstGeom>
        </p:spPr>
      </p:pic>
      <p:pic>
        <p:nvPicPr>
          <p:cNvPr id="27" name="Immagine 89">
            <a:extLst>
              <a:ext uri="{FF2B5EF4-FFF2-40B4-BE49-F238E27FC236}">
                <a16:creationId xmlns:a16="http://schemas.microsoft.com/office/drawing/2014/main" id="{4D0ED8E5-5B9F-FD0A-1940-3153AA92396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187499" y="5423023"/>
            <a:ext cx="327848" cy="327848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8E6C429-A9E3-7549-CA5D-1C7C1A0395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67696" y="1291575"/>
            <a:ext cx="517525" cy="512762"/>
          </a:xfrm>
          <a:prstGeom prst="ellipse">
            <a:avLst/>
          </a:prstGeom>
          <a:solidFill>
            <a:srgbClr val="FFFF00"/>
          </a:solidFill>
          <a:ln w="12700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lIns="91396" tIns="45699" rIns="91396" bIns="45699" anchor="ctr"/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3688">
              <a:defRPr/>
            </a:pPr>
            <a:endParaRPr lang="pl-PL" kern="0">
              <a:solidFill>
                <a:srgbClr val="FF0033"/>
              </a:solidFill>
              <a:latin typeface="Times New Roman"/>
              <a:ea typeface="ＭＳ Ｐゴシック" panose="020B0600070205080204" pitchFamily="34" charset="-128"/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05D432EA-810A-5691-9B80-4AD3D313A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008" y="1372537"/>
            <a:ext cx="620713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688">
              <a:defRPr/>
            </a:pPr>
            <a:r>
              <a:rPr lang="pl-PL" b="1" kern="0" baseline="3000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66</a:t>
            </a:r>
            <a:r>
              <a:rPr lang="pl-PL" b="1" kern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Ni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2CDEBF4-705A-E2E3-0B7D-F7185E7AC1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24733" y="1283638"/>
            <a:ext cx="517525" cy="512763"/>
          </a:xfrm>
          <a:prstGeom prst="ellipse">
            <a:avLst/>
          </a:prstGeom>
          <a:solidFill>
            <a:schemeClr val="tx1"/>
          </a:solidFill>
          <a:ln w="12700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lIns="91396" tIns="45699" rIns="91396" bIns="45699" anchor="ctr"/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3688">
              <a:defRPr/>
            </a:pPr>
            <a:endParaRPr lang="pl-PL" kern="0">
              <a:solidFill>
                <a:prstClr val="white"/>
              </a:solidFill>
              <a:latin typeface="Times New Roman"/>
              <a:ea typeface="ＭＳ Ｐゴシック" panose="020B0600070205080204" pitchFamily="34" charset="-128"/>
            </a:endParaRP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CF15D62-377B-6612-EC31-987A35DD1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045" y="1364601"/>
            <a:ext cx="620712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688">
              <a:defRPr/>
            </a:pPr>
            <a:r>
              <a:rPr lang="pl-PL" b="1" kern="0" baseline="30000">
                <a:solidFill>
                  <a:srgbClr val="FFFFFF"/>
                </a:solidFill>
                <a:latin typeface="Arial"/>
                <a:ea typeface="ＭＳ Ｐゴシック" panose="020B0600070205080204" pitchFamily="34" charset="-128"/>
              </a:rPr>
              <a:t>64</a:t>
            </a:r>
            <a:r>
              <a:rPr lang="pl-PL" b="1" kern="0">
                <a:solidFill>
                  <a:srgbClr val="FFFFFF"/>
                </a:solidFill>
                <a:latin typeface="Arial"/>
                <a:ea typeface="ＭＳ Ｐゴシック" panose="020B0600070205080204" pitchFamily="34" charset="-128"/>
              </a:rPr>
              <a:t>Ni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7904408-21C3-EF87-3D2E-156E13FC7C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1771" y="1270938"/>
            <a:ext cx="515937" cy="512763"/>
          </a:xfrm>
          <a:prstGeom prst="ellipse">
            <a:avLst/>
          </a:prstGeom>
          <a:solidFill>
            <a:schemeClr val="tx1"/>
          </a:solidFill>
          <a:ln w="12700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lIns="91396" tIns="45699" rIns="91396" bIns="45699" anchor="ctr"/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3688">
              <a:defRPr/>
            </a:pPr>
            <a:endParaRPr lang="pl-PL" kern="0">
              <a:solidFill>
                <a:prstClr val="white"/>
              </a:solidFill>
              <a:latin typeface="Times New Roman"/>
              <a:ea typeface="ＭＳ Ｐゴシック" panose="020B0600070205080204" pitchFamily="34" charset="-128"/>
            </a:endParaRP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2585C7F4-A15F-B74C-30DB-BC5E3928F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495" y="1351901"/>
            <a:ext cx="620712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688">
              <a:defRPr/>
            </a:pPr>
            <a:r>
              <a:rPr lang="pl-PL" b="1" kern="0" baseline="30000">
                <a:solidFill>
                  <a:srgbClr val="FFFFFF"/>
                </a:solidFill>
                <a:latin typeface="Arial"/>
                <a:ea typeface="ＭＳ Ｐゴシック" panose="020B0600070205080204" pitchFamily="34" charset="-128"/>
              </a:rPr>
              <a:t>62</a:t>
            </a:r>
            <a:r>
              <a:rPr lang="pl-PL" b="1" kern="0">
                <a:solidFill>
                  <a:srgbClr val="FFFFFF"/>
                </a:solidFill>
                <a:latin typeface="Arial"/>
                <a:ea typeface="ＭＳ Ｐゴシック" panose="020B0600070205080204" pitchFamily="34" charset="-128"/>
              </a:rPr>
              <a:t>Ni</a:t>
            </a:r>
          </a:p>
        </p:txBody>
      </p:sp>
      <p:pic>
        <p:nvPicPr>
          <p:cNvPr id="34" name="Immagine 3">
            <a:extLst>
              <a:ext uri="{FF2B5EF4-FFF2-40B4-BE49-F238E27FC236}">
                <a16:creationId xmlns:a16="http://schemas.microsoft.com/office/drawing/2014/main" id="{73EADCEF-692D-960B-33C7-E9E81A7F81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5358161" y="3080503"/>
            <a:ext cx="241769" cy="462623"/>
          </a:xfrm>
          <a:prstGeom prst="rect">
            <a:avLst/>
          </a:prstGeom>
        </p:spPr>
      </p:pic>
      <p:pic>
        <p:nvPicPr>
          <p:cNvPr id="35" name="Immagine 3">
            <a:extLst>
              <a:ext uri="{FF2B5EF4-FFF2-40B4-BE49-F238E27FC236}">
                <a16:creationId xmlns:a16="http://schemas.microsoft.com/office/drawing/2014/main" id="{30AF81ED-1C8E-ECC3-F92A-6DA38B7950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6225172" y="3439406"/>
            <a:ext cx="241769" cy="462623"/>
          </a:xfrm>
          <a:prstGeom prst="rect">
            <a:avLst/>
          </a:prstGeom>
        </p:spPr>
      </p:pic>
      <p:sp>
        <p:nvSpPr>
          <p:cNvPr id="36" name="CasellaDiTesto 73">
            <a:extLst>
              <a:ext uri="{FF2B5EF4-FFF2-40B4-BE49-F238E27FC236}">
                <a16:creationId xmlns:a16="http://schemas.microsoft.com/office/drawing/2014/main" id="{557380FF-3475-3665-B194-48AAC7DE2493}"/>
              </a:ext>
            </a:extLst>
          </p:cNvPr>
          <p:cNvSpPr txBox="1"/>
          <p:nvPr/>
        </p:nvSpPr>
        <p:spPr>
          <a:xfrm>
            <a:off x="6043882" y="5920725"/>
            <a:ext cx="590550" cy="400050"/>
          </a:xfrm>
          <a:prstGeom prst="rect">
            <a:avLst/>
          </a:prstGeom>
          <a:solidFill>
            <a:srgbClr val="FFFFFF"/>
          </a:solidFill>
        </p:spPr>
        <p:txBody>
          <a:bodyPr wrap="none"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it-IT" sz="2000" b="1" baseline="300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66</a:t>
            </a:r>
            <a:r>
              <a:rPr lang="it-IT" sz="2000" b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Ni</a:t>
            </a:r>
          </a:p>
        </p:txBody>
      </p:sp>
      <p:sp>
        <p:nvSpPr>
          <p:cNvPr id="37" name="CasellaDiTesto 73">
            <a:extLst>
              <a:ext uri="{FF2B5EF4-FFF2-40B4-BE49-F238E27FC236}">
                <a16:creationId xmlns:a16="http://schemas.microsoft.com/office/drawing/2014/main" id="{09DA1ABB-6C4C-DA7B-34E5-A195035DCA8B}"/>
              </a:ext>
            </a:extLst>
          </p:cNvPr>
          <p:cNvSpPr txBox="1"/>
          <p:nvPr/>
        </p:nvSpPr>
        <p:spPr>
          <a:xfrm>
            <a:off x="5239020" y="5917550"/>
            <a:ext cx="590550" cy="400050"/>
          </a:xfrm>
          <a:prstGeom prst="rect">
            <a:avLst/>
          </a:prstGeom>
          <a:solidFill>
            <a:srgbClr val="FFFFFF"/>
          </a:solidFill>
        </p:spPr>
        <p:txBody>
          <a:bodyPr wrap="none"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it-IT" sz="2000" b="1" baseline="300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64</a:t>
            </a:r>
            <a:r>
              <a:rPr lang="it-IT" sz="2000" b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Ni</a:t>
            </a:r>
          </a:p>
        </p:txBody>
      </p:sp>
      <p:sp>
        <p:nvSpPr>
          <p:cNvPr id="38" name="CasellaDiTesto 73">
            <a:extLst>
              <a:ext uri="{FF2B5EF4-FFF2-40B4-BE49-F238E27FC236}">
                <a16:creationId xmlns:a16="http://schemas.microsoft.com/office/drawing/2014/main" id="{FA6AB316-AFF1-D8AC-F114-C4ABF0796366}"/>
              </a:ext>
            </a:extLst>
          </p:cNvPr>
          <p:cNvSpPr txBox="1"/>
          <p:nvPr/>
        </p:nvSpPr>
        <p:spPr>
          <a:xfrm>
            <a:off x="4346845" y="5914375"/>
            <a:ext cx="590550" cy="400050"/>
          </a:xfrm>
          <a:prstGeom prst="rect">
            <a:avLst/>
          </a:prstGeom>
          <a:solidFill>
            <a:srgbClr val="FFFFFF"/>
          </a:solidFill>
        </p:spPr>
        <p:txBody>
          <a:bodyPr wrap="none"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it-IT" sz="2000" b="1" baseline="300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62</a:t>
            </a:r>
            <a:r>
              <a:rPr lang="it-IT" sz="2000" b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Ni</a:t>
            </a:r>
          </a:p>
        </p:txBody>
      </p:sp>
      <p:pic>
        <p:nvPicPr>
          <p:cNvPr id="39" name="Immagine 88">
            <a:extLst>
              <a:ext uri="{FF2B5EF4-FFF2-40B4-BE49-F238E27FC236}">
                <a16:creationId xmlns:a16="http://schemas.microsoft.com/office/drawing/2014/main" id="{4332F54B-AF4E-8FC1-3C76-495C4EA7384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141035" y="4545210"/>
            <a:ext cx="411128" cy="269724"/>
          </a:xfrm>
          <a:prstGeom prst="rect">
            <a:avLst/>
          </a:prstGeom>
        </p:spPr>
      </p:pic>
      <p:pic>
        <p:nvPicPr>
          <p:cNvPr id="40" name="Immagine 88">
            <a:extLst>
              <a:ext uri="{FF2B5EF4-FFF2-40B4-BE49-F238E27FC236}">
                <a16:creationId xmlns:a16="http://schemas.microsoft.com/office/drawing/2014/main" id="{FC58017B-A664-F8FF-13B8-8EF4B72571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61424" y="4296117"/>
            <a:ext cx="411128" cy="269724"/>
          </a:xfrm>
          <a:prstGeom prst="rect">
            <a:avLst/>
          </a:prstGeom>
        </p:spPr>
      </p:pic>
      <p:cxnSp>
        <p:nvCxnSpPr>
          <p:cNvPr id="41" name="Łącznik prosty 42">
            <a:extLst>
              <a:ext uri="{FF2B5EF4-FFF2-40B4-BE49-F238E27FC236}">
                <a16:creationId xmlns:a16="http://schemas.microsoft.com/office/drawing/2014/main" id="{3DCCA2CD-450F-2B10-F33B-5FD46909ABB2}"/>
              </a:ext>
            </a:extLst>
          </p:cNvPr>
          <p:cNvCxnSpPr/>
          <p:nvPr/>
        </p:nvCxnSpPr>
        <p:spPr>
          <a:xfrm>
            <a:off x="6977333" y="4136375"/>
            <a:ext cx="360363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178">
            <a:extLst>
              <a:ext uri="{FF2B5EF4-FFF2-40B4-BE49-F238E27FC236}">
                <a16:creationId xmlns:a16="http://schemas.microsoft.com/office/drawing/2014/main" id="{84185EFB-1243-DD9C-B6D3-40C86EBD04C7}"/>
              </a:ext>
            </a:extLst>
          </p:cNvPr>
          <p:cNvCxnSpPr>
            <a:cxnSpLocks/>
          </p:cNvCxnSpPr>
          <p:nvPr/>
        </p:nvCxnSpPr>
        <p:spPr bwMode="auto">
          <a:xfrm>
            <a:off x="7353571" y="4849162"/>
            <a:ext cx="509587" cy="52388"/>
          </a:xfrm>
          <a:prstGeom prst="line">
            <a:avLst/>
          </a:prstGeom>
          <a:noFill/>
          <a:ln w="19050">
            <a:solidFill>
              <a:srgbClr val="00B05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71B3FCEC-950F-7A3E-026A-68E6CACFF9E0}"/>
              </a:ext>
            </a:extLst>
          </p:cNvPr>
          <p:cNvCxnSpPr/>
          <p:nvPr/>
        </p:nvCxnSpPr>
        <p:spPr>
          <a:xfrm>
            <a:off x="6990033" y="5852462"/>
            <a:ext cx="36036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2">
            <a:extLst>
              <a:ext uri="{FF2B5EF4-FFF2-40B4-BE49-F238E27FC236}">
                <a16:creationId xmlns:a16="http://schemas.microsoft.com/office/drawing/2014/main" id="{FB5A1F3C-518B-7D40-6367-54E3580C6E4B}"/>
              </a:ext>
            </a:extLst>
          </p:cNvPr>
          <p:cNvCxnSpPr/>
          <p:nvPr/>
        </p:nvCxnSpPr>
        <p:spPr>
          <a:xfrm>
            <a:off x="6977333" y="4839637"/>
            <a:ext cx="360363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71">
            <a:extLst>
              <a:ext uri="{FF2B5EF4-FFF2-40B4-BE49-F238E27FC236}">
                <a16:creationId xmlns:a16="http://schemas.microsoft.com/office/drawing/2014/main" id="{AD29CDE1-E829-4490-3AA2-CF838ED3DF78}"/>
              </a:ext>
            </a:extLst>
          </p:cNvPr>
          <p:cNvCxnSpPr>
            <a:cxnSpLocks/>
          </p:cNvCxnSpPr>
          <p:nvPr/>
        </p:nvCxnSpPr>
        <p:spPr bwMode="auto">
          <a:xfrm>
            <a:off x="7317058" y="4152251"/>
            <a:ext cx="536575" cy="54768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7" name="Łącznik prosty 42">
            <a:extLst>
              <a:ext uri="{FF2B5EF4-FFF2-40B4-BE49-F238E27FC236}">
                <a16:creationId xmlns:a16="http://schemas.microsoft.com/office/drawing/2014/main" id="{05A650C2-FD9D-195E-3A15-30F134618FB4}"/>
              </a:ext>
            </a:extLst>
          </p:cNvPr>
          <p:cNvCxnSpPr/>
          <p:nvPr/>
        </p:nvCxnSpPr>
        <p:spPr>
          <a:xfrm>
            <a:off x="7842520" y="4692000"/>
            <a:ext cx="360362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2">
            <a:extLst>
              <a:ext uri="{FF2B5EF4-FFF2-40B4-BE49-F238E27FC236}">
                <a16:creationId xmlns:a16="http://schemas.microsoft.com/office/drawing/2014/main" id="{BAE7F64D-F9E0-F02E-4E32-D8F28F5C6D68}"/>
              </a:ext>
            </a:extLst>
          </p:cNvPr>
          <p:cNvCxnSpPr/>
          <p:nvPr/>
        </p:nvCxnSpPr>
        <p:spPr>
          <a:xfrm>
            <a:off x="7847283" y="5852462"/>
            <a:ext cx="36036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96">
            <a:extLst>
              <a:ext uri="{FF2B5EF4-FFF2-40B4-BE49-F238E27FC236}">
                <a16:creationId xmlns:a16="http://schemas.microsoft.com/office/drawing/2014/main" id="{44E78086-D5A5-9331-1D1B-14BDDDDFB876}"/>
              </a:ext>
            </a:extLst>
          </p:cNvPr>
          <p:cNvCxnSpPr/>
          <p:nvPr/>
        </p:nvCxnSpPr>
        <p:spPr>
          <a:xfrm>
            <a:off x="7845695" y="4901550"/>
            <a:ext cx="360362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2">
            <a:extLst>
              <a:ext uri="{FF2B5EF4-FFF2-40B4-BE49-F238E27FC236}">
                <a16:creationId xmlns:a16="http://schemas.microsoft.com/office/drawing/2014/main" id="{F2A00742-149F-32F6-AC74-FC14E074B856}"/>
              </a:ext>
            </a:extLst>
          </p:cNvPr>
          <p:cNvCxnSpPr/>
          <p:nvPr/>
        </p:nvCxnSpPr>
        <p:spPr>
          <a:xfrm>
            <a:off x="8699771" y="5852462"/>
            <a:ext cx="358775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105">
            <a:extLst>
              <a:ext uri="{FF2B5EF4-FFF2-40B4-BE49-F238E27FC236}">
                <a16:creationId xmlns:a16="http://schemas.microsoft.com/office/drawing/2014/main" id="{946EABD9-9F61-9C63-9D6E-98D28C68CFA7}"/>
              </a:ext>
            </a:extLst>
          </p:cNvPr>
          <p:cNvCxnSpPr/>
          <p:nvPr/>
        </p:nvCxnSpPr>
        <p:spPr>
          <a:xfrm>
            <a:off x="8699771" y="4955525"/>
            <a:ext cx="358775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147">
            <a:extLst>
              <a:ext uri="{FF2B5EF4-FFF2-40B4-BE49-F238E27FC236}">
                <a16:creationId xmlns:a16="http://schemas.microsoft.com/office/drawing/2014/main" id="{8FC6A99E-A81E-3540-55C3-E6AC30223E6D}"/>
              </a:ext>
            </a:extLst>
          </p:cNvPr>
          <p:cNvCxnSpPr>
            <a:cxnSpLocks/>
          </p:cNvCxnSpPr>
          <p:nvPr/>
        </p:nvCxnSpPr>
        <p:spPr>
          <a:xfrm flipH="1">
            <a:off x="3459433" y="5852462"/>
            <a:ext cx="8062913" cy="79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42">
            <a:extLst>
              <a:ext uri="{FF2B5EF4-FFF2-40B4-BE49-F238E27FC236}">
                <a16:creationId xmlns:a16="http://schemas.microsoft.com/office/drawing/2014/main" id="{215E1EC5-51F3-E0F6-C124-ED5596112BB0}"/>
              </a:ext>
            </a:extLst>
          </p:cNvPr>
          <p:cNvCxnSpPr/>
          <p:nvPr/>
        </p:nvCxnSpPr>
        <p:spPr>
          <a:xfrm>
            <a:off x="9525271" y="5852462"/>
            <a:ext cx="358775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152">
            <a:extLst>
              <a:ext uri="{FF2B5EF4-FFF2-40B4-BE49-F238E27FC236}">
                <a16:creationId xmlns:a16="http://schemas.microsoft.com/office/drawing/2014/main" id="{5B47B1BB-237A-FAF0-400E-C274D1E58C67}"/>
              </a:ext>
            </a:extLst>
          </p:cNvPr>
          <p:cNvCxnSpPr/>
          <p:nvPr/>
        </p:nvCxnSpPr>
        <p:spPr>
          <a:xfrm>
            <a:off x="9525271" y="4650725"/>
            <a:ext cx="358775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42">
            <a:extLst>
              <a:ext uri="{FF2B5EF4-FFF2-40B4-BE49-F238E27FC236}">
                <a16:creationId xmlns:a16="http://schemas.microsoft.com/office/drawing/2014/main" id="{2C816C56-7196-6AE5-4C12-866DEE85E671}"/>
              </a:ext>
            </a:extLst>
          </p:cNvPr>
          <p:cNvCxnSpPr/>
          <p:nvPr/>
        </p:nvCxnSpPr>
        <p:spPr>
          <a:xfrm>
            <a:off x="10363471" y="5855637"/>
            <a:ext cx="358775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158">
            <a:extLst>
              <a:ext uri="{FF2B5EF4-FFF2-40B4-BE49-F238E27FC236}">
                <a16:creationId xmlns:a16="http://schemas.microsoft.com/office/drawing/2014/main" id="{243D1A6A-4DF5-A9CE-5427-86D7937B0C17}"/>
              </a:ext>
            </a:extLst>
          </p:cNvPr>
          <p:cNvCxnSpPr/>
          <p:nvPr/>
        </p:nvCxnSpPr>
        <p:spPr>
          <a:xfrm>
            <a:off x="10328546" y="4418950"/>
            <a:ext cx="358775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42">
            <a:extLst>
              <a:ext uri="{FF2B5EF4-FFF2-40B4-BE49-F238E27FC236}">
                <a16:creationId xmlns:a16="http://schemas.microsoft.com/office/drawing/2014/main" id="{535BBBCA-3A9E-71DF-FE6B-F656254B93E6}"/>
              </a:ext>
            </a:extLst>
          </p:cNvPr>
          <p:cNvCxnSpPr>
            <a:cxnSpLocks/>
          </p:cNvCxnSpPr>
          <p:nvPr/>
        </p:nvCxnSpPr>
        <p:spPr>
          <a:xfrm>
            <a:off x="11161983" y="5852462"/>
            <a:ext cx="36036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164">
            <a:extLst>
              <a:ext uri="{FF2B5EF4-FFF2-40B4-BE49-F238E27FC236}">
                <a16:creationId xmlns:a16="http://schemas.microsoft.com/office/drawing/2014/main" id="{EA0AE60E-7388-E977-4761-ADA9EB2A5818}"/>
              </a:ext>
            </a:extLst>
          </p:cNvPr>
          <p:cNvCxnSpPr>
            <a:cxnSpLocks/>
          </p:cNvCxnSpPr>
          <p:nvPr/>
        </p:nvCxnSpPr>
        <p:spPr>
          <a:xfrm>
            <a:off x="11147695" y="4103037"/>
            <a:ext cx="360362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178">
            <a:extLst>
              <a:ext uri="{FF2B5EF4-FFF2-40B4-BE49-F238E27FC236}">
                <a16:creationId xmlns:a16="http://schemas.microsoft.com/office/drawing/2014/main" id="{553A51C1-E413-920C-5FFA-B29F2E023C12}"/>
              </a:ext>
            </a:extLst>
          </p:cNvPr>
          <p:cNvCxnSpPr>
            <a:cxnSpLocks/>
          </p:cNvCxnSpPr>
          <p:nvPr/>
        </p:nvCxnSpPr>
        <p:spPr bwMode="auto">
          <a:xfrm>
            <a:off x="8193357" y="4906312"/>
            <a:ext cx="509588" cy="50800"/>
          </a:xfrm>
          <a:prstGeom prst="line">
            <a:avLst/>
          </a:prstGeom>
          <a:noFill/>
          <a:ln w="19050">
            <a:solidFill>
              <a:srgbClr val="00B05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0" name="Connettore 1 178">
            <a:extLst>
              <a:ext uri="{FF2B5EF4-FFF2-40B4-BE49-F238E27FC236}">
                <a16:creationId xmlns:a16="http://schemas.microsoft.com/office/drawing/2014/main" id="{2B2C6610-1656-AA1F-DD47-02332FA91D82}"/>
              </a:ext>
            </a:extLst>
          </p:cNvPr>
          <p:cNvCxnSpPr>
            <a:cxnSpLocks/>
          </p:cNvCxnSpPr>
          <p:nvPr/>
        </p:nvCxnSpPr>
        <p:spPr bwMode="auto">
          <a:xfrm flipV="1">
            <a:off x="9034732" y="4652313"/>
            <a:ext cx="476250" cy="309563"/>
          </a:xfrm>
          <a:prstGeom prst="line">
            <a:avLst/>
          </a:prstGeom>
          <a:noFill/>
          <a:ln w="19050">
            <a:solidFill>
              <a:srgbClr val="00B05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1" name="Connettore 1 178">
            <a:extLst>
              <a:ext uri="{FF2B5EF4-FFF2-40B4-BE49-F238E27FC236}">
                <a16:creationId xmlns:a16="http://schemas.microsoft.com/office/drawing/2014/main" id="{5C306F07-85FF-7668-E9B6-060B4FB0FFCA}"/>
              </a:ext>
            </a:extLst>
          </p:cNvPr>
          <p:cNvCxnSpPr>
            <a:cxnSpLocks/>
          </p:cNvCxnSpPr>
          <p:nvPr/>
        </p:nvCxnSpPr>
        <p:spPr bwMode="auto">
          <a:xfrm flipV="1">
            <a:off x="9876108" y="4433237"/>
            <a:ext cx="428625" cy="217488"/>
          </a:xfrm>
          <a:prstGeom prst="line">
            <a:avLst/>
          </a:prstGeom>
          <a:noFill/>
          <a:ln w="19050">
            <a:solidFill>
              <a:srgbClr val="00B05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2" name="Connettore 1 178">
            <a:extLst>
              <a:ext uri="{FF2B5EF4-FFF2-40B4-BE49-F238E27FC236}">
                <a16:creationId xmlns:a16="http://schemas.microsoft.com/office/drawing/2014/main" id="{4B57AABB-6697-B107-EF82-707B54998D70}"/>
              </a:ext>
            </a:extLst>
          </p:cNvPr>
          <p:cNvCxnSpPr>
            <a:cxnSpLocks/>
          </p:cNvCxnSpPr>
          <p:nvPr/>
        </p:nvCxnSpPr>
        <p:spPr bwMode="auto">
          <a:xfrm flipV="1">
            <a:off x="10706370" y="4093512"/>
            <a:ext cx="450850" cy="311150"/>
          </a:xfrm>
          <a:prstGeom prst="line">
            <a:avLst/>
          </a:prstGeom>
          <a:noFill/>
          <a:ln w="19050">
            <a:solidFill>
              <a:srgbClr val="00B05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Łącznik prosty 69">
            <a:extLst>
              <a:ext uri="{FF2B5EF4-FFF2-40B4-BE49-F238E27FC236}">
                <a16:creationId xmlns:a16="http://schemas.microsoft.com/office/drawing/2014/main" id="{F03D3FAE-617E-46FD-AD64-4E0193048547}"/>
              </a:ext>
            </a:extLst>
          </p:cNvPr>
          <p:cNvCxnSpPr>
            <a:cxnSpLocks/>
          </p:cNvCxnSpPr>
          <p:nvPr/>
        </p:nvCxnSpPr>
        <p:spPr>
          <a:xfrm flipH="1">
            <a:off x="3410221" y="2706038"/>
            <a:ext cx="9525" cy="3146425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71">
            <a:extLst>
              <a:ext uri="{FF2B5EF4-FFF2-40B4-BE49-F238E27FC236}">
                <a16:creationId xmlns:a16="http://schemas.microsoft.com/office/drawing/2014/main" id="{379C81F4-D61F-6FB2-53DB-38212882569E}"/>
              </a:ext>
            </a:extLst>
          </p:cNvPr>
          <p:cNvCxnSpPr>
            <a:cxnSpLocks/>
          </p:cNvCxnSpPr>
          <p:nvPr/>
        </p:nvCxnSpPr>
        <p:spPr>
          <a:xfrm flipH="1">
            <a:off x="3291157" y="5261912"/>
            <a:ext cx="10795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72">
            <a:extLst>
              <a:ext uri="{FF2B5EF4-FFF2-40B4-BE49-F238E27FC236}">
                <a16:creationId xmlns:a16="http://schemas.microsoft.com/office/drawing/2014/main" id="{EE1AB176-D8D5-CC2D-6F49-203DC4B6E89C}"/>
              </a:ext>
            </a:extLst>
          </p:cNvPr>
          <p:cNvCxnSpPr>
            <a:cxnSpLocks/>
          </p:cNvCxnSpPr>
          <p:nvPr/>
        </p:nvCxnSpPr>
        <p:spPr>
          <a:xfrm flipH="1">
            <a:off x="3291157" y="4699937"/>
            <a:ext cx="10795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73">
            <a:extLst>
              <a:ext uri="{FF2B5EF4-FFF2-40B4-BE49-F238E27FC236}">
                <a16:creationId xmlns:a16="http://schemas.microsoft.com/office/drawing/2014/main" id="{1E0F5FF2-2044-9680-F841-1F512335731E}"/>
              </a:ext>
            </a:extLst>
          </p:cNvPr>
          <p:cNvCxnSpPr>
            <a:cxnSpLocks/>
          </p:cNvCxnSpPr>
          <p:nvPr/>
        </p:nvCxnSpPr>
        <p:spPr>
          <a:xfrm flipH="1">
            <a:off x="3289570" y="4114150"/>
            <a:ext cx="10795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ole tekstowe 76">
            <a:extLst>
              <a:ext uri="{FF2B5EF4-FFF2-40B4-BE49-F238E27FC236}">
                <a16:creationId xmlns:a16="http://schemas.microsoft.com/office/drawing/2014/main" id="{964ABCF9-BA12-8C0C-6173-44D687CADF42}"/>
              </a:ext>
            </a:extLst>
          </p:cNvPr>
          <p:cNvSpPr txBox="1"/>
          <p:nvPr/>
        </p:nvSpPr>
        <p:spPr>
          <a:xfrm rot="16200000">
            <a:off x="2445814" y="3957782"/>
            <a:ext cx="933450" cy="369887"/>
          </a:xfrm>
          <a:prstGeom prst="rect">
            <a:avLst/>
          </a:prstGeom>
          <a:noFill/>
        </p:spPr>
        <p:txBody>
          <a:bodyPr wrap="none"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pl-PL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E [</a:t>
            </a:r>
            <a:r>
              <a:rPr lang="pl-PL" err="1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MeV</a:t>
            </a:r>
            <a:r>
              <a:rPr lang="pl-PL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]</a:t>
            </a:r>
          </a:p>
        </p:txBody>
      </p:sp>
      <p:sp>
        <p:nvSpPr>
          <p:cNvPr id="68" name="pole tekstowe 81">
            <a:extLst>
              <a:ext uri="{FF2B5EF4-FFF2-40B4-BE49-F238E27FC236}">
                <a16:creationId xmlns:a16="http://schemas.microsoft.com/office/drawing/2014/main" id="{0F82A13E-2C21-E35F-0706-C149C263A035}"/>
              </a:ext>
            </a:extLst>
          </p:cNvPr>
          <p:cNvSpPr txBox="1"/>
          <p:nvPr/>
        </p:nvSpPr>
        <p:spPr>
          <a:xfrm>
            <a:off x="3059383" y="3972862"/>
            <a:ext cx="301625" cy="369888"/>
          </a:xfrm>
          <a:prstGeom prst="rect">
            <a:avLst/>
          </a:prstGeom>
          <a:noFill/>
        </p:spPr>
        <p:txBody>
          <a:bodyPr wrap="none"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pl-PL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3</a:t>
            </a:r>
          </a:p>
        </p:txBody>
      </p:sp>
      <p:sp>
        <p:nvSpPr>
          <p:cNvPr id="69" name="pole tekstowe 82">
            <a:extLst>
              <a:ext uri="{FF2B5EF4-FFF2-40B4-BE49-F238E27FC236}">
                <a16:creationId xmlns:a16="http://schemas.microsoft.com/office/drawing/2014/main" id="{5D4FA124-5843-40A9-978E-49C169382A45}"/>
              </a:ext>
            </a:extLst>
          </p:cNvPr>
          <p:cNvSpPr txBox="1"/>
          <p:nvPr/>
        </p:nvSpPr>
        <p:spPr>
          <a:xfrm>
            <a:off x="3057796" y="4552301"/>
            <a:ext cx="301625" cy="369887"/>
          </a:xfrm>
          <a:prstGeom prst="rect">
            <a:avLst/>
          </a:prstGeom>
          <a:noFill/>
        </p:spPr>
        <p:txBody>
          <a:bodyPr wrap="none"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pl-PL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70" name="pole tekstowe 83">
            <a:extLst>
              <a:ext uri="{FF2B5EF4-FFF2-40B4-BE49-F238E27FC236}">
                <a16:creationId xmlns:a16="http://schemas.microsoft.com/office/drawing/2014/main" id="{7BB08974-4B42-50AC-6482-1F0D55152F07}"/>
              </a:ext>
            </a:extLst>
          </p:cNvPr>
          <p:cNvSpPr txBox="1"/>
          <p:nvPr/>
        </p:nvSpPr>
        <p:spPr>
          <a:xfrm>
            <a:off x="3054622" y="5109512"/>
            <a:ext cx="301625" cy="369888"/>
          </a:xfrm>
          <a:prstGeom prst="rect">
            <a:avLst/>
          </a:prstGeom>
          <a:noFill/>
        </p:spPr>
        <p:txBody>
          <a:bodyPr wrap="none"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pl-PL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1</a:t>
            </a:r>
          </a:p>
        </p:txBody>
      </p:sp>
      <p:cxnSp>
        <p:nvCxnSpPr>
          <p:cNvPr id="71" name="Łącznik prosty 42">
            <a:extLst>
              <a:ext uri="{FF2B5EF4-FFF2-40B4-BE49-F238E27FC236}">
                <a16:creationId xmlns:a16="http://schemas.microsoft.com/office/drawing/2014/main" id="{CD957706-B86A-9C04-0517-00B3B4E8B4C7}"/>
              </a:ext>
            </a:extLst>
          </p:cNvPr>
          <p:cNvCxnSpPr/>
          <p:nvPr/>
        </p:nvCxnSpPr>
        <p:spPr>
          <a:xfrm>
            <a:off x="6159770" y="3945875"/>
            <a:ext cx="360362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190">
            <a:extLst>
              <a:ext uri="{FF2B5EF4-FFF2-40B4-BE49-F238E27FC236}">
                <a16:creationId xmlns:a16="http://schemas.microsoft.com/office/drawing/2014/main" id="{ED2D034A-F738-7426-5471-19854350D340}"/>
              </a:ext>
            </a:extLst>
          </p:cNvPr>
          <p:cNvCxnSpPr/>
          <p:nvPr/>
        </p:nvCxnSpPr>
        <p:spPr>
          <a:xfrm>
            <a:off x="6166120" y="4466575"/>
            <a:ext cx="360362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191">
            <a:extLst>
              <a:ext uri="{FF2B5EF4-FFF2-40B4-BE49-F238E27FC236}">
                <a16:creationId xmlns:a16="http://schemas.microsoft.com/office/drawing/2014/main" id="{8534E799-9D1A-B453-E522-8176B7320E1F}"/>
              </a:ext>
            </a:extLst>
          </p:cNvPr>
          <p:cNvCxnSpPr/>
          <p:nvPr/>
        </p:nvCxnSpPr>
        <p:spPr>
          <a:xfrm>
            <a:off x="6159770" y="4236387"/>
            <a:ext cx="360362" cy="0"/>
          </a:xfrm>
          <a:prstGeom prst="line">
            <a:avLst/>
          </a:prstGeom>
          <a:ln w="57150" cmpd="sng">
            <a:solidFill>
              <a:srgbClr val="474D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y 42">
            <a:extLst>
              <a:ext uri="{FF2B5EF4-FFF2-40B4-BE49-F238E27FC236}">
                <a16:creationId xmlns:a16="http://schemas.microsoft.com/office/drawing/2014/main" id="{A2186E9B-B001-6631-CDE7-53BF5F969871}"/>
              </a:ext>
            </a:extLst>
          </p:cNvPr>
          <p:cNvCxnSpPr/>
          <p:nvPr/>
        </p:nvCxnSpPr>
        <p:spPr>
          <a:xfrm>
            <a:off x="5288233" y="3493437"/>
            <a:ext cx="358775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193">
            <a:extLst>
              <a:ext uri="{FF2B5EF4-FFF2-40B4-BE49-F238E27FC236}">
                <a16:creationId xmlns:a16="http://schemas.microsoft.com/office/drawing/2014/main" id="{F0A7756A-B749-F600-2221-7151A3918438}"/>
              </a:ext>
            </a:extLst>
          </p:cNvPr>
          <p:cNvCxnSpPr/>
          <p:nvPr/>
        </p:nvCxnSpPr>
        <p:spPr>
          <a:xfrm>
            <a:off x="5283470" y="4161775"/>
            <a:ext cx="360362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194">
            <a:extLst>
              <a:ext uri="{FF2B5EF4-FFF2-40B4-BE49-F238E27FC236}">
                <a16:creationId xmlns:a16="http://schemas.microsoft.com/office/drawing/2014/main" id="{B1A191E2-9C8D-6B07-E11B-9F5377076426}"/>
              </a:ext>
            </a:extLst>
          </p:cNvPr>
          <p:cNvCxnSpPr/>
          <p:nvPr/>
        </p:nvCxnSpPr>
        <p:spPr>
          <a:xfrm>
            <a:off x="5275533" y="4012550"/>
            <a:ext cx="360363" cy="0"/>
          </a:xfrm>
          <a:prstGeom prst="line">
            <a:avLst/>
          </a:prstGeom>
          <a:ln w="57150" cmpd="sng">
            <a:solidFill>
              <a:srgbClr val="474D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42">
            <a:extLst>
              <a:ext uri="{FF2B5EF4-FFF2-40B4-BE49-F238E27FC236}">
                <a16:creationId xmlns:a16="http://schemas.microsoft.com/office/drawing/2014/main" id="{E523A896-D38C-8B13-6A77-E19C6A833A10}"/>
              </a:ext>
            </a:extLst>
          </p:cNvPr>
          <p:cNvCxnSpPr/>
          <p:nvPr/>
        </p:nvCxnSpPr>
        <p:spPr>
          <a:xfrm>
            <a:off x="4434158" y="2723500"/>
            <a:ext cx="358775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196">
            <a:extLst>
              <a:ext uri="{FF2B5EF4-FFF2-40B4-BE49-F238E27FC236}">
                <a16:creationId xmlns:a16="http://schemas.microsoft.com/office/drawing/2014/main" id="{B8E2E5DA-8289-06C5-E20F-33B23B663435}"/>
              </a:ext>
            </a:extLst>
          </p:cNvPr>
          <p:cNvCxnSpPr/>
          <p:nvPr/>
        </p:nvCxnSpPr>
        <p:spPr>
          <a:xfrm>
            <a:off x="4426220" y="3137837"/>
            <a:ext cx="360362" cy="0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197">
            <a:extLst>
              <a:ext uri="{FF2B5EF4-FFF2-40B4-BE49-F238E27FC236}">
                <a16:creationId xmlns:a16="http://schemas.microsoft.com/office/drawing/2014/main" id="{CA78F67A-1CCB-DEC1-C302-665B5C0D815E}"/>
              </a:ext>
            </a:extLst>
          </p:cNvPr>
          <p:cNvCxnSpPr/>
          <p:nvPr/>
        </p:nvCxnSpPr>
        <p:spPr>
          <a:xfrm>
            <a:off x="4429395" y="3698225"/>
            <a:ext cx="360362" cy="0"/>
          </a:xfrm>
          <a:prstGeom prst="line">
            <a:avLst/>
          </a:prstGeom>
          <a:ln w="57150" cmpd="sng">
            <a:solidFill>
              <a:srgbClr val="474D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198">
            <a:extLst>
              <a:ext uri="{FF2B5EF4-FFF2-40B4-BE49-F238E27FC236}">
                <a16:creationId xmlns:a16="http://schemas.microsoft.com/office/drawing/2014/main" id="{570860E3-336A-B5B1-282E-B97FA07EEB1A}"/>
              </a:ext>
            </a:extLst>
          </p:cNvPr>
          <p:cNvCxnSpPr/>
          <p:nvPr/>
        </p:nvCxnSpPr>
        <p:spPr>
          <a:xfrm>
            <a:off x="4426220" y="3333100"/>
            <a:ext cx="360362" cy="0"/>
          </a:xfrm>
          <a:prstGeom prst="line">
            <a:avLst/>
          </a:prstGeom>
          <a:ln w="57150" cmpd="sng">
            <a:solidFill>
              <a:srgbClr val="474D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199">
            <a:extLst>
              <a:ext uri="{FF2B5EF4-FFF2-40B4-BE49-F238E27FC236}">
                <a16:creationId xmlns:a16="http://schemas.microsoft.com/office/drawing/2014/main" id="{8E9B4E6F-9B29-1AE7-6806-FAE254567899}"/>
              </a:ext>
            </a:extLst>
          </p:cNvPr>
          <p:cNvCxnSpPr/>
          <p:nvPr/>
        </p:nvCxnSpPr>
        <p:spPr>
          <a:xfrm>
            <a:off x="4429395" y="3991912"/>
            <a:ext cx="360362" cy="0"/>
          </a:xfrm>
          <a:prstGeom prst="line">
            <a:avLst/>
          </a:prstGeom>
          <a:ln w="57150" cmpd="sng">
            <a:solidFill>
              <a:srgbClr val="474D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200">
            <a:extLst>
              <a:ext uri="{FF2B5EF4-FFF2-40B4-BE49-F238E27FC236}">
                <a16:creationId xmlns:a16="http://schemas.microsoft.com/office/drawing/2014/main" id="{73ADA992-1B3C-BEC8-EA04-28F1CFD8F7E6}"/>
              </a:ext>
            </a:extLst>
          </p:cNvPr>
          <p:cNvCxnSpPr/>
          <p:nvPr/>
        </p:nvCxnSpPr>
        <p:spPr>
          <a:xfrm>
            <a:off x="4429395" y="4511025"/>
            <a:ext cx="360362" cy="0"/>
          </a:xfrm>
          <a:prstGeom prst="line">
            <a:avLst/>
          </a:prstGeom>
          <a:ln w="57150" cmpd="sng">
            <a:solidFill>
              <a:srgbClr val="474D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42">
            <a:extLst>
              <a:ext uri="{FF2B5EF4-FFF2-40B4-BE49-F238E27FC236}">
                <a16:creationId xmlns:a16="http://schemas.microsoft.com/office/drawing/2014/main" id="{589BEA00-70F3-EFF8-5DF5-8BF6242DD67F}"/>
              </a:ext>
            </a:extLst>
          </p:cNvPr>
          <p:cNvCxnSpPr>
            <a:cxnSpLocks/>
          </p:cNvCxnSpPr>
          <p:nvPr/>
        </p:nvCxnSpPr>
        <p:spPr>
          <a:xfrm>
            <a:off x="6151833" y="5850875"/>
            <a:ext cx="36036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42">
            <a:extLst>
              <a:ext uri="{FF2B5EF4-FFF2-40B4-BE49-F238E27FC236}">
                <a16:creationId xmlns:a16="http://schemas.microsoft.com/office/drawing/2014/main" id="{CC7EB7C5-45B7-7F0E-5FB8-70B4B6E866D7}"/>
              </a:ext>
            </a:extLst>
          </p:cNvPr>
          <p:cNvCxnSpPr>
            <a:cxnSpLocks/>
          </p:cNvCxnSpPr>
          <p:nvPr/>
        </p:nvCxnSpPr>
        <p:spPr>
          <a:xfrm>
            <a:off x="5273945" y="5850875"/>
            <a:ext cx="360362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42">
            <a:extLst>
              <a:ext uri="{FF2B5EF4-FFF2-40B4-BE49-F238E27FC236}">
                <a16:creationId xmlns:a16="http://schemas.microsoft.com/office/drawing/2014/main" id="{5899E11E-5BA9-94B3-8B87-D4E29B7B6F6C}"/>
              </a:ext>
            </a:extLst>
          </p:cNvPr>
          <p:cNvCxnSpPr>
            <a:cxnSpLocks/>
          </p:cNvCxnSpPr>
          <p:nvPr/>
        </p:nvCxnSpPr>
        <p:spPr>
          <a:xfrm>
            <a:off x="4429395" y="5861987"/>
            <a:ext cx="360362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71">
            <a:extLst>
              <a:ext uri="{FF2B5EF4-FFF2-40B4-BE49-F238E27FC236}">
                <a16:creationId xmlns:a16="http://schemas.microsoft.com/office/drawing/2014/main" id="{EC7C90BA-162F-1D22-9533-89145C3A89E9}"/>
              </a:ext>
            </a:extLst>
          </p:cNvPr>
          <p:cNvCxnSpPr>
            <a:cxnSpLocks/>
          </p:cNvCxnSpPr>
          <p:nvPr/>
        </p:nvCxnSpPr>
        <p:spPr bwMode="auto">
          <a:xfrm>
            <a:off x="6526483" y="3950638"/>
            <a:ext cx="430213" cy="18256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7" name="Connettore 1 71">
            <a:extLst>
              <a:ext uri="{FF2B5EF4-FFF2-40B4-BE49-F238E27FC236}">
                <a16:creationId xmlns:a16="http://schemas.microsoft.com/office/drawing/2014/main" id="{74F3DA74-F438-D6D3-1DFC-9E3EC49B0454}"/>
              </a:ext>
            </a:extLst>
          </p:cNvPr>
          <p:cNvCxnSpPr>
            <a:cxnSpLocks/>
          </p:cNvCxnSpPr>
          <p:nvPr/>
        </p:nvCxnSpPr>
        <p:spPr bwMode="auto">
          <a:xfrm>
            <a:off x="5643832" y="3499788"/>
            <a:ext cx="508000" cy="40957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8" name="Connettore 1 71">
            <a:extLst>
              <a:ext uri="{FF2B5EF4-FFF2-40B4-BE49-F238E27FC236}">
                <a16:creationId xmlns:a16="http://schemas.microsoft.com/office/drawing/2014/main" id="{AC4E30E7-876E-2863-4255-36F008020898}"/>
              </a:ext>
            </a:extLst>
          </p:cNvPr>
          <p:cNvCxnSpPr>
            <a:cxnSpLocks/>
          </p:cNvCxnSpPr>
          <p:nvPr/>
        </p:nvCxnSpPr>
        <p:spPr bwMode="auto">
          <a:xfrm>
            <a:off x="4792932" y="2740963"/>
            <a:ext cx="490538" cy="7588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9" name="Connettore 1 178">
            <a:extLst>
              <a:ext uri="{FF2B5EF4-FFF2-40B4-BE49-F238E27FC236}">
                <a16:creationId xmlns:a16="http://schemas.microsoft.com/office/drawing/2014/main" id="{BB24FA7B-C26A-7C1C-50AE-7CB5737C2D72}"/>
              </a:ext>
            </a:extLst>
          </p:cNvPr>
          <p:cNvCxnSpPr>
            <a:cxnSpLocks/>
          </p:cNvCxnSpPr>
          <p:nvPr/>
        </p:nvCxnSpPr>
        <p:spPr bwMode="auto">
          <a:xfrm>
            <a:off x="6512195" y="4466576"/>
            <a:ext cx="463550" cy="363537"/>
          </a:xfrm>
          <a:prstGeom prst="line">
            <a:avLst/>
          </a:prstGeom>
          <a:noFill/>
          <a:ln w="19050">
            <a:solidFill>
              <a:srgbClr val="00B05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0" name="Connettore 1 178">
            <a:extLst>
              <a:ext uri="{FF2B5EF4-FFF2-40B4-BE49-F238E27FC236}">
                <a16:creationId xmlns:a16="http://schemas.microsoft.com/office/drawing/2014/main" id="{C350CFE7-6DBB-9CDA-A874-465CF530A8C9}"/>
              </a:ext>
            </a:extLst>
          </p:cNvPr>
          <p:cNvCxnSpPr>
            <a:cxnSpLocks/>
          </p:cNvCxnSpPr>
          <p:nvPr/>
        </p:nvCxnSpPr>
        <p:spPr bwMode="auto">
          <a:xfrm>
            <a:off x="5681932" y="4198287"/>
            <a:ext cx="484188" cy="260350"/>
          </a:xfrm>
          <a:prstGeom prst="line">
            <a:avLst/>
          </a:prstGeom>
          <a:noFill/>
          <a:ln w="19050">
            <a:solidFill>
              <a:srgbClr val="00B05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1" name="Connettore 1 178">
            <a:extLst>
              <a:ext uri="{FF2B5EF4-FFF2-40B4-BE49-F238E27FC236}">
                <a16:creationId xmlns:a16="http://schemas.microsoft.com/office/drawing/2014/main" id="{0BCC316B-3C84-1803-862B-848CF3B92A6B}"/>
              </a:ext>
            </a:extLst>
          </p:cNvPr>
          <p:cNvCxnSpPr>
            <a:cxnSpLocks/>
          </p:cNvCxnSpPr>
          <p:nvPr/>
        </p:nvCxnSpPr>
        <p:spPr bwMode="auto">
          <a:xfrm>
            <a:off x="4800870" y="3142600"/>
            <a:ext cx="482600" cy="990600"/>
          </a:xfrm>
          <a:prstGeom prst="line">
            <a:avLst/>
          </a:prstGeom>
          <a:noFill/>
          <a:ln w="19050">
            <a:solidFill>
              <a:srgbClr val="00B05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2" name="pole tekstowe 233">
            <a:extLst>
              <a:ext uri="{FF2B5EF4-FFF2-40B4-BE49-F238E27FC236}">
                <a16:creationId xmlns:a16="http://schemas.microsoft.com/office/drawing/2014/main" id="{8CCA8FCD-1492-363F-DAF0-AF59215D04DE}"/>
              </a:ext>
            </a:extLst>
          </p:cNvPr>
          <p:cNvSpPr txBox="1"/>
          <p:nvPr/>
        </p:nvSpPr>
        <p:spPr>
          <a:xfrm>
            <a:off x="3062558" y="3342626"/>
            <a:ext cx="301625" cy="369887"/>
          </a:xfrm>
          <a:prstGeom prst="rect">
            <a:avLst/>
          </a:prstGeom>
          <a:noFill/>
        </p:spPr>
        <p:txBody>
          <a:bodyPr wrap="none"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pl-PL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4</a:t>
            </a:r>
          </a:p>
        </p:txBody>
      </p:sp>
      <p:sp>
        <p:nvSpPr>
          <p:cNvPr id="93" name="pole tekstowe 236">
            <a:extLst>
              <a:ext uri="{FF2B5EF4-FFF2-40B4-BE49-F238E27FC236}">
                <a16:creationId xmlns:a16="http://schemas.microsoft.com/office/drawing/2014/main" id="{2E82FD98-C86B-7CFF-3EAA-2463B24C70F2}"/>
              </a:ext>
            </a:extLst>
          </p:cNvPr>
          <p:cNvSpPr txBox="1"/>
          <p:nvPr/>
        </p:nvSpPr>
        <p:spPr>
          <a:xfrm>
            <a:off x="3068908" y="2753662"/>
            <a:ext cx="301625" cy="369888"/>
          </a:xfrm>
          <a:prstGeom prst="rect">
            <a:avLst/>
          </a:prstGeom>
          <a:noFill/>
        </p:spPr>
        <p:txBody>
          <a:bodyPr wrap="none"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pl-PL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5</a:t>
            </a:r>
          </a:p>
        </p:txBody>
      </p:sp>
      <p:cxnSp>
        <p:nvCxnSpPr>
          <p:cNvPr id="94" name="Łącznik prosty 238">
            <a:extLst>
              <a:ext uri="{FF2B5EF4-FFF2-40B4-BE49-F238E27FC236}">
                <a16:creationId xmlns:a16="http://schemas.microsoft.com/office/drawing/2014/main" id="{D1C83711-2243-1872-7CE8-5CCE40C64798}"/>
              </a:ext>
            </a:extLst>
          </p:cNvPr>
          <p:cNvCxnSpPr>
            <a:cxnSpLocks/>
          </p:cNvCxnSpPr>
          <p:nvPr/>
        </p:nvCxnSpPr>
        <p:spPr>
          <a:xfrm flipH="1">
            <a:off x="3289570" y="4699937"/>
            <a:ext cx="10795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239">
            <a:extLst>
              <a:ext uri="{FF2B5EF4-FFF2-40B4-BE49-F238E27FC236}">
                <a16:creationId xmlns:a16="http://schemas.microsoft.com/office/drawing/2014/main" id="{78FBC22D-C1DE-D96A-1E44-B11D205CF917}"/>
              </a:ext>
            </a:extLst>
          </p:cNvPr>
          <p:cNvCxnSpPr>
            <a:cxnSpLocks/>
          </p:cNvCxnSpPr>
          <p:nvPr/>
        </p:nvCxnSpPr>
        <p:spPr>
          <a:xfrm flipH="1">
            <a:off x="3297507" y="4114150"/>
            <a:ext cx="10795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241">
            <a:extLst>
              <a:ext uri="{FF2B5EF4-FFF2-40B4-BE49-F238E27FC236}">
                <a16:creationId xmlns:a16="http://schemas.microsoft.com/office/drawing/2014/main" id="{AAC65939-5172-E4C2-0499-F7879DBE0BE0}"/>
              </a:ext>
            </a:extLst>
          </p:cNvPr>
          <p:cNvCxnSpPr>
            <a:cxnSpLocks/>
          </p:cNvCxnSpPr>
          <p:nvPr/>
        </p:nvCxnSpPr>
        <p:spPr>
          <a:xfrm flipH="1">
            <a:off x="3305445" y="3529950"/>
            <a:ext cx="10795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Łącznik prosty 242">
            <a:extLst>
              <a:ext uri="{FF2B5EF4-FFF2-40B4-BE49-F238E27FC236}">
                <a16:creationId xmlns:a16="http://schemas.microsoft.com/office/drawing/2014/main" id="{54B2E5A7-1BC8-0045-FFE1-63648E14B93C}"/>
              </a:ext>
            </a:extLst>
          </p:cNvPr>
          <p:cNvCxnSpPr>
            <a:cxnSpLocks/>
          </p:cNvCxnSpPr>
          <p:nvPr/>
        </p:nvCxnSpPr>
        <p:spPr>
          <a:xfrm flipH="1">
            <a:off x="3302272" y="2945750"/>
            <a:ext cx="109537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Immagine 88">
            <a:extLst>
              <a:ext uri="{FF2B5EF4-FFF2-40B4-BE49-F238E27FC236}">
                <a16:creationId xmlns:a16="http://schemas.microsoft.com/office/drawing/2014/main" id="{59F5C8D9-65BC-DB48-3088-A26D8B3550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972936" y="4902852"/>
            <a:ext cx="411128" cy="269724"/>
          </a:xfrm>
          <a:prstGeom prst="rect">
            <a:avLst/>
          </a:prstGeom>
        </p:spPr>
      </p:pic>
      <p:pic>
        <p:nvPicPr>
          <p:cNvPr id="99" name="Immagine 3">
            <a:extLst>
              <a:ext uri="{FF2B5EF4-FFF2-40B4-BE49-F238E27FC236}">
                <a16:creationId xmlns:a16="http://schemas.microsoft.com/office/drawing/2014/main" id="{009043A1-9BAC-E13F-DCE2-899B9E9D4D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4015885" y="2511295"/>
            <a:ext cx="241769" cy="462623"/>
          </a:xfrm>
          <a:prstGeom prst="rect">
            <a:avLst/>
          </a:prstGeom>
        </p:spPr>
      </p:pic>
      <p:pic>
        <p:nvPicPr>
          <p:cNvPr id="100" name="Immagine 88">
            <a:extLst>
              <a:ext uri="{FF2B5EF4-FFF2-40B4-BE49-F238E27FC236}">
                <a16:creationId xmlns:a16="http://schemas.microsoft.com/office/drawing/2014/main" id="{D576B2C3-3458-D638-37B0-8262389AF0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3558" y="3035673"/>
            <a:ext cx="411128" cy="269724"/>
          </a:xfrm>
          <a:prstGeom prst="rect">
            <a:avLst/>
          </a:prstGeom>
        </p:spPr>
      </p:pic>
      <p:pic>
        <p:nvPicPr>
          <p:cNvPr id="101" name="Immagine 89">
            <a:extLst>
              <a:ext uri="{FF2B5EF4-FFF2-40B4-BE49-F238E27FC236}">
                <a16:creationId xmlns:a16="http://schemas.microsoft.com/office/drawing/2014/main" id="{2486DD4E-592B-7A59-3EC5-989D184FE8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189182" y="5437100"/>
            <a:ext cx="327848" cy="327848"/>
          </a:xfrm>
          <a:prstGeom prst="rect">
            <a:avLst/>
          </a:prstGeom>
        </p:spPr>
      </p:pic>
      <p:pic>
        <p:nvPicPr>
          <p:cNvPr id="102" name="Immagine 89">
            <a:extLst>
              <a:ext uri="{FF2B5EF4-FFF2-40B4-BE49-F238E27FC236}">
                <a16:creationId xmlns:a16="http://schemas.microsoft.com/office/drawing/2014/main" id="{4C616478-B5AB-1C2A-2EDC-00533299673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12646" y="5430607"/>
            <a:ext cx="327848" cy="327848"/>
          </a:xfrm>
          <a:prstGeom prst="rect">
            <a:avLst/>
          </a:prstGeom>
        </p:spPr>
      </p:pic>
      <p:pic>
        <p:nvPicPr>
          <p:cNvPr id="103" name="Immagine 89">
            <a:extLst>
              <a:ext uri="{FF2B5EF4-FFF2-40B4-BE49-F238E27FC236}">
                <a16:creationId xmlns:a16="http://schemas.microsoft.com/office/drawing/2014/main" id="{0DB1C72C-E0BD-3508-F080-C0DE967F9DF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65828" y="5432523"/>
            <a:ext cx="327848" cy="327848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D2CD11EE-B646-05D9-2336-C28619F300A4}"/>
              </a:ext>
            </a:extLst>
          </p:cNvPr>
          <p:cNvSpPr txBox="1"/>
          <p:nvPr/>
        </p:nvSpPr>
        <p:spPr>
          <a:xfrm>
            <a:off x="355864" y="5943842"/>
            <a:ext cx="2371153" cy="3818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 latinLnBrk="1" hangingPunct="0"/>
            <a:r>
              <a:rPr lang="en-US">
                <a:solidFill>
                  <a:srgbClr val="000000"/>
                </a:solidFill>
                <a:latin typeface="Ebrima"/>
              </a:rPr>
              <a:t>​</a:t>
            </a:r>
            <a:r>
              <a:rPr lang="en-US" sz="1400">
                <a:solidFill>
                  <a:srgbClr val="0A7F3A"/>
                </a:solidFill>
                <a:latin typeface="Ebrima"/>
                <a:ea typeface="+mn-lt"/>
                <a:cs typeface="+mn-lt"/>
              </a:rPr>
              <a:t>N. Marginean, Bormio 2025</a:t>
            </a:r>
            <a:endParaRPr lang="en-US" sz="1400" b="0" i="0" strike="noStrike">
              <a:solidFill>
                <a:srgbClr val="0A7F3A"/>
              </a:solidFill>
              <a:latin typeface="Ebrima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5A35F20-4C4B-BEEF-D292-ED78F5D512BA}"/>
              </a:ext>
            </a:extLst>
          </p:cNvPr>
          <p:cNvSpPr txBox="1"/>
          <p:nvPr/>
        </p:nvSpPr>
        <p:spPr>
          <a:xfrm>
            <a:off x="71215" y="681677"/>
            <a:ext cx="2636244" cy="4708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 rtl="0" hangingPunct="0">
              <a:buFont typeface="Arial"/>
              <a:buChar char="•"/>
            </a:pPr>
            <a:endParaRPr lang="en-GB" sz="2000" dirty="0">
              <a:solidFill>
                <a:schemeClr val="tx1"/>
              </a:solidFill>
              <a:latin typeface="Ebrima"/>
            </a:endParaRPr>
          </a:p>
          <a:p>
            <a:pPr marL="342900" indent="-342900" algn="l" rtl="0" hangingPunct="0">
              <a:buFont typeface="Arial"/>
              <a:buChar char="•"/>
            </a:pPr>
            <a:r>
              <a:rPr lang="en-GB" sz="2000" dirty="0">
                <a:solidFill>
                  <a:schemeClr val="tx1"/>
                </a:solidFill>
                <a:latin typeface="Ebrima"/>
              </a:rPr>
              <a:t>That impact can be seen at the Z=28 shell closure</a:t>
            </a:r>
          </a:p>
          <a:p>
            <a:pPr marL="342900" indent="-342900" algn="l" rtl="0" hangingPunct="0">
              <a:buFont typeface="Arial"/>
              <a:buChar char="•"/>
            </a:pPr>
            <a:endParaRPr lang="en-GB" sz="2000" dirty="0">
              <a:solidFill>
                <a:schemeClr val="tx1"/>
              </a:solidFill>
              <a:latin typeface="Ebrima"/>
            </a:endParaRPr>
          </a:p>
          <a:p>
            <a:pPr marL="342900" indent="-342900" algn="l" rtl="0" hangingPunct="0">
              <a:buFont typeface="Arial"/>
              <a:buChar char="•"/>
            </a:pPr>
            <a:r>
              <a:rPr lang="en-GB" sz="2000" dirty="0">
                <a:solidFill>
                  <a:schemeClr val="tx1"/>
                </a:solidFill>
                <a:latin typeface="Ebrima"/>
              </a:rPr>
              <a:t>The coexistence of three distinct shapes is apparent beginning with </a:t>
            </a:r>
            <a:r>
              <a:rPr lang="en-GB" sz="2000" baseline="30000" dirty="0">
                <a:solidFill>
                  <a:schemeClr val="tx1"/>
                </a:solidFill>
                <a:latin typeface="Ebrima"/>
              </a:rPr>
              <a:t>70</a:t>
            </a:r>
            <a:r>
              <a:rPr lang="en-GB" sz="2000" dirty="0">
                <a:solidFill>
                  <a:schemeClr val="tx1"/>
                </a:solidFill>
                <a:latin typeface="Ebrima"/>
              </a:rPr>
              <a:t>Ni</a:t>
            </a:r>
            <a:r>
              <a:rPr lang="en-US" sz="2000" dirty="0">
                <a:solidFill>
                  <a:schemeClr val="tx1"/>
                </a:solidFill>
                <a:latin typeface="Ebrima"/>
              </a:rPr>
              <a:t>​</a:t>
            </a:r>
            <a:endParaRPr lang="en-US" sz="2000" dirty="0">
              <a:solidFill>
                <a:schemeClr val="tx1"/>
              </a:solidFill>
              <a:latin typeface="Ebrima"/>
              <a:cs typeface="Helvetica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Ebrim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Ebrima"/>
              </a:rPr>
              <a:t>Evolution highlights the impact of occupation-driven changes in SPEs </a:t>
            </a:r>
          </a:p>
        </p:txBody>
      </p:sp>
    </p:spTree>
    <p:extLst>
      <p:ext uri="{BB962C8B-B14F-4D97-AF65-F5344CB8AC3E}">
        <p14:creationId xmlns:p14="http://schemas.microsoft.com/office/powerpoint/2010/main" val="4160885702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3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2B0E6-6AAC-DC18-B421-B4B390E87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3E66-F335-820D-9338-CF78115B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Utilizing unresolved transitions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7DAEC-E4FB-06D7-FE5D-D8B202B04904}"/>
              </a:ext>
            </a:extLst>
          </p:cNvPr>
          <p:cNvSpPr/>
          <p:nvPr/>
        </p:nvSpPr>
        <p:spPr>
          <a:xfrm>
            <a:off x="1390122" y="612231"/>
            <a:ext cx="1336130" cy="6886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43D5242B-AE74-977E-DF5A-474321B0FEF7}"/>
              </a:ext>
            </a:extLst>
          </p:cNvPr>
          <p:cNvSpPr/>
          <p:nvPr/>
        </p:nvSpPr>
        <p:spPr>
          <a:xfrm flipV="1">
            <a:off x="1392695" y="763348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157F76D8-DCD1-A132-7A43-538D6C846981}"/>
              </a:ext>
            </a:extLst>
          </p:cNvPr>
          <p:cNvSpPr/>
          <p:nvPr/>
        </p:nvSpPr>
        <p:spPr>
          <a:xfrm flipV="1">
            <a:off x="1351105" y="5778195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066BE280-1E41-0FCF-E56C-3DABAAE1C812}"/>
              </a:ext>
            </a:extLst>
          </p:cNvPr>
          <p:cNvSpPr txBox="1"/>
          <p:nvPr/>
        </p:nvSpPr>
        <p:spPr>
          <a:xfrm>
            <a:off x="824355" y="572366"/>
            <a:ext cx="549397" cy="52915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08847" tIns="54423" rIns="108847" bIns="54423" anchor="t" anchorCtr="0" compatLnSpc="0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1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+/-</a:t>
            </a:r>
            <a:endParaRPr lang="en-US" sz="1900" baseline="-25000">
              <a:ea typeface="Noto Sans CJK SC" pitchFamily="2"/>
              <a:cs typeface="Lohit Devanagari" pitchFamily="2"/>
            </a:endParaRPr>
          </a:p>
          <a:p>
            <a:pPr hangingPunct="0"/>
            <a:endParaRPr lang="en-US" sz="1935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pPr hangingPunct="0"/>
            <a:endParaRPr lang="en-US" sz="1935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 baseline="-25000">
              <a:ea typeface="Noto Sans CJK SC" pitchFamily="2"/>
              <a:cs typeface="Lohit Devanagari" pitchFamily="2"/>
            </a:endParaRPr>
          </a:p>
          <a:p>
            <a:endParaRPr lang="en-US" sz="1900" baseline="-250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0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</a:t>
            </a:r>
          </a:p>
        </p:txBody>
      </p:sp>
      <p:sp>
        <p:nvSpPr>
          <p:cNvPr id="25" name="Straight Connector 24">
            <a:extLst>
              <a:ext uri="{FF2B5EF4-FFF2-40B4-BE49-F238E27FC236}">
                <a16:creationId xmlns:a16="http://schemas.microsoft.com/office/drawing/2014/main" id="{F1483149-73DC-21CF-D0F2-7FB0112CC37D}"/>
              </a:ext>
            </a:extLst>
          </p:cNvPr>
          <p:cNvSpPr/>
          <p:nvPr/>
        </p:nvSpPr>
        <p:spPr>
          <a:xfrm flipV="1">
            <a:off x="1380788" y="1001473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7" name="Straight Connector 26">
            <a:extLst>
              <a:ext uri="{FF2B5EF4-FFF2-40B4-BE49-F238E27FC236}">
                <a16:creationId xmlns:a16="http://schemas.microsoft.com/office/drawing/2014/main" id="{BB7FA052-C6AE-A062-A321-15364A5FB636}"/>
              </a:ext>
            </a:extLst>
          </p:cNvPr>
          <p:cNvSpPr/>
          <p:nvPr/>
        </p:nvSpPr>
        <p:spPr>
          <a:xfrm flipV="1">
            <a:off x="1380788" y="703816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9" name="Straight Connector 28">
            <a:extLst>
              <a:ext uri="{FF2B5EF4-FFF2-40B4-BE49-F238E27FC236}">
                <a16:creationId xmlns:a16="http://schemas.microsoft.com/office/drawing/2014/main" id="{B0324EEE-B7AB-444C-96BF-19251860F719}"/>
              </a:ext>
            </a:extLst>
          </p:cNvPr>
          <p:cNvSpPr/>
          <p:nvPr/>
        </p:nvSpPr>
        <p:spPr>
          <a:xfrm flipV="1">
            <a:off x="1392694" y="1120535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1" name="Straight Connector 30">
            <a:extLst>
              <a:ext uri="{FF2B5EF4-FFF2-40B4-BE49-F238E27FC236}">
                <a16:creationId xmlns:a16="http://schemas.microsoft.com/office/drawing/2014/main" id="{E7734457-CDC2-16B3-D07E-45D42DAD2FE1}"/>
              </a:ext>
            </a:extLst>
          </p:cNvPr>
          <p:cNvSpPr/>
          <p:nvPr/>
        </p:nvSpPr>
        <p:spPr>
          <a:xfrm flipV="1">
            <a:off x="1380788" y="1239598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3" name="Straight Connector 32">
            <a:extLst>
              <a:ext uri="{FF2B5EF4-FFF2-40B4-BE49-F238E27FC236}">
                <a16:creationId xmlns:a16="http://schemas.microsoft.com/office/drawing/2014/main" id="{D97E1D82-AA5E-8E4D-79DE-FCDE3579FC0D}"/>
              </a:ext>
            </a:extLst>
          </p:cNvPr>
          <p:cNvSpPr/>
          <p:nvPr/>
        </p:nvSpPr>
        <p:spPr>
          <a:xfrm flipV="1">
            <a:off x="1380788" y="882410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5" name="Straight Connector 34">
            <a:extLst>
              <a:ext uri="{FF2B5EF4-FFF2-40B4-BE49-F238E27FC236}">
                <a16:creationId xmlns:a16="http://schemas.microsoft.com/office/drawing/2014/main" id="{E6EBF9D6-E656-FB4B-56C1-A2B6CEF7BAA7}"/>
              </a:ext>
            </a:extLst>
          </p:cNvPr>
          <p:cNvSpPr/>
          <p:nvPr/>
        </p:nvSpPr>
        <p:spPr>
          <a:xfrm flipV="1">
            <a:off x="1368882" y="822879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7" name="Straight Connector 36">
            <a:extLst>
              <a:ext uri="{FF2B5EF4-FFF2-40B4-BE49-F238E27FC236}">
                <a16:creationId xmlns:a16="http://schemas.microsoft.com/office/drawing/2014/main" id="{93676155-1BE5-CD91-569B-406A20DCD53A}"/>
              </a:ext>
            </a:extLst>
          </p:cNvPr>
          <p:cNvSpPr/>
          <p:nvPr/>
        </p:nvSpPr>
        <p:spPr>
          <a:xfrm flipV="1">
            <a:off x="1380788" y="1013379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7" name="TextBox 4">
            <a:extLst>
              <a:ext uri="{FF2B5EF4-FFF2-40B4-BE49-F238E27FC236}">
                <a16:creationId xmlns:a16="http://schemas.microsoft.com/office/drawing/2014/main" id="{E033B309-7DE3-CF66-444D-15F327988572}"/>
              </a:ext>
            </a:extLst>
          </p:cNvPr>
          <p:cNvSpPr txBox="1"/>
          <p:nvPr/>
        </p:nvSpPr>
        <p:spPr>
          <a:xfrm>
            <a:off x="2717255" y="749564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>
                <a:ea typeface="+mn-lt"/>
                <a:cs typeface="+mn-lt"/>
              </a:rPr>
              <a:t>~9500 keV</a:t>
            </a:r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BF8646-FF42-A23A-2CC0-A90CC03489AE}"/>
              </a:ext>
            </a:extLst>
          </p:cNvPr>
          <p:cNvSpPr txBox="1"/>
          <p:nvPr/>
        </p:nvSpPr>
        <p:spPr>
          <a:xfrm>
            <a:off x="1627969" y="5967540"/>
            <a:ext cx="1006840" cy="7214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594"/>
              </a:lnSpc>
            </a:pPr>
            <a:r>
              <a:rPr lang="en-US" sz="1900"/>
              <a:t>​</a:t>
            </a:r>
            <a:r>
              <a:rPr lang="en-US" sz="2400" baseline="30000"/>
              <a:t>68</a:t>
            </a:r>
            <a:r>
              <a:rPr lang="en-US" sz="2400"/>
              <a:t>Zn​</a:t>
            </a:r>
          </a:p>
          <a:p>
            <a:pPr>
              <a:lnSpc>
                <a:spcPts val="1594"/>
              </a:lnSpc>
            </a:pPr>
            <a:endParaRPr lang="en-US" sz="1900"/>
          </a:p>
          <a:p>
            <a:pPr>
              <a:lnSpc>
                <a:spcPts val="1594"/>
              </a:lnSpc>
            </a:pPr>
            <a:r>
              <a:rPr lang="en-US" sz="1900"/>
              <a:t>​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45AD8D2-B2D6-83B1-D6B7-7B92E227F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073045" y="-263912"/>
            <a:ext cx="5772276" cy="745087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1678948-5E58-0F93-3C59-0B2600402D16}"/>
              </a:ext>
            </a:extLst>
          </p:cNvPr>
          <p:cNvSpPr/>
          <p:nvPr/>
        </p:nvSpPr>
        <p:spPr>
          <a:xfrm rot="5400000">
            <a:off x="-503144" y="2559428"/>
            <a:ext cx="5002141" cy="1339558"/>
          </a:xfrm>
          <a:prstGeom prst="rightArrow">
            <a:avLst/>
          </a:prstGeom>
          <a:solidFill>
            <a:srgbClr val="C00000">
              <a:alpha val="25000"/>
            </a:srgb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A77B6307-7114-7CCC-DE7D-3C01214648BE}"/>
              </a:ext>
            </a:extLst>
          </p:cNvPr>
          <p:cNvSpPr/>
          <p:nvPr/>
        </p:nvSpPr>
        <p:spPr>
          <a:xfrm flipV="1">
            <a:off x="1380788" y="608567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6175990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1C84E-0ED7-7175-393B-49F788207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94C0-F234-2A68-7573-8C045FC1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Utilizing unresolved transitions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EC1FD0-1770-2878-9038-46A7346FD9D2}"/>
              </a:ext>
            </a:extLst>
          </p:cNvPr>
          <p:cNvSpPr/>
          <p:nvPr/>
        </p:nvSpPr>
        <p:spPr>
          <a:xfrm>
            <a:off x="1390122" y="612231"/>
            <a:ext cx="1336130" cy="6886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2CA1421-6D35-FAC5-4A74-3480C33A7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301406" y="-253772"/>
            <a:ext cx="5722129" cy="7406829"/>
          </a:xfrm>
          <a:prstGeom prst="rect">
            <a:avLst/>
          </a:prstGeom>
        </p:spPr>
      </p:pic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C33BC52C-0BC3-C97A-243E-588902E5E6CB}"/>
              </a:ext>
            </a:extLst>
          </p:cNvPr>
          <p:cNvSpPr/>
          <p:nvPr/>
        </p:nvSpPr>
        <p:spPr>
          <a:xfrm flipH="1">
            <a:off x="2038838" y="4709352"/>
            <a:ext cx="0" cy="1091673"/>
          </a:xfrm>
          <a:prstGeom prst="line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1D69437E-806F-A826-8BBD-45992A626B30}"/>
              </a:ext>
            </a:extLst>
          </p:cNvPr>
          <p:cNvSpPr/>
          <p:nvPr/>
        </p:nvSpPr>
        <p:spPr>
          <a:xfrm flipV="1">
            <a:off x="1392695" y="763348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AC43A188-589F-FCD8-5818-27B0719D346F}"/>
              </a:ext>
            </a:extLst>
          </p:cNvPr>
          <p:cNvSpPr/>
          <p:nvPr/>
        </p:nvSpPr>
        <p:spPr>
          <a:xfrm flipV="1">
            <a:off x="1362625" y="4669623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868FC23-DB2B-90C8-23DF-8FBDBD8D32B1}"/>
              </a:ext>
            </a:extLst>
          </p:cNvPr>
          <p:cNvSpPr/>
          <p:nvPr/>
        </p:nvSpPr>
        <p:spPr>
          <a:xfrm flipV="1">
            <a:off x="1351105" y="5778195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BEC0DAD0-DB64-1476-D5E6-964EEEF758FB}"/>
              </a:ext>
            </a:extLst>
          </p:cNvPr>
          <p:cNvSpPr txBox="1"/>
          <p:nvPr/>
        </p:nvSpPr>
        <p:spPr>
          <a:xfrm>
            <a:off x="824355" y="572366"/>
            <a:ext cx="547154" cy="5474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08847" tIns="54423" rIns="108847" bIns="54423" anchor="t" anchorCtr="0" compatLnSpc="0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1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+/-</a:t>
            </a:r>
            <a:endParaRPr lang="en-US" sz="1900" baseline="-25000">
              <a:ea typeface="Noto Sans CJK SC" pitchFamily="2"/>
              <a:cs typeface="Lohit Devanagari" pitchFamily="2"/>
            </a:endParaRPr>
          </a:p>
          <a:p>
            <a:pPr hangingPunct="0"/>
            <a:endParaRPr lang="en-US" sz="1935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pPr hangingPunct="0"/>
            <a:endParaRPr lang="en-US" sz="1935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2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</a:t>
            </a:r>
            <a:r>
              <a:rPr lang="en-US" sz="1900" baseline="-25000">
                <a:ea typeface="Noto Sans CJK SC" pitchFamily="2"/>
                <a:cs typeface="Lohit Devanagari" pitchFamily="2"/>
              </a:rPr>
              <a:t>1</a:t>
            </a: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0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91818BC2-D3C4-59D6-1C53-9AD97028847B}"/>
              </a:ext>
            </a:extLst>
          </p:cNvPr>
          <p:cNvSpPr txBox="1"/>
          <p:nvPr/>
        </p:nvSpPr>
        <p:spPr>
          <a:xfrm rot="16200000">
            <a:off x="1538537" y="4583378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/>
              <a:t>1077</a:t>
            </a:r>
            <a:endParaRPr lang="en-US"/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2E801233-0436-FCA0-B0D4-A896B0D764C0}"/>
              </a:ext>
            </a:extLst>
          </p:cNvPr>
          <p:cNvSpPr/>
          <p:nvPr/>
        </p:nvSpPr>
        <p:spPr>
          <a:xfrm flipV="1">
            <a:off x="1380788" y="1001473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335B51DF-679F-14C2-FA40-4AB703A063FF}"/>
              </a:ext>
            </a:extLst>
          </p:cNvPr>
          <p:cNvSpPr/>
          <p:nvPr/>
        </p:nvSpPr>
        <p:spPr>
          <a:xfrm flipV="1">
            <a:off x="1380788" y="703816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01CB9261-F875-5D42-4E4E-09D28EB556A6}"/>
              </a:ext>
            </a:extLst>
          </p:cNvPr>
          <p:cNvSpPr/>
          <p:nvPr/>
        </p:nvSpPr>
        <p:spPr>
          <a:xfrm flipV="1">
            <a:off x="1392694" y="1120535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C77E82A5-C855-4B62-8EEE-396EEF1C2753}"/>
              </a:ext>
            </a:extLst>
          </p:cNvPr>
          <p:cNvSpPr/>
          <p:nvPr/>
        </p:nvSpPr>
        <p:spPr>
          <a:xfrm flipV="1">
            <a:off x="1380788" y="608567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24094FDC-C7DF-0D70-8CAB-2E6A9C3A3E72}"/>
              </a:ext>
            </a:extLst>
          </p:cNvPr>
          <p:cNvSpPr/>
          <p:nvPr/>
        </p:nvSpPr>
        <p:spPr>
          <a:xfrm flipV="1">
            <a:off x="1380788" y="1239598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0E004B06-C962-7334-D55C-A75D73C673EC}"/>
              </a:ext>
            </a:extLst>
          </p:cNvPr>
          <p:cNvSpPr/>
          <p:nvPr/>
        </p:nvSpPr>
        <p:spPr>
          <a:xfrm flipV="1">
            <a:off x="1380788" y="882410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2" name="Straight Connector 21">
            <a:extLst>
              <a:ext uri="{FF2B5EF4-FFF2-40B4-BE49-F238E27FC236}">
                <a16:creationId xmlns:a16="http://schemas.microsoft.com/office/drawing/2014/main" id="{37E4FC1A-AC5C-06EB-0FA9-5CEB3CBF352D}"/>
              </a:ext>
            </a:extLst>
          </p:cNvPr>
          <p:cNvSpPr/>
          <p:nvPr/>
        </p:nvSpPr>
        <p:spPr>
          <a:xfrm flipV="1">
            <a:off x="1368882" y="822879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3" name="Straight Connector 22">
            <a:extLst>
              <a:ext uri="{FF2B5EF4-FFF2-40B4-BE49-F238E27FC236}">
                <a16:creationId xmlns:a16="http://schemas.microsoft.com/office/drawing/2014/main" id="{70F64626-EE7C-9301-6EEA-D62556883CF2}"/>
              </a:ext>
            </a:extLst>
          </p:cNvPr>
          <p:cNvSpPr/>
          <p:nvPr/>
        </p:nvSpPr>
        <p:spPr>
          <a:xfrm flipV="1">
            <a:off x="1380788" y="1013379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3DA6D45B-51E8-6EFE-563E-91E602EF1C30}"/>
              </a:ext>
            </a:extLst>
          </p:cNvPr>
          <p:cNvSpPr txBox="1"/>
          <p:nvPr/>
        </p:nvSpPr>
        <p:spPr>
          <a:xfrm>
            <a:off x="2717255" y="4428595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>
                <a:ea typeface="+mn-lt"/>
                <a:cs typeface="+mn-lt"/>
              </a:rPr>
              <a:t>1077 keV</a:t>
            </a:r>
            <a:endParaRPr lang="en-US"/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2A80137F-7D70-5A1F-2DA0-6BC3879DEF5B}"/>
              </a:ext>
            </a:extLst>
          </p:cNvPr>
          <p:cNvSpPr txBox="1"/>
          <p:nvPr/>
        </p:nvSpPr>
        <p:spPr>
          <a:xfrm>
            <a:off x="2717255" y="749564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>
                <a:ea typeface="+mn-lt"/>
                <a:cs typeface="+mn-lt"/>
              </a:rPr>
              <a:t>~9500 keV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A0B16B-F4C9-54EC-CE4D-C58514D9B7B4}"/>
              </a:ext>
            </a:extLst>
          </p:cNvPr>
          <p:cNvSpPr txBox="1"/>
          <p:nvPr/>
        </p:nvSpPr>
        <p:spPr>
          <a:xfrm>
            <a:off x="1627969" y="5967540"/>
            <a:ext cx="1006840" cy="7214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594"/>
              </a:lnSpc>
            </a:pPr>
            <a:r>
              <a:rPr lang="en-US" sz="1900"/>
              <a:t>​</a:t>
            </a:r>
            <a:r>
              <a:rPr lang="en-US" sz="2400" baseline="30000"/>
              <a:t>68</a:t>
            </a:r>
            <a:r>
              <a:rPr lang="en-US" sz="2400"/>
              <a:t>Zn​</a:t>
            </a:r>
          </a:p>
          <a:p>
            <a:pPr>
              <a:lnSpc>
                <a:spcPts val="1594"/>
              </a:lnSpc>
            </a:pPr>
            <a:endParaRPr lang="en-US" sz="1900"/>
          </a:p>
          <a:p>
            <a:pPr>
              <a:lnSpc>
                <a:spcPts val="1594"/>
              </a:lnSpc>
            </a:pPr>
            <a:r>
              <a:rPr lang="en-US" sz="1900"/>
              <a:t>​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AD94BAE-A811-D5FE-0681-A154679834CA}"/>
              </a:ext>
            </a:extLst>
          </p:cNvPr>
          <p:cNvSpPr/>
          <p:nvPr/>
        </p:nvSpPr>
        <p:spPr>
          <a:xfrm rot="5400000">
            <a:off x="40477" y="2015807"/>
            <a:ext cx="3914898" cy="1358142"/>
          </a:xfrm>
          <a:prstGeom prst="rightArrow">
            <a:avLst/>
          </a:prstGeom>
          <a:solidFill>
            <a:srgbClr val="C00000">
              <a:alpha val="25000"/>
            </a:srgb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7471939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2251C-58E0-2F57-CF7D-0B4C0F954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C9C8-7D79-16C4-B243-13E168B7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Utilizing unresolved transitions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9B007B-586A-8595-FE9B-EB524963F1EB}"/>
              </a:ext>
            </a:extLst>
          </p:cNvPr>
          <p:cNvSpPr/>
          <p:nvPr/>
        </p:nvSpPr>
        <p:spPr>
          <a:xfrm>
            <a:off x="1390122" y="612231"/>
            <a:ext cx="1336130" cy="6886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622171A-2AE2-419E-9045-769046BD4375}"/>
              </a:ext>
            </a:extLst>
          </p:cNvPr>
          <p:cNvSpPr/>
          <p:nvPr/>
        </p:nvSpPr>
        <p:spPr>
          <a:xfrm flipH="1">
            <a:off x="2038838" y="4709352"/>
            <a:ext cx="0" cy="1091673"/>
          </a:xfrm>
          <a:prstGeom prst="line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50EED3AC-DC75-4603-83AE-36D632BEF240}"/>
              </a:ext>
            </a:extLst>
          </p:cNvPr>
          <p:cNvSpPr/>
          <p:nvPr/>
        </p:nvSpPr>
        <p:spPr>
          <a:xfrm flipV="1">
            <a:off x="1392695" y="763348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604BBDE1-62DF-B660-E67F-82096DB2C4F4}"/>
              </a:ext>
            </a:extLst>
          </p:cNvPr>
          <p:cNvSpPr/>
          <p:nvPr/>
        </p:nvSpPr>
        <p:spPr>
          <a:xfrm flipV="1">
            <a:off x="1335889" y="4094781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7B3C9CDD-7197-4403-9297-E14C391032FA}"/>
              </a:ext>
            </a:extLst>
          </p:cNvPr>
          <p:cNvSpPr/>
          <p:nvPr/>
        </p:nvSpPr>
        <p:spPr>
          <a:xfrm flipV="1">
            <a:off x="1351105" y="5778195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4C7987C1-8628-E4FF-3E0C-264825746F74}"/>
              </a:ext>
            </a:extLst>
          </p:cNvPr>
          <p:cNvSpPr txBox="1"/>
          <p:nvPr/>
        </p:nvSpPr>
        <p:spPr>
          <a:xfrm>
            <a:off x="824355" y="572366"/>
            <a:ext cx="549397" cy="5019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08847" tIns="54423" rIns="108847" bIns="54423" anchor="t" anchorCtr="0" compatLnSpc="0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1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+/-</a:t>
            </a:r>
            <a:endParaRPr lang="en-US" sz="1900" baseline="-25000">
              <a:ea typeface="Noto Sans CJK SC" pitchFamily="2"/>
              <a:cs typeface="Lohit Devanagari" pitchFamily="2"/>
            </a:endParaRPr>
          </a:p>
          <a:p>
            <a:pPr hangingPunct="0"/>
            <a:endParaRPr lang="en-US" sz="1935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pPr hangingPunct="0"/>
            <a:endParaRPr lang="en-US" sz="1935">
              <a:ea typeface="Noto Sans CJK SC" pitchFamily="2"/>
              <a:cs typeface="Lohit Devanagari" pitchFamily="2"/>
            </a:endParaRPr>
          </a:p>
          <a:p>
            <a:r>
              <a:rPr lang="en-US" sz="1900">
                <a:ea typeface="Noto Sans CJK SC" pitchFamily="2"/>
                <a:cs typeface="Helvetica"/>
              </a:rPr>
              <a:t>2</a:t>
            </a:r>
            <a:r>
              <a:rPr lang="en-US" sz="1900" baseline="30000">
                <a:ea typeface="Noto Sans CJK SC" pitchFamily="2"/>
                <a:cs typeface="Helvetica"/>
              </a:rPr>
              <a:t>+</a:t>
            </a:r>
            <a:r>
              <a:rPr lang="en-US" sz="1900" baseline="-25000">
                <a:ea typeface="Noto Sans CJK SC" pitchFamily="2"/>
                <a:cs typeface="Helvetica"/>
              </a:rPr>
              <a:t>2</a:t>
            </a:r>
          </a:p>
          <a:p>
            <a:r>
              <a:rPr lang="en-US" sz="1900">
                <a:ea typeface="Noto Sans CJK SC" pitchFamily="2"/>
                <a:cs typeface="Helvetica"/>
              </a:rPr>
              <a:t>0</a:t>
            </a:r>
            <a:r>
              <a:rPr lang="en-US" sz="1900" baseline="30000">
                <a:ea typeface="Noto Sans CJK SC" pitchFamily="2"/>
                <a:cs typeface="Helvetica"/>
              </a:rPr>
              <a:t>+</a:t>
            </a:r>
            <a:r>
              <a:rPr lang="en-US" sz="1900" baseline="-25000">
                <a:ea typeface="Noto Sans CJK SC" pitchFamily="2"/>
                <a:cs typeface="Helvetica"/>
              </a:rPr>
              <a:t>2</a:t>
            </a: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2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</a:t>
            </a:r>
            <a:r>
              <a:rPr lang="en-US" sz="1900" baseline="-25000">
                <a:ea typeface="Noto Sans CJK SC" pitchFamily="2"/>
                <a:cs typeface="Lohit Devanagari" pitchFamily="2"/>
              </a:rPr>
              <a:t>1</a:t>
            </a: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0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B136738-0E8D-217F-825F-FEF8B93A212C}"/>
              </a:ext>
            </a:extLst>
          </p:cNvPr>
          <p:cNvSpPr txBox="1"/>
          <p:nvPr/>
        </p:nvSpPr>
        <p:spPr>
          <a:xfrm rot="16200000">
            <a:off x="1538537" y="4583378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/>
              <a:t>1077</a:t>
            </a:r>
            <a:endParaRPr lang="en-US"/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C4CE914A-31AC-6220-2EF8-4F00CB456A84}"/>
              </a:ext>
            </a:extLst>
          </p:cNvPr>
          <p:cNvSpPr txBox="1"/>
          <p:nvPr/>
        </p:nvSpPr>
        <p:spPr>
          <a:xfrm>
            <a:off x="2705349" y="4952470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>
                <a:ea typeface="+mn-lt"/>
                <a:cs typeface="+mn-lt"/>
              </a:rPr>
              <a:t>τ=1.61(2) ps</a:t>
            </a:r>
            <a:endParaRPr lang="en-US"/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6A1B3D7B-03A7-EAB1-CBF5-8E25051143C2}"/>
              </a:ext>
            </a:extLst>
          </p:cNvPr>
          <p:cNvSpPr/>
          <p:nvPr/>
        </p:nvSpPr>
        <p:spPr>
          <a:xfrm flipV="1">
            <a:off x="1380788" y="1001473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B29F727D-7D8E-3190-6011-16AD39A325D4}"/>
              </a:ext>
            </a:extLst>
          </p:cNvPr>
          <p:cNvSpPr/>
          <p:nvPr/>
        </p:nvSpPr>
        <p:spPr>
          <a:xfrm flipV="1">
            <a:off x="1380788" y="703816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5A00D682-2908-AD7A-E221-5B98B7794899}"/>
              </a:ext>
            </a:extLst>
          </p:cNvPr>
          <p:cNvSpPr/>
          <p:nvPr/>
        </p:nvSpPr>
        <p:spPr>
          <a:xfrm flipV="1">
            <a:off x="1392694" y="1120535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60843D4B-7539-314D-597E-902D2AB83DC5}"/>
              </a:ext>
            </a:extLst>
          </p:cNvPr>
          <p:cNvSpPr/>
          <p:nvPr/>
        </p:nvSpPr>
        <p:spPr>
          <a:xfrm flipV="1">
            <a:off x="1380788" y="608567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4744E5E9-1FAC-DCB8-DF2E-2D4CCCA4954E}"/>
              </a:ext>
            </a:extLst>
          </p:cNvPr>
          <p:cNvSpPr/>
          <p:nvPr/>
        </p:nvSpPr>
        <p:spPr>
          <a:xfrm flipV="1">
            <a:off x="1380788" y="1239598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F34BAA8A-0072-F8FA-EFC1-1F76BEA58FB2}"/>
              </a:ext>
            </a:extLst>
          </p:cNvPr>
          <p:cNvSpPr/>
          <p:nvPr/>
        </p:nvSpPr>
        <p:spPr>
          <a:xfrm flipV="1">
            <a:off x="1380788" y="882410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2" name="Straight Connector 21">
            <a:extLst>
              <a:ext uri="{FF2B5EF4-FFF2-40B4-BE49-F238E27FC236}">
                <a16:creationId xmlns:a16="http://schemas.microsoft.com/office/drawing/2014/main" id="{B7CF6F1D-38D9-1FDF-591F-05164FD124F8}"/>
              </a:ext>
            </a:extLst>
          </p:cNvPr>
          <p:cNvSpPr/>
          <p:nvPr/>
        </p:nvSpPr>
        <p:spPr>
          <a:xfrm flipV="1">
            <a:off x="1368882" y="822879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3" name="Straight Connector 22">
            <a:extLst>
              <a:ext uri="{FF2B5EF4-FFF2-40B4-BE49-F238E27FC236}">
                <a16:creationId xmlns:a16="http://schemas.microsoft.com/office/drawing/2014/main" id="{EF92B19E-78CE-784E-9C65-26EB5097E40E}"/>
              </a:ext>
            </a:extLst>
          </p:cNvPr>
          <p:cNvSpPr/>
          <p:nvPr/>
        </p:nvSpPr>
        <p:spPr>
          <a:xfrm flipV="1">
            <a:off x="1380788" y="1013379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7DB186A8-9C34-2089-8EDF-11738E3064D4}"/>
              </a:ext>
            </a:extLst>
          </p:cNvPr>
          <p:cNvSpPr txBox="1"/>
          <p:nvPr/>
        </p:nvSpPr>
        <p:spPr>
          <a:xfrm>
            <a:off x="2717255" y="4428595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>
                <a:ea typeface="+mn-lt"/>
                <a:cs typeface="+mn-lt"/>
              </a:rPr>
              <a:t>1077 keV</a:t>
            </a:r>
            <a:endParaRPr lang="en-US"/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8E602752-064B-6FF3-08DD-B88E135ADDE8}"/>
              </a:ext>
            </a:extLst>
          </p:cNvPr>
          <p:cNvSpPr txBox="1"/>
          <p:nvPr/>
        </p:nvSpPr>
        <p:spPr>
          <a:xfrm>
            <a:off x="2717255" y="749564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>
                <a:ea typeface="+mn-lt"/>
                <a:cs typeface="+mn-lt"/>
              </a:rPr>
              <a:t>~9500 keV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2A8E05-3FB0-4729-3238-0D95315A0005}"/>
              </a:ext>
            </a:extLst>
          </p:cNvPr>
          <p:cNvSpPr txBox="1"/>
          <p:nvPr/>
        </p:nvSpPr>
        <p:spPr>
          <a:xfrm>
            <a:off x="1627969" y="5967540"/>
            <a:ext cx="1006840" cy="7214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594"/>
              </a:lnSpc>
            </a:pPr>
            <a:r>
              <a:rPr lang="en-US" sz="1900"/>
              <a:t>​</a:t>
            </a:r>
            <a:r>
              <a:rPr lang="en-US" sz="2400" baseline="30000"/>
              <a:t>68</a:t>
            </a:r>
            <a:r>
              <a:rPr lang="en-US" sz="2400"/>
              <a:t>Zn​</a:t>
            </a:r>
          </a:p>
          <a:p>
            <a:pPr>
              <a:lnSpc>
                <a:spcPts val="1594"/>
              </a:lnSpc>
            </a:pPr>
            <a:endParaRPr lang="en-US" sz="1900"/>
          </a:p>
          <a:p>
            <a:pPr>
              <a:lnSpc>
                <a:spcPts val="1594"/>
              </a:lnSpc>
            </a:pPr>
            <a:r>
              <a:rPr lang="en-US" sz="1900"/>
              <a:t>​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E7E6213-063A-11F1-A87D-73A41E6E7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535562" y="-58821"/>
            <a:ext cx="5599301" cy="7229641"/>
          </a:xfrm>
          <a:prstGeom prst="rect">
            <a:avLst/>
          </a:prstGeom>
        </p:spPr>
      </p:pic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B9A731C9-4127-83FC-056B-0B8B6C46D4D6}"/>
              </a:ext>
            </a:extLst>
          </p:cNvPr>
          <p:cNvSpPr/>
          <p:nvPr/>
        </p:nvSpPr>
        <p:spPr>
          <a:xfrm flipV="1">
            <a:off x="1335887" y="4682991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0FD6E27E-0962-6021-4C4A-F77DA9FC7110}"/>
              </a:ext>
            </a:extLst>
          </p:cNvPr>
          <p:cNvSpPr/>
          <p:nvPr/>
        </p:nvSpPr>
        <p:spPr>
          <a:xfrm flipV="1">
            <a:off x="1335889" y="3827413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C7860A91-424E-2012-FFA7-8CB8DD231B96}"/>
              </a:ext>
            </a:extLst>
          </p:cNvPr>
          <p:cNvSpPr txBox="1"/>
          <p:nvPr/>
        </p:nvSpPr>
        <p:spPr>
          <a:xfrm>
            <a:off x="2717255" y="3506174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>
                <a:ea typeface="+mn-lt"/>
                <a:cs typeface="+mn-lt"/>
              </a:rPr>
              <a:t>1883 keV</a:t>
            </a:r>
            <a:endParaRPr lang="en-US"/>
          </a:p>
        </p:txBody>
      </p:sp>
      <p:sp>
        <p:nvSpPr>
          <p:cNvPr id="34" name="TextBox 4">
            <a:extLst>
              <a:ext uri="{FF2B5EF4-FFF2-40B4-BE49-F238E27FC236}">
                <a16:creationId xmlns:a16="http://schemas.microsoft.com/office/drawing/2014/main" id="{4CE1C837-8E2C-BC8A-0B9E-657B66E4770D}"/>
              </a:ext>
            </a:extLst>
          </p:cNvPr>
          <p:cNvSpPr txBox="1"/>
          <p:nvPr/>
        </p:nvSpPr>
        <p:spPr>
          <a:xfrm>
            <a:off x="2703887" y="3827016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>
                <a:ea typeface="+mn-lt"/>
                <a:cs typeface="+mn-lt"/>
              </a:rPr>
              <a:t>1656 keV</a:t>
            </a:r>
            <a:endParaRPr lang="en-US"/>
          </a:p>
        </p:txBody>
      </p:sp>
      <p:sp>
        <p:nvSpPr>
          <p:cNvPr id="35" name="Straight Connector 34">
            <a:extLst>
              <a:ext uri="{FF2B5EF4-FFF2-40B4-BE49-F238E27FC236}">
                <a16:creationId xmlns:a16="http://schemas.microsoft.com/office/drawing/2014/main" id="{006DEA32-3A16-F233-E4DC-A6121DAEF820}"/>
              </a:ext>
            </a:extLst>
          </p:cNvPr>
          <p:cNvSpPr/>
          <p:nvPr/>
        </p:nvSpPr>
        <p:spPr>
          <a:xfrm flipH="1">
            <a:off x="2373051" y="4107772"/>
            <a:ext cx="0" cy="570306"/>
          </a:xfrm>
          <a:prstGeom prst="line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6" name="Straight Connector 35">
            <a:extLst>
              <a:ext uri="{FF2B5EF4-FFF2-40B4-BE49-F238E27FC236}">
                <a16:creationId xmlns:a16="http://schemas.microsoft.com/office/drawing/2014/main" id="{F09EC956-D537-F4DE-125D-E8490539F488}"/>
              </a:ext>
            </a:extLst>
          </p:cNvPr>
          <p:cNvSpPr/>
          <p:nvPr/>
        </p:nvSpPr>
        <p:spPr>
          <a:xfrm flipH="1">
            <a:off x="1918523" y="3840405"/>
            <a:ext cx="13368" cy="837673"/>
          </a:xfrm>
          <a:prstGeom prst="line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7" name="Straight Connector 36">
            <a:extLst>
              <a:ext uri="{FF2B5EF4-FFF2-40B4-BE49-F238E27FC236}">
                <a16:creationId xmlns:a16="http://schemas.microsoft.com/office/drawing/2014/main" id="{BB5066AA-858D-30AF-17E0-5CEA36E0FB35}"/>
              </a:ext>
            </a:extLst>
          </p:cNvPr>
          <p:cNvSpPr/>
          <p:nvPr/>
        </p:nvSpPr>
        <p:spPr>
          <a:xfrm flipH="1">
            <a:off x="1477365" y="3827036"/>
            <a:ext cx="0" cy="1880409"/>
          </a:xfrm>
          <a:prstGeom prst="line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8" name="TextBox 4">
            <a:extLst>
              <a:ext uri="{FF2B5EF4-FFF2-40B4-BE49-F238E27FC236}">
                <a16:creationId xmlns:a16="http://schemas.microsoft.com/office/drawing/2014/main" id="{01CA48A3-4838-54A8-FF80-EC697BBACFEF}"/>
              </a:ext>
            </a:extLst>
          </p:cNvPr>
          <p:cNvSpPr txBox="1"/>
          <p:nvPr/>
        </p:nvSpPr>
        <p:spPr>
          <a:xfrm rot="16200000">
            <a:off x="1872747" y="3674325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/>
              <a:t>579</a:t>
            </a:r>
            <a:endParaRPr lang="en-US"/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1F7B4101-84DB-CE20-5520-82119E90A582}"/>
              </a:ext>
            </a:extLst>
          </p:cNvPr>
          <p:cNvSpPr txBox="1"/>
          <p:nvPr/>
        </p:nvSpPr>
        <p:spPr>
          <a:xfrm rot="16200000">
            <a:off x="1351379" y="3663650"/>
            <a:ext cx="1516274" cy="384721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/>
              <a:t>805</a:t>
            </a:r>
          </a:p>
        </p:txBody>
      </p:sp>
      <p:sp>
        <p:nvSpPr>
          <p:cNvPr id="40" name="TextBox 4">
            <a:extLst>
              <a:ext uri="{FF2B5EF4-FFF2-40B4-BE49-F238E27FC236}">
                <a16:creationId xmlns:a16="http://schemas.microsoft.com/office/drawing/2014/main" id="{E22511C0-1AEE-3DB7-5769-168128AADE66}"/>
              </a:ext>
            </a:extLst>
          </p:cNvPr>
          <p:cNvSpPr txBox="1"/>
          <p:nvPr/>
        </p:nvSpPr>
        <p:spPr>
          <a:xfrm rot="16200000">
            <a:off x="910220" y="4382851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/>
              <a:t>1883</a:t>
            </a:r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E99DED61-F42B-A906-1BC7-F0D000FA41A6}"/>
              </a:ext>
            </a:extLst>
          </p:cNvPr>
          <p:cNvSpPr/>
          <p:nvPr/>
        </p:nvSpPr>
        <p:spPr>
          <a:xfrm rot="5400000">
            <a:off x="145225" y="1830849"/>
            <a:ext cx="3250879" cy="751349"/>
          </a:xfrm>
          <a:prstGeom prst="rightArrow">
            <a:avLst/>
          </a:prstGeom>
          <a:solidFill>
            <a:srgbClr val="C00000">
              <a:alpha val="25000"/>
            </a:srgb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D9D2F660-3F11-758B-9F14-DEADD0CA8478}"/>
              </a:ext>
            </a:extLst>
          </p:cNvPr>
          <p:cNvSpPr/>
          <p:nvPr/>
        </p:nvSpPr>
        <p:spPr>
          <a:xfrm rot="5400000">
            <a:off x="546276" y="1951165"/>
            <a:ext cx="3491511" cy="778085"/>
          </a:xfrm>
          <a:prstGeom prst="rightArrow">
            <a:avLst/>
          </a:prstGeom>
          <a:solidFill>
            <a:srgbClr val="C00000">
              <a:alpha val="25000"/>
            </a:srgb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6844714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A3637-9F8C-6169-8A48-BC61A5124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6C3D-49E7-AA30-6642-917199CE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Utilizing unresolved transitions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A32F9818-926B-3D0D-2201-89EF44EF1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5510" y="436914"/>
            <a:ext cx="8489702" cy="56104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7C2CA1-3E2A-4F42-730C-FBBAC0B0CA38}"/>
              </a:ext>
            </a:extLst>
          </p:cNvPr>
          <p:cNvSpPr/>
          <p:nvPr/>
        </p:nvSpPr>
        <p:spPr>
          <a:xfrm>
            <a:off x="1390122" y="612231"/>
            <a:ext cx="1336130" cy="6886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549C927C-8173-EB14-D653-1EE55354FDAF}"/>
              </a:ext>
            </a:extLst>
          </p:cNvPr>
          <p:cNvSpPr/>
          <p:nvPr/>
        </p:nvSpPr>
        <p:spPr>
          <a:xfrm flipH="1">
            <a:off x="2038838" y="4709352"/>
            <a:ext cx="0" cy="1091673"/>
          </a:xfrm>
          <a:prstGeom prst="line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5" name="Straight Connector 34">
            <a:extLst>
              <a:ext uri="{FF2B5EF4-FFF2-40B4-BE49-F238E27FC236}">
                <a16:creationId xmlns:a16="http://schemas.microsoft.com/office/drawing/2014/main" id="{B449FB78-D21B-3A19-54DD-2E1AE8D2D5FA}"/>
              </a:ext>
            </a:extLst>
          </p:cNvPr>
          <p:cNvSpPr/>
          <p:nvPr/>
        </p:nvSpPr>
        <p:spPr>
          <a:xfrm flipV="1">
            <a:off x="1392695" y="763348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7" name="Straight Connector 36">
            <a:extLst>
              <a:ext uri="{FF2B5EF4-FFF2-40B4-BE49-F238E27FC236}">
                <a16:creationId xmlns:a16="http://schemas.microsoft.com/office/drawing/2014/main" id="{B0681F2A-0627-3C26-08D4-E1CCCE47E9F6}"/>
              </a:ext>
            </a:extLst>
          </p:cNvPr>
          <p:cNvSpPr/>
          <p:nvPr/>
        </p:nvSpPr>
        <p:spPr>
          <a:xfrm flipV="1">
            <a:off x="1362625" y="4669623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9" name="Straight Connector 38">
            <a:extLst>
              <a:ext uri="{FF2B5EF4-FFF2-40B4-BE49-F238E27FC236}">
                <a16:creationId xmlns:a16="http://schemas.microsoft.com/office/drawing/2014/main" id="{AE17BADF-ED6E-D5FD-192E-D95DEF603211}"/>
              </a:ext>
            </a:extLst>
          </p:cNvPr>
          <p:cNvSpPr/>
          <p:nvPr/>
        </p:nvSpPr>
        <p:spPr>
          <a:xfrm flipV="1">
            <a:off x="1351105" y="5778195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1" name="TextBox 23">
            <a:extLst>
              <a:ext uri="{FF2B5EF4-FFF2-40B4-BE49-F238E27FC236}">
                <a16:creationId xmlns:a16="http://schemas.microsoft.com/office/drawing/2014/main" id="{A5572C3F-E9FC-1549-37E9-36CCC7B01C8A}"/>
              </a:ext>
            </a:extLst>
          </p:cNvPr>
          <p:cNvSpPr txBox="1"/>
          <p:nvPr/>
        </p:nvSpPr>
        <p:spPr>
          <a:xfrm>
            <a:off x="824355" y="572366"/>
            <a:ext cx="547154" cy="5474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08847" tIns="54423" rIns="108847" bIns="54423" anchor="t" anchorCtr="0" compatLnSpc="0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r>
              <a:rPr lang="en-US" sz="1900" dirty="0">
                <a:ea typeface="Noto Sans CJK SC" pitchFamily="2"/>
                <a:cs typeface="Lohit Devanagari" pitchFamily="2"/>
              </a:rPr>
              <a:t>1</a:t>
            </a:r>
            <a:r>
              <a:rPr lang="en-US" sz="1900" baseline="30000" dirty="0">
                <a:ea typeface="Noto Sans CJK SC" pitchFamily="2"/>
                <a:cs typeface="Lohit Devanagari" pitchFamily="2"/>
              </a:rPr>
              <a:t>+/-</a:t>
            </a:r>
            <a:endParaRPr lang="en-US" sz="1900" baseline="-25000" dirty="0">
              <a:ea typeface="Noto Sans CJK SC" pitchFamily="2"/>
              <a:cs typeface="Lohit Devanagari" pitchFamily="2"/>
            </a:endParaRPr>
          </a:p>
          <a:p>
            <a:pPr hangingPunct="0"/>
            <a:endParaRPr lang="en-US" sz="1935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pPr hangingPunct="0"/>
            <a:endParaRPr lang="en-US" sz="1935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900" dirty="0">
                <a:ea typeface="Noto Sans CJK SC" pitchFamily="2"/>
                <a:cs typeface="Lohit Devanagari" pitchFamily="2"/>
              </a:rPr>
              <a:t>2</a:t>
            </a:r>
            <a:r>
              <a:rPr lang="en-US" sz="1900" baseline="30000" dirty="0">
                <a:ea typeface="Noto Sans CJK SC" pitchFamily="2"/>
                <a:cs typeface="Lohit Devanagari" pitchFamily="2"/>
              </a:rPr>
              <a:t>+</a:t>
            </a:r>
            <a:r>
              <a:rPr lang="en-US" sz="1900" baseline="-25000" dirty="0">
                <a:ea typeface="Noto Sans CJK SC" pitchFamily="2"/>
                <a:cs typeface="Lohit Devanagari" pitchFamily="2"/>
              </a:rPr>
              <a:t>1</a:t>
            </a: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endParaRPr lang="en-US" sz="1900" dirty="0"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900" dirty="0">
                <a:ea typeface="Noto Sans CJK SC" pitchFamily="2"/>
                <a:cs typeface="Lohit Devanagari" pitchFamily="2"/>
              </a:rPr>
              <a:t>0</a:t>
            </a:r>
            <a:r>
              <a:rPr lang="en-US" sz="1900" baseline="30000" dirty="0">
                <a:ea typeface="Noto Sans CJK SC" pitchFamily="2"/>
                <a:cs typeface="Lohit Devanagari" pitchFamily="2"/>
              </a:rPr>
              <a:t>+</a:t>
            </a:r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5C5409FE-7BDE-1CA0-2F46-74F73B2ADC51}"/>
              </a:ext>
            </a:extLst>
          </p:cNvPr>
          <p:cNvSpPr txBox="1"/>
          <p:nvPr/>
        </p:nvSpPr>
        <p:spPr>
          <a:xfrm rot="16200000">
            <a:off x="1538537" y="4583378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/>
              <a:t>1077</a:t>
            </a:r>
            <a:endParaRPr lang="en-US"/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68D6BB0C-4F64-5D4F-4E47-56C2D6DB0DA3}"/>
              </a:ext>
            </a:extLst>
          </p:cNvPr>
          <p:cNvSpPr txBox="1"/>
          <p:nvPr/>
        </p:nvSpPr>
        <p:spPr>
          <a:xfrm>
            <a:off x="2705349" y="4952470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>
                <a:ea typeface="+mn-lt"/>
                <a:cs typeface="+mn-lt"/>
              </a:rPr>
              <a:t>τ=1.61(2) ps</a:t>
            </a:r>
            <a:endParaRPr lang="en-US"/>
          </a:p>
        </p:txBody>
      </p:sp>
      <p:sp>
        <p:nvSpPr>
          <p:cNvPr id="47" name="Straight Connector 46">
            <a:extLst>
              <a:ext uri="{FF2B5EF4-FFF2-40B4-BE49-F238E27FC236}">
                <a16:creationId xmlns:a16="http://schemas.microsoft.com/office/drawing/2014/main" id="{9A624E84-1550-E36E-8116-F4209D6C5C91}"/>
              </a:ext>
            </a:extLst>
          </p:cNvPr>
          <p:cNvSpPr/>
          <p:nvPr/>
        </p:nvSpPr>
        <p:spPr>
          <a:xfrm flipV="1">
            <a:off x="1380788" y="1001473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9" name="Straight Connector 48">
            <a:extLst>
              <a:ext uri="{FF2B5EF4-FFF2-40B4-BE49-F238E27FC236}">
                <a16:creationId xmlns:a16="http://schemas.microsoft.com/office/drawing/2014/main" id="{90356E99-CA1B-5D5E-F8D7-513C5D901F64}"/>
              </a:ext>
            </a:extLst>
          </p:cNvPr>
          <p:cNvSpPr/>
          <p:nvPr/>
        </p:nvSpPr>
        <p:spPr>
          <a:xfrm flipV="1">
            <a:off x="1392694" y="1120535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1" name="Straight Connector 50">
            <a:extLst>
              <a:ext uri="{FF2B5EF4-FFF2-40B4-BE49-F238E27FC236}">
                <a16:creationId xmlns:a16="http://schemas.microsoft.com/office/drawing/2014/main" id="{0013F332-77A6-BAB1-B516-DA5AD5169984}"/>
              </a:ext>
            </a:extLst>
          </p:cNvPr>
          <p:cNvSpPr/>
          <p:nvPr/>
        </p:nvSpPr>
        <p:spPr>
          <a:xfrm flipV="1">
            <a:off x="1380788" y="1239598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3" name="Straight Connector 52">
            <a:extLst>
              <a:ext uri="{FF2B5EF4-FFF2-40B4-BE49-F238E27FC236}">
                <a16:creationId xmlns:a16="http://schemas.microsoft.com/office/drawing/2014/main" id="{31E6A2C8-EA29-8EFB-C9C5-C1EF0261D940}"/>
              </a:ext>
            </a:extLst>
          </p:cNvPr>
          <p:cNvSpPr/>
          <p:nvPr/>
        </p:nvSpPr>
        <p:spPr>
          <a:xfrm flipV="1">
            <a:off x="1380788" y="882410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5" name="Straight Connector 54">
            <a:extLst>
              <a:ext uri="{FF2B5EF4-FFF2-40B4-BE49-F238E27FC236}">
                <a16:creationId xmlns:a16="http://schemas.microsoft.com/office/drawing/2014/main" id="{E7B21432-EB7F-AA25-E171-B2D6A078EE01}"/>
              </a:ext>
            </a:extLst>
          </p:cNvPr>
          <p:cNvSpPr/>
          <p:nvPr/>
        </p:nvSpPr>
        <p:spPr>
          <a:xfrm flipV="1">
            <a:off x="1368882" y="822879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7" name="Straight Connector 56">
            <a:extLst>
              <a:ext uri="{FF2B5EF4-FFF2-40B4-BE49-F238E27FC236}">
                <a16:creationId xmlns:a16="http://schemas.microsoft.com/office/drawing/2014/main" id="{2CC55721-7BF4-3EE5-5FE7-2CDC6CA20D3A}"/>
              </a:ext>
            </a:extLst>
          </p:cNvPr>
          <p:cNvSpPr/>
          <p:nvPr/>
        </p:nvSpPr>
        <p:spPr>
          <a:xfrm flipV="1">
            <a:off x="1380788" y="1013379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9" name="TextBox 4">
            <a:extLst>
              <a:ext uri="{FF2B5EF4-FFF2-40B4-BE49-F238E27FC236}">
                <a16:creationId xmlns:a16="http://schemas.microsoft.com/office/drawing/2014/main" id="{094A47E9-4CF0-1215-456E-816DC9B36FC6}"/>
              </a:ext>
            </a:extLst>
          </p:cNvPr>
          <p:cNvSpPr txBox="1"/>
          <p:nvPr/>
        </p:nvSpPr>
        <p:spPr>
          <a:xfrm>
            <a:off x="2717255" y="4428595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>
                <a:ea typeface="+mn-lt"/>
                <a:cs typeface="+mn-lt"/>
              </a:rPr>
              <a:t>1077 keV</a:t>
            </a:r>
            <a:endParaRPr lang="en-US"/>
          </a:p>
        </p:txBody>
      </p:sp>
      <p:sp>
        <p:nvSpPr>
          <p:cNvPr id="61" name="TextBox 4">
            <a:extLst>
              <a:ext uri="{FF2B5EF4-FFF2-40B4-BE49-F238E27FC236}">
                <a16:creationId xmlns:a16="http://schemas.microsoft.com/office/drawing/2014/main" id="{916D4B43-B59D-AA4F-C04B-21F72EB53EEC}"/>
              </a:ext>
            </a:extLst>
          </p:cNvPr>
          <p:cNvSpPr txBox="1"/>
          <p:nvPr/>
        </p:nvSpPr>
        <p:spPr>
          <a:xfrm>
            <a:off x="2717255" y="749564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>
                <a:ea typeface="+mn-lt"/>
                <a:cs typeface="+mn-lt"/>
              </a:rPr>
              <a:t>~9500 keV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E8EDDA-763F-FA3F-4508-0B20A96DF76A}"/>
              </a:ext>
            </a:extLst>
          </p:cNvPr>
          <p:cNvSpPr txBox="1"/>
          <p:nvPr/>
        </p:nvSpPr>
        <p:spPr>
          <a:xfrm>
            <a:off x="1627969" y="5967540"/>
            <a:ext cx="1006840" cy="7214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594"/>
              </a:lnSpc>
            </a:pPr>
            <a:r>
              <a:rPr lang="en-US" sz="1900"/>
              <a:t>​</a:t>
            </a:r>
            <a:r>
              <a:rPr lang="en-US" sz="2400" baseline="30000"/>
              <a:t>68</a:t>
            </a:r>
            <a:r>
              <a:rPr lang="en-US" sz="2400"/>
              <a:t>Zn​</a:t>
            </a:r>
          </a:p>
          <a:p>
            <a:pPr>
              <a:lnSpc>
                <a:spcPts val="1594"/>
              </a:lnSpc>
            </a:pPr>
            <a:endParaRPr lang="en-US" sz="1900"/>
          </a:p>
          <a:p>
            <a:pPr>
              <a:lnSpc>
                <a:spcPts val="1594"/>
              </a:lnSpc>
            </a:pPr>
            <a:r>
              <a:rPr lang="en-US" sz="1900"/>
              <a:t>​</a:t>
            </a: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AA0091C1-C339-AC96-35ED-36B7CAEF6424}"/>
              </a:ext>
            </a:extLst>
          </p:cNvPr>
          <p:cNvSpPr/>
          <p:nvPr/>
        </p:nvSpPr>
        <p:spPr>
          <a:xfrm rot="5400000">
            <a:off x="40477" y="2015807"/>
            <a:ext cx="3914898" cy="1358142"/>
          </a:xfrm>
          <a:prstGeom prst="rightArrow">
            <a:avLst/>
          </a:prstGeom>
          <a:solidFill>
            <a:srgbClr val="C00000">
              <a:alpha val="25000"/>
            </a:srgb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7" name="Straight Connector 66">
            <a:extLst>
              <a:ext uri="{FF2B5EF4-FFF2-40B4-BE49-F238E27FC236}">
                <a16:creationId xmlns:a16="http://schemas.microsoft.com/office/drawing/2014/main" id="{F576F278-545E-B1A6-312C-7E7395B219C2}"/>
              </a:ext>
            </a:extLst>
          </p:cNvPr>
          <p:cNvSpPr/>
          <p:nvPr/>
        </p:nvSpPr>
        <p:spPr>
          <a:xfrm flipV="1">
            <a:off x="1380788" y="608567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71" name="Straight Connector 70">
            <a:extLst>
              <a:ext uri="{FF2B5EF4-FFF2-40B4-BE49-F238E27FC236}">
                <a16:creationId xmlns:a16="http://schemas.microsoft.com/office/drawing/2014/main" id="{3489A67F-642E-6C2A-547B-DDF2340EC05C}"/>
              </a:ext>
            </a:extLst>
          </p:cNvPr>
          <p:cNvSpPr/>
          <p:nvPr/>
        </p:nvSpPr>
        <p:spPr>
          <a:xfrm flipV="1">
            <a:off x="1380788" y="703816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4770074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EB000-8D58-4C0C-8D36-5C39702B4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90509-7B71-387A-7754-277FC183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</a:rPr>
              <a:t>Utilizing unresolved transitions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F24DAA74-C6F4-4E31-2FD4-536009286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4091" y="381496"/>
            <a:ext cx="5635666" cy="36430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5907B7-F66B-25CA-35FA-CE2E82CB70E9}"/>
              </a:ext>
            </a:extLst>
          </p:cNvPr>
          <p:cNvSpPr/>
          <p:nvPr/>
        </p:nvSpPr>
        <p:spPr>
          <a:xfrm>
            <a:off x="1390122" y="612231"/>
            <a:ext cx="1336130" cy="6886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1196253E-9059-B86A-E261-6FB8B63FE044}"/>
              </a:ext>
            </a:extLst>
          </p:cNvPr>
          <p:cNvSpPr/>
          <p:nvPr/>
        </p:nvSpPr>
        <p:spPr>
          <a:xfrm flipH="1">
            <a:off x="2038838" y="4709352"/>
            <a:ext cx="0" cy="1091673"/>
          </a:xfrm>
          <a:prstGeom prst="line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5" name="Straight Connector 34">
            <a:extLst>
              <a:ext uri="{FF2B5EF4-FFF2-40B4-BE49-F238E27FC236}">
                <a16:creationId xmlns:a16="http://schemas.microsoft.com/office/drawing/2014/main" id="{88892143-79C7-B609-6503-9FB233FB0713}"/>
              </a:ext>
            </a:extLst>
          </p:cNvPr>
          <p:cNvSpPr/>
          <p:nvPr/>
        </p:nvSpPr>
        <p:spPr>
          <a:xfrm flipV="1">
            <a:off x="1392695" y="763348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7" name="Straight Connector 36">
            <a:extLst>
              <a:ext uri="{FF2B5EF4-FFF2-40B4-BE49-F238E27FC236}">
                <a16:creationId xmlns:a16="http://schemas.microsoft.com/office/drawing/2014/main" id="{3E5A4798-F902-6655-F32A-CB73ED0456B4}"/>
              </a:ext>
            </a:extLst>
          </p:cNvPr>
          <p:cNvSpPr/>
          <p:nvPr/>
        </p:nvSpPr>
        <p:spPr>
          <a:xfrm flipV="1">
            <a:off x="1362625" y="4669623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9" name="Straight Connector 38">
            <a:extLst>
              <a:ext uri="{FF2B5EF4-FFF2-40B4-BE49-F238E27FC236}">
                <a16:creationId xmlns:a16="http://schemas.microsoft.com/office/drawing/2014/main" id="{95EBB1E9-81A8-4E72-1FAE-1B095E2446E2}"/>
              </a:ext>
            </a:extLst>
          </p:cNvPr>
          <p:cNvSpPr/>
          <p:nvPr/>
        </p:nvSpPr>
        <p:spPr>
          <a:xfrm flipV="1">
            <a:off x="1351105" y="5778195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1" name="TextBox 23">
            <a:extLst>
              <a:ext uri="{FF2B5EF4-FFF2-40B4-BE49-F238E27FC236}">
                <a16:creationId xmlns:a16="http://schemas.microsoft.com/office/drawing/2014/main" id="{DF0A80E8-6474-5FA9-EAA5-ABA0F60CCAAB}"/>
              </a:ext>
            </a:extLst>
          </p:cNvPr>
          <p:cNvSpPr txBox="1"/>
          <p:nvPr/>
        </p:nvSpPr>
        <p:spPr>
          <a:xfrm>
            <a:off x="824355" y="572366"/>
            <a:ext cx="547154" cy="5474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08847" tIns="54423" rIns="108847" bIns="54423" anchor="t" anchorCtr="0" compatLnSpc="0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1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+/-</a:t>
            </a:r>
            <a:endParaRPr lang="en-US" sz="1900" baseline="-25000">
              <a:ea typeface="Noto Sans CJK SC" pitchFamily="2"/>
              <a:cs typeface="Lohit Devanagari" pitchFamily="2"/>
            </a:endParaRPr>
          </a:p>
          <a:p>
            <a:pPr hangingPunct="0"/>
            <a:endParaRPr lang="en-US" sz="1935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pPr hangingPunct="0"/>
            <a:endParaRPr lang="en-US" sz="1935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2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</a:t>
            </a:r>
            <a:r>
              <a:rPr lang="en-US" sz="1900" baseline="-25000">
                <a:ea typeface="Noto Sans CJK SC" pitchFamily="2"/>
                <a:cs typeface="Lohit Devanagari" pitchFamily="2"/>
              </a:rPr>
              <a:t>1</a:t>
            </a: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endParaRPr lang="en-US" sz="1900"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0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</a:t>
            </a:r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95D6CA3D-CCB3-E8B5-D414-F675725AE090}"/>
              </a:ext>
            </a:extLst>
          </p:cNvPr>
          <p:cNvSpPr txBox="1"/>
          <p:nvPr/>
        </p:nvSpPr>
        <p:spPr>
          <a:xfrm rot="16200000">
            <a:off x="1538537" y="4583378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/>
              <a:t>1077</a:t>
            </a:r>
            <a:endParaRPr lang="en-US"/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96319A4C-A7AA-CC15-0724-1A22EA845137}"/>
              </a:ext>
            </a:extLst>
          </p:cNvPr>
          <p:cNvSpPr txBox="1"/>
          <p:nvPr/>
        </p:nvSpPr>
        <p:spPr>
          <a:xfrm>
            <a:off x="2705349" y="4952470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>
                <a:ea typeface="+mn-lt"/>
                <a:cs typeface="+mn-lt"/>
              </a:rPr>
              <a:t>τ=1.61(2) ps</a:t>
            </a:r>
            <a:endParaRPr lang="en-US"/>
          </a:p>
        </p:txBody>
      </p:sp>
      <p:sp>
        <p:nvSpPr>
          <p:cNvPr id="47" name="Straight Connector 46">
            <a:extLst>
              <a:ext uri="{FF2B5EF4-FFF2-40B4-BE49-F238E27FC236}">
                <a16:creationId xmlns:a16="http://schemas.microsoft.com/office/drawing/2014/main" id="{5BF953D0-6DFC-06A7-B65C-05EA68E22BE8}"/>
              </a:ext>
            </a:extLst>
          </p:cNvPr>
          <p:cNvSpPr/>
          <p:nvPr/>
        </p:nvSpPr>
        <p:spPr>
          <a:xfrm flipV="1">
            <a:off x="1380788" y="1001473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9" name="Straight Connector 48">
            <a:extLst>
              <a:ext uri="{FF2B5EF4-FFF2-40B4-BE49-F238E27FC236}">
                <a16:creationId xmlns:a16="http://schemas.microsoft.com/office/drawing/2014/main" id="{D6D0DAEA-ADBF-97FF-6C6D-2771814B1F67}"/>
              </a:ext>
            </a:extLst>
          </p:cNvPr>
          <p:cNvSpPr/>
          <p:nvPr/>
        </p:nvSpPr>
        <p:spPr>
          <a:xfrm flipV="1">
            <a:off x="1392694" y="1120535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1" name="Straight Connector 50">
            <a:extLst>
              <a:ext uri="{FF2B5EF4-FFF2-40B4-BE49-F238E27FC236}">
                <a16:creationId xmlns:a16="http://schemas.microsoft.com/office/drawing/2014/main" id="{40827D60-306B-9CED-0425-21F675E5D67A}"/>
              </a:ext>
            </a:extLst>
          </p:cNvPr>
          <p:cNvSpPr/>
          <p:nvPr/>
        </p:nvSpPr>
        <p:spPr>
          <a:xfrm flipV="1">
            <a:off x="1380788" y="1239598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3" name="Straight Connector 52">
            <a:extLst>
              <a:ext uri="{FF2B5EF4-FFF2-40B4-BE49-F238E27FC236}">
                <a16:creationId xmlns:a16="http://schemas.microsoft.com/office/drawing/2014/main" id="{2C879BA5-20B4-DD50-BA46-EEF4573A547F}"/>
              </a:ext>
            </a:extLst>
          </p:cNvPr>
          <p:cNvSpPr/>
          <p:nvPr/>
        </p:nvSpPr>
        <p:spPr>
          <a:xfrm flipV="1">
            <a:off x="1380788" y="882410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5" name="Straight Connector 54">
            <a:extLst>
              <a:ext uri="{FF2B5EF4-FFF2-40B4-BE49-F238E27FC236}">
                <a16:creationId xmlns:a16="http://schemas.microsoft.com/office/drawing/2014/main" id="{0A6A29DE-C30A-69DC-13D9-D90BB8C191E2}"/>
              </a:ext>
            </a:extLst>
          </p:cNvPr>
          <p:cNvSpPr/>
          <p:nvPr/>
        </p:nvSpPr>
        <p:spPr>
          <a:xfrm flipV="1">
            <a:off x="1368882" y="822879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7" name="Straight Connector 56">
            <a:extLst>
              <a:ext uri="{FF2B5EF4-FFF2-40B4-BE49-F238E27FC236}">
                <a16:creationId xmlns:a16="http://schemas.microsoft.com/office/drawing/2014/main" id="{876916B3-0D2B-81EF-6065-75107434B414}"/>
              </a:ext>
            </a:extLst>
          </p:cNvPr>
          <p:cNvSpPr/>
          <p:nvPr/>
        </p:nvSpPr>
        <p:spPr>
          <a:xfrm flipV="1">
            <a:off x="1380788" y="1013379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9" name="TextBox 4">
            <a:extLst>
              <a:ext uri="{FF2B5EF4-FFF2-40B4-BE49-F238E27FC236}">
                <a16:creationId xmlns:a16="http://schemas.microsoft.com/office/drawing/2014/main" id="{9D638146-A529-FEA2-FD75-355AA8DA84BF}"/>
              </a:ext>
            </a:extLst>
          </p:cNvPr>
          <p:cNvSpPr txBox="1"/>
          <p:nvPr/>
        </p:nvSpPr>
        <p:spPr>
          <a:xfrm>
            <a:off x="2717255" y="4428595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>
                <a:ea typeface="+mn-lt"/>
                <a:cs typeface="+mn-lt"/>
              </a:rPr>
              <a:t>1077 keV</a:t>
            </a:r>
            <a:endParaRPr lang="en-US"/>
          </a:p>
        </p:txBody>
      </p:sp>
      <p:sp>
        <p:nvSpPr>
          <p:cNvPr id="61" name="TextBox 4">
            <a:extLst>
              <a:ext uri="{FF2B5EF4-FFF2-40B4-BE49-F238E27FC236}">
                <a16:creationId xmlns:a16="http://schemas.microsoft.com/office/drawing/2014/main" id="{8F9BBC3E-42E6-B84E-6132-E5CBC246DCFE}"/>
              </a:ext>
            </a:extLst>
          </p:cNvPr>
          <p:cNvSpPr txBox="1"/>
          <p:nvPr/>
        </p:nvSpPr>
        <p:spPr>
          <a:xfrm>
            <a:off x="2717255" y="749564"/>
            <a:ext cx="1516274" cy="390107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sz="1900">
                <a:ea typeface="+mn-lt"/>
                <a:cs typeface="+mn-lt"/>
              </a:rPr>
              <a:t>~9500 keV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15D2C63-96C7-BAA1-4DD5-AAD60B3DC007}"/>
              </a:ext>
            </a:extLst>
          </p:cNvPr>
          <p:cNvSpPr txBox="1"/>
          <p:nvPr/>
        </p:nvSpPr>
        <p:spPr>
          <a:xfrm>
            <a:off x="1627969" y="5967540"/>
            <a:ext cx="1006840" cy="7214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594"/>
              </a:lnSpc>
            </a:pPr>
            <a:r>
              <a:rPr lang="en-US" sz="1900"/>
              <a:t>​</a:t>
            </a:r>
            <a:r>
              <a:rPr lang="en-US" sz="2400" baseline="30000"/>
              <a:t>68</a:t>
            </a:r>
            <a:r>
              <a:rPr lang="en-US" sz="2400"/>
              <a:t>Zn​</a:t>
            </a:r>
          </a:p>
          <a:p>
            <a:pPr>
              <a:lnSpc>
                <a:spcPts val="1594"/>
              </a:lnSpc>
            </a:pPr>
            <a:endParaRPr lang="en-US" sz="1900"/>
          </a:p>
          <a:p>
            <a:pPr>
              <a:lnSpc>
                <a:spcPts val="1594"/>
              </a:lnSpc>
            </a:pPr>
            <a:r>
              <a:rPr lang="en-US" sz="1900"/>
              <a:t>​</a:t>
            </a: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5C2068A8-E01F-6774-1C46-9F17C6E3FC45}"/>
              </a:ext>
            </a:extLst>
          </p:cNvPr>
          <p:cNvSpPr/>
          <p:nvPr/>
        </p:nvSpPr>
        <p:spPr>
          <a:xfrm rot="5400000">
            <a:off x="40477" y="2015807"/>
            <a:ext cx="3914898" cy="1358142"/>
          </a:xfrm>
          <a:prstGeom prst="rightArrow">
            <a:avLst/>
          </a:prstGeom>
          <a:solidFill>
            <a:srgbClr val="C00000">
              <a:alpha val="25000"/>
            </a:srgb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7" name="Straight Connector 66">
            <a:extLst>
              <a:ext uri="{FF2B5EF4-FFF2-40B4-BE49-F238E27FC236}">
                <a16:creationId xmlns:a16="http://schemas.microsoft.com/office/drawing/2014/main" id="{AADDFCC1-437F-893E-2DBD-25F8A54700EF}"/>
              </a:ext>
            </a:extLst>
          </p:cNvPr>
          <p:cNvSpPr/>
          <p:nvPr/>
        </p:nvSpPr>
        <p:spPr>
          <a:xfrm flipV="1">
            <a:off x="1380788" y="608567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71" name="Straight Connector 70">
            <a:extLst>
              <a:ext uri="{FF2B5EF4-FFF2-40B4-BE49-F238E27FC236}">
                <a16:creationId xmlns:a16="http://schemas.microsoft.com/office/drawing/2014/main" id="{1192954E-573D-1167-28FD-9306A7A06D17}"/>
              </a:ext>
            </a:extLst>
          </p:cNvPr>
          <p:cNvSpPr/>
          <p:nvPr/>
        </p:nvSpPr>
        <p:spPr>
          <a:xfrm flipV="1">
            <a:off x="1380788" y="703816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>
            <a:lvl1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6D4A-D0E6-C38B-8606-6FE468B2AC5E}"/>
              </a:ext>
            </a:extLst>
          </p:cNvPr>
          <p:cNvSpPr txBox="1"/>
          <p:nvPr/>
        </p:nvSpPr>
        <p:spPr>
          <a:xfrm>
            <a:off x="5361709" y="4184072"/>
            <a:ext cx="6373090" cy="16312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hangingPunct="0"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Daniel </a:t>
            </a:r>
            <a:r>
              <a:rPr lang="en-US" sz="20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Melayes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(UNC) is working on calibrating timing response of all scintillators</a:t>
            </a:r>
          </a:p>
          <a:p>
            <a:pPr marL="342900" indent="-342900">
              <a:buFont typeface="Arial"/>
              <a:buChar char="•"/>
            </a:pPr>
            <a:endParaRPr lang="en-US" sz="200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</a:rPr>
              <a:t>This should open a new dimension of measurement for NRF experiments which can be compared to theory</a:t>
            </a:r>
          </a:p>
        </p:txBody>
      </p:sp>
    </p:spTree>
    <p:extLst>
      <p:ext uri="{BB962C8B-B14F-4D97-AF65-F5344CB8AC3E}">
        <p14:creationId xmlns:p14="http://schemas.microsoft.com/office/powerpoint/2010/main" val="418960216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D228-50F9-D111-0563-09B81D02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Coincidences: Fast-timing techniques for measuring lifetimes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1C9CB528-4184-0043-7FE7-0070537E24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866" y="1104873"/>
                <a:ext cx="5655734" cy="2334066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>
                  <a:defRPr sz="2400" b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 charset="0"/>
                    <a:ea typeface="Arial" charset="0"/>
                    <a:cs typeface="Arial" charset="0"/>
                    <a:sym typeface="Century Gothic"/>
                  </a:defRPr>
                </a:lvl1pPr>
                <a:lvl2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6pPr>
                <a:lvl7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7pPr>
                <a:lvl8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8pPr>
                <a:lvl9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9pPr>
              </a:lstStyle>
              <a:p>
                <a:pPr defTabSz="914400"/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Interested in exploring the lifetimes of states populated during coincidence measurements</a:t>
                </a:r>
              </a:p>
              <a:p>
                <a:pPr defTabSz="914400"/>
                <a:endParaRPr lang="en-US" sz="19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defTabSz="914400"/>
                <a:r>
                  <a:rPr lang="en-US" sz="1900" baseline="300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68</a:t>
                </a: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Zn states of interest: </a:t>
                </a: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1</a:t>
                </a:r>
                <a:r>
                  <a:rPr lang="en-US" sz="1900" baseline="300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+/-</a:t>
                </a: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states: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𝜏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~ </m:t>
                    </m:r>
                  </m:oMath>
                </a14:m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10 fs</a:t>
                </a: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0</a:t>
                </a:r>
                <a:r>
                  <a:rPr lang="en-US" sz="1900" baseline="300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+</a:t>
                </a:r>
                <a:r>
                  <a:rPr lang="en-US" sz="1900" baseline="-250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1</a:t>
                </a: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state: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𝜏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~ </m:t>
                    </m:r>
                  </m:oMath>
                </a14:m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100 </a:t>
                </a:r>
                <a:r>
                  <a:rPr lang="en-US" sz="1900" err="1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ps</a:t>
                </a:r>
                <a:endParaRPr lang="en-US" sz="19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Low lying 2</a:t>
                </a:r>
                <a:r>
                  <a:rPr lang="en-US" sz="1900" baseline="300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+</a:t>
                </a: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states: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𝜏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~</m:t>
                    </m:r>
                  </m:oMath>
                </a14:m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1ps</a:t>
                </a:r>
              </a:p>
              <a:p>
                <a:pPr defTabSz="914400"/>
                <a:endParaRPr lang="en-US" sz="19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defTabSz="914400"/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Resolution of </a:t>
                </a:r>
                <a:r>
                  <a:rPr lang="en-US" sz="1900" err="1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CeBr</a:t>
                </a: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scintillator ~200 </a:t>
                </a:r>
                <a:r>
                  <a:rPr lang="en-US" sz="1900" err="1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ps</a:t>
                </a:r>
                <a:endParaRPr lang="en-US" sz="19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1C9CB528-4184-0043-7FE7-0070537E2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6" y="1104873"/>
                <a:ext cx="5655734" cy="2334066"/>
              </a:xfrm>
              <a:prstGeom prst="rect">
                <a:avLst/>
              </a:prstGeom>
              <a:blipFill>
                <a:blip r:embed="rId3"/>
                <a:stretch>
                  <a:fillRect l="-970" t="-1305" b="-20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 descr="Diagram&#10;&#10;Description automatically generated">
            <a:extLst>
              <a:ext uri="{FF2B5EF4-FFF2-40B4-BE49-F238E27FC236}">
                <a16:creationId xmlns:a16="http://schemas.microsoft.com/office/drawing/2014/main" id="{D004A21C-AB90-73B9-1D62-BCD7C01060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45" t="53538" r="45382"/>
          <a:stretch/>
        </p:blipFill>
        <p:spPr>
          <a:xfrm>
            <a:off x="7557421" y="824947"/>
            <a:ext cx="1938131" cy="45621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21AE7F-4BE9-3D41-C164-21D93DAD437B}"/>
              </a:ext>
            </a:extLst>
          </p:cNvPr>
          <p:cNvSpPr txBox="1"/>
          <p:nvPr/>
        </p:nvSpPr>
        <p:spPr>
          <a:xfrm>
            <a:off x="6035525" y="5475437"/>
            <a:ext cx="6095515" cy="661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400"/>
            <a:r>
              <a:rPr lang="nb-NO" sz="1900">
                <a:solidFill>
                  <a:srgbClr val="0A7F3A"/>
                </a:solidFill>
                <a:cs typeface="Ebrima" panose="02000000000000000000" pitchFamily="2" charset="0"/>
              </a:rPr>
              <a:t>S. Leoni et al., Phys. Rev. Lett. 118, 162502 (2017)</a:t>
            </a:r>
            <a:endParaRPr lang="en-US" sz="1900">
              <a:solidFill>
                <a:srgbClr val="0A7F3A"/>
              </a:solidFill>
              <a:cs typeface="Ebrima" panose="02000000000000000000" pitchFamily="2" charset="0"/>
            </a:endParaRPr>
          </a:p>
          <a:p>
            <a:pPr defTabSz="914400"/>
            <a:endParaRPr lang="en-US">
              <a:solidFill>
                <a:schemeClr val="tx1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915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D228-50F9-D111-0563-09B81D02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Fast-timing techniques for measuring lifetimes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1C9CB528-4184-0043-7FE7-0070537E24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867" y="1118214"/>
                <a:ext cx="8667290" cy="2334066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>
                  <a:defRPr sz="2400" b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 charset="0"/>
                    <a:ea typeface="Arial" charset="0"/>
                    <a:cs typeface="Arial" charset="0"/>
                    <a:sym typeface="Century Gothic"/>
                  </a:defRPr>
                </a:lvl1pPr>
                <a:lvl2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6pPr>
                <a:lvl7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7pPr>
                <a:lvl8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8pPr>
                <a:lvl9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9pPr>
              </a:lstStyle>
              <a:p>
                <a:pPr defTabSz="914400"/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Centroid-shift method may enable sub-picosecond timing.</a:t>
                </a:r>
              </a:p>
              <a:p>
                <a:pPr defTabSz="914400"/>
                <a:endParaRPr lang="en-US" sz="1900">
                  <a:solidFill>
                    <a:srgbClr val="0A7F3A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defTabSz="914400"/>
                <a:r>
                  <a:rPr lang="en-US" sz="1900" baseline="300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68</a:t>
                </a: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Zn states of interest: </a:t>
                </a: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1</a:t>
                </a:r>
                <a:r>
                  <a:rPr lang="en-US" sz="1900" baseline="300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+/-</a:t>
                </a: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states: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𝜏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~ 10 </m:t>
                    </m:r>
                  </m:oMath>
                </a14:m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fs</a:t>
                </a: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0</a:t>
                </a:r>
                <a:r>
                  <a:rPr lang="en-US" sz="1900" baseline="300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+</a:t>
                </a:r>
                <a:r>
                  <a:rPr lang="en-US" sz="1900" baseline="-250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</a:t>
                </a: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states: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𝜏</m:t>
                    </m:r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~ 10−100</m:t>
                    </m:r>
                  </m:oMath>
                </a14:m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</a:t>
                </a:r>
                <a:r>
                  <a:rPr lang="en-US" sz="1900" err="1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ps</a:t>
                </a: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</a:t>
                </a: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Low lying 2</a:t>
                </a:r>
                <a:r>
                  <a:rPr lang="en-US" sz="1900" baseline="300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+</a:t>
                </a: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states: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𝜏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~1</m:t>
                    </m:r>
                  </m:oMath>
                </a14:m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ps</a:t>
                </a:r>
              </a:p>
              <a:p>
                <a:pPr defTabSz="914400"/>
                <a:endParaRPr lang="en-US">
                  <a:solidFill>
                    <a:srgbClr val="0A7F3A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1C9CB528-4184-0043-7FE7-0070537E2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" y="1118214"/>
                <a:ext cx="8667290" cy="2334066"/>
              </a:xfrm>
              <a:prstGeom prst="rect">
                <a:avLst/>
              </a:prstGeom>
              <a:blipFill>
                <a:blip r:embed="rId3"/>
                <a:stretch>
                  <a:fillRect l="-633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59673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D228-50F9-D111-0563-09B81D02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Fast-timing techniques for measuring lifetimes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1C9CB528-4184-0043-7FE7-0070537E24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867" y="1118214"/>
                <a:ext cx="10535846" cy="2334066"/>
              </a:xfrm>
              <a:prstGeom prst="rect">
                <a:avLst/>
              </a:prstGeom>
            </p:spPr>
            <p:txBody>
              <a:bodyPr lIns="91440" tIns="45720" rIns="91440" bIns="45720" anchor="t"/>
              <a:lstStyle>
                <a:lvl1pPr>
                  <a:defRPr sz="2400" b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 charset="0"/>
                    <a:ea typeface="Arial" charset="0"/>
                    <a:cs typeface="Arial" charset="0"/>
                    <a:sym typeface="Century Gothic"/>
                  </a:defRPr>
                </a:lvl1pPr>
                <a:lvl2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6pPr>
                <a:lvl7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7pPr>
                <a:lvl8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8pPr>
                <a:lvl9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9pPr>
              </a:lstStyle>
              <a:p>
                <a:pPr defTabSz="914400"/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Centroid-shift method may enable sub-picosecond timing.</a:t>
                </a:r>
              </a:p>
              <a:p>
                <a:pPr defTabSz="914400"/>
                <a:endParaRPr lang="en-US" sz="1900">
                  <a:solidFill>
                    <a:srgbClr val="0A7F3A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defTabSz="914400"/>
                <a:r>
                  <a:rPr lang="en-US" sz="1900" baseline="300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68</a:t>
                </a: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Zn states of interest: </a:t>
                </a: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1</a:t>
                </a:r>
                <a:r>
                  <a:rPr lang="en-US" sz="1900" baseline="300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+/-</a:t>
                </a: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states: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𝜏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~ 10 </m:t>
                    </m:r>
                  </m:oMath>
                </a14:m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fs		</a:t>
                </a:r>
                <a:r>
                  <a:rPr lang="en-US" sz="1900">
                    <a:solidFill>
                      <a:srgbClr val="CE2028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← Just too short-lived</a:t>
                </a: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0</a:t>
                </a:r>
                <a:r>
                  <a:rPr lang="en-US" sz="1900" baseline="300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+</a:t>
                </a:r>
                <a:r>
                  <a:rPr lang="en-US" sz="1900" baseline="-250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</a:t>
                </a: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states: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𝜏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~ 10−100</m:t>
                    </m:r>
                  </m:oMath>
                </a14:m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</a:t>
                </a:r>
                <a:r>
                  <a:rPr lang="en-US" sz="1900" err="1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ps</a:t>
                </a: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		</a:t>
                </a:r>
                <a:r>
                  <a:rPr lang="en-US" sz="1900">
                    <a:solidFill>
                      <a:srgbClr val="0A7F3A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    May be measurable</a:t>
                </a: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Low lying 2</a:t>
                </a:r>
                <a:r>
                  <a:rPr lang="en-US" sz="1900" baseline="300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+</a:t>
                </a:r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states: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𝜏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~1</m:t>
                    </m:r>
                  </m:oMath>
                </a14:m>
                <a:r>
                  <a:rPr lang="en-US" sz="190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ps</a:t>
                </a:r>
              </a:p>
              <a:p>
                <a:pPr defTabSz="914400"/>
                <a:endParaRPr lang="en-US">
                  <a:solidFill>
                    <a:srgbClr val="0A7F3A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1C9CB528-4184-0043-7FE7-0070537E2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" y="1118214"/>
                <a:ext cx="10535846" cy="2334066"/>
              </a:xfrm>
              <a:prstGeom prst="rect">
                <a:avLst/>
              </a:prstGeom>
              <a:blipFill>
                <a:blip r:embed="rId3"/>
                <a:stretch>
                  <a:fillRect l="-521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F5B9D4-8EBF-E078-01C1-EC7A74BB3708}"/>
              </a:ext>
            </a:extLst>
          </p:cNvPr>
          <p:cNvCxnSpPr>
            <a:cxnSpLocks/>
          </p:cNvCxnSpPr>
          <p:nvPr/>
        </p:nvCxnSpPr>
        <p:spPr>
          <a:xfrm flipH="1">
            <a:off x="4781101" y="2608498"/>
            <a:ext cx="288235" cy="178904"/>
          </a:xfrm>
          <a:prstGeom prst="straightConnector1">
            <a:avLst/>
          </a:prstGeom>
          <a:noFill/>
          <a:ln w="12700" cap="flat">
            <a:solidFill>
              <a:srgbClr val="0A7F3A"/>
            </a:solidFill>
            <a:prstDash val="solid"/>
            <a:bevel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C24956-A936-3B32-3DD3-0ED7D6E2ECE3}"/>
              </a:ext>
            </a:extLst>
          </p:cNvPr>
          <p:cNvCxnSpPr>
            <a:cxnSpLocks/>
          </p:cNvCxnSpPr>
          <p:nvPr/>
        </p:nvCxnSpPr>
        <p:spPr>
          <a:xfrm flipH="1">
            <a:off x="4781101" y="2462725"/>
            <a:ext cx="296518" cy="0"/>
          </a:xfrm>
          <a:prstGeom prst="straightConnector1">
            <a:avLst/>
          </a:prstGeom>
          <a:noFill/>
          <a:ln w="12700" cap="flat">
            <a:solidFill>
              <a:srgbClr val="0A7F3A"/>
            </a:solidFill>
            <a:prstDash val="solid"/>
            <a:bevel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65455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CEDE6-BA2A-2780-F4F5-302FD0091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formation-landscape">
            <a:extLst>
              <a:ext uri="{FF2B5EF4-FFF2-40B4-BE49-F238E27FC236}">
                <a16:creationId xmlns:a16="http://schemas.microsoft.com/office/drawing/2014/main" id="{BD156D31-2021-D42F-DCDB-6BD75F33D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66" y="3000789"/>
            <a:ext cx="3709522" cy="3004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BF8E5B-338A-F124-9B85-3B1888C41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Ebrima"/>
                <a:ea typeface="Ebrima"/>
                <a:cs typeface="Ebrima"/>
              </a:rPr>
              <a:t>Shape Coexistence in </a:t>
            </a:r>
            <a:r>
              <a:rPr lang="en-US" b="1" dirty="0">
                <a:latin typeface="Ebrima"/>
                <a:ea typeface="Ebrima"/>
                <a:cs typeface="Ebrima"/>
              </a:rPr>
              <a:t>Stable </a:t>
            </a:r>
            <a:r>
              <a:rPr lang="en-US" baseline="30000" dirty="0">
                <a:latin typeface="Ebrima"/>
                <a:ea typeface="Ebrima"/>
                <a:cs typeface="Ebrima"/>
              </a:rPr>
              <a:t>64</a:t>
            </a:r>
            <a:r>
              <a:rPr lang="en-US" dirty="0">
                <a:latin typeface="Ebrima"/>
                <a:ea typeface="Ebrima"/>
                <a:cs typeface="Ebrima"/>
              </a:rPr>
              <a:t>Ni</a:t>
            </a:r>
          </a:p>
          <a:p>
            <a:endParaRPr lang="en-US" dirty="0">
              <a:latin typeface="Ebrima"/>
              <a:ea typeface="Ebrima"/>
              <a:cs typeface="Ebrima"/>
            </a:endParaRPr>
          </a:p>
        </p:txBody>
      </p:sp>
      <p:pic>
        <p:nvPicPr>
          <p:cNvPr id="17" name="Obraz 85">
            <a:extLst>
              <a:ext uri="{FF2B5EF4-FFF2-40B4-BE49-F238E27FC236}">
                <a16:creationId xmlns:a16="http://schemas.microsoft.com/office/drawing/2014/main" id="{B2D14966-6BAE-1B27-A5EF-BE3BD8F45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54" y="508937"/>
            <a:ext cx="3268663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41">
            <a:extLst>
              <a:ext uri="{FF2B5EF4-FFF2-40B4-BE49-F238E27FC236}">
                <a16:creationId xmlns:a16="http://schemas.microsoft.com/office/drawing/2014/main" id="{01623F0F-F595-A606-7C0D-4E8A1DDE7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28" y="496237"/>
            <a:ext cx="56070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upa 3">
            <a:extLst>
              <a:ext uri="{FF2B5EF4-FFF2-40B4-BE49-F238E27FC236}">
                <a16:creationId xmlns:a16="http://schemas.microsoft.com/office/drawing/2014/main" id="{914FF84B-D13D-BDFD-AED4-7A3C27C13AD8}"/>
              </a:ext>
            </a:extLst>
          </p:cNvPr>
          <p:cNvGrpSpPr>
            <a:grpSpLocks/>
          </p:cNvGrpSpPr>
          <p:nvPr/>
        </p:nvGrpSpPr>
        <p:grpSpPr bwMode="auto">
          <a:xfrm>
            <a:off x="1618704" y="1334842"/>
            <a:ext cx="9164638" cy="294020"/>
            <a:chOff x="1681163" y="1765301"/>
            <a:chExt cx="7845573" cy="294020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439FC14-7A5C-0D5C-CA39-7CAC17E312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97471" y="1765301"/>
              <a:ext cx="7829265" cy="0"/>
            </a:xfrm>
            <a:prstGeom prst="line">
              <a:avLst/>
            </a:prstGeom>
            <a:noFill/>
            <a:ln w="57150">
              <a:solidFill>
                <a:srgbClr val="FFD6F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C7A3C7A-A591-F4B7-7854-D4CD6EBD2A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81163" y="2059321"/>
              <a:ext cx="7829265" cy="0"/>
            </a:xfrm>
            <a:prstGeom prst="line">
              <a:avLst/>
            </a:prstGeom>
            <a:noFill/>
            <a:ln w="57150">
              <a:solidFill>
                <a:srgbClr val="FFD6F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0" name="TextBox 62">
            <a:extLst>
              <a:ext uri="{FF2B5EF4-FFF2-40B4-BE49-F238E27FC236}">
                <a16:creationId xmlns:a16="http://schemas.microsoft.com/office/drawing/2014/main" id="{C9DC05BC-BD97-873C-A5D9-6B4AF35E6CB6}"/>
              </a:ext>
            </a:extLst>
          </p:cNvPr>
          <p:cNvSpPr txBox="1"/>
          <p:nvPr/>
        </p:nvSpPr>
        <p:spPr>
          <a:xfrm>
            <a:off x="1151641" y="1290613"/>
            <a:ext cx="1147762" cy="461963"/>
          </a:xfrm>
          <a:prstGeom prst="rect">
            <a:avLst/>
          </a:prstGeom>
          <a:noFill/>
        </p:spPr>
        <p:txBody>
          <a:bodyPr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en-US" sz="2400" b="1">
                <a:solidFill>
                  <a:srgbClr val="7030A0"/>
                </a:solidFill>
                <a:latin typeface="Arial"/>
                <a:ea typeface="ＭＳ Ｐゴシック" panose="020B0600070205080204" pitchFamily="34" charset="-128"/>
              </a:rPr>
              <a:t>Z=28</a:t>
            </a:r>
          </a:p>
        </p:txBody>
      </p:sp>
      <p:grpSp>
        <p:nvGrpSpPr>
          <p:cNvPr id="21" name="Grupa 91">
            <a:extLst>
              <a:ext uri="{FF2B5EF4-FFF2-40B4-BE49-F238E27FC236}">
                <a16:creationId xmlns:a16="http://schemas.microsoft.com/office/drawing/2014/main" id="{867A219F-5FDE-032D-A3D7-FE2B5FEF9F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29963" y="1277287"/>
            <a:ext cx="4743447" cy="541338"/>
            <a:chOff x="5667376" y="1714500"/>
            <a:chExt cx="6302325" cy="720458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50042A6-1A6A-3274-D234-01503AA2F5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44316" y="1752530"/>
              <a:ext cx="685493" cy="680315"/>
            </a:xfrm>
            <a:prstGeom prst="ellipse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3688">
                <a:defRPr/>
              </a:pPr>
              <a:endParaRPr lang="pl-PL" kern="0">
                <a:solidFill>
                  <a:srgbClr val="FF0033"/>
                </a:solidFill>
                <a:latin typeface="Times New Roman"/>
                <a:ea typeface="ＭＳ Ｐゴシック" panose="020B0600070205080204" pitchFamily="34" charset="-128"/>
              </a:endParaRPr>
            </a:p>
          </p:txBody>
        </p:sp>
        <p:sp>
          <p:nvSpPr>
            <p:cNvPr id="105" name="Text Box 22">
              <a:extLst>
                <a:ext uri="{FF2B5EF4-FFF2-40B4-BE49-F238E27FC236}">
                  <a16:creationId xmlns:a16="http://schemas.microsoft.com/office/drawing/2014/main" id="{A77E32A9-6A25-C07C-25FB-348242C93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2677" y="1860282"/>
              <a:ext cx="837358" cy="492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688">
                <a:defRPr/>
              </a:pPr>
              <a:r>
                <a:rPr lang="pl-PL" b="1" kern="0" baseline="3000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70</a:t>
              </a:r>
              <a:r>
                <a:rPr lang="pl-PL" b="1" kern="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Ni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CA6FC85-6C6B-5AE7-370C-6B36F616C8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70635" y="1735628"/>
              <a:ext cx="685493" cy="682428"/>
            </a:xfrm>
            <a:prstGeom prst="ellipse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3688">
                <a:defRPr/>
              </a:pPr>
              <a:endParaRPr lang="pl-PL" kern="0">
                <a:solidFill>
                  <a:srgbClr val="FF0033"/>
                </a:solidFill>
                <a:latin typeface="Times New Roman"/>
                <a:ea typeface="ＭＳ Ｐゴシック" panose="020B0600070205080204" pitchFamily="34" charset="-128"/>
              </a:endParaRPr>
            </a:p>
          </p:txBody>
        </p:sp>
        <p:sp>
          <p:nvSpPr>
            <p:cNvPr id="107" name="Text Box 22">
              <a:extLst>
                <a:ext uri="{FF2B5EF4-FFF2-40B4-BE49-F238E27FC236}">
                  <a16:creationId xmlns:a16="http://schemas.microsoft.com/office/drawing/2014/main" id="{8AA48EBE-AAEC-8D1A-9CD8-0F25E6787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5796" y="1843380"/>
              <a:ext cx="824701" cy="492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688">
                <a:defRPr/>
              </a:pPr>
              <a:r>
                <a:rPr lang="pl-PL" b="1" kern="0" baseline="3000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72</a:t>
              </a:r>
              <a:r>
                <a:rPr lang="pl-PL" b="1" kern="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Ni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5DD02F7-E6D4-8580-608E-3BFA0F781E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031568" y="1752530"/>
              <a:ext cx="685495" cy="680315"/>
            </a:xfrm>
            <a:prstGeom prst="ellipse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3688">
                <a:defRPr/>
              </a:pPr>
              <a:endParaRPr lang="pl-PL" kern="0">
                <a:solidFill>
                  <a:srgbClr val="FF0033"/>
                </a:solidFill>
                <a:latin typeface="Times New Roman"/>
                <a:ea typeface="ＭＳ Ｐゴシック" panose="020B0600070205080204" pitchFamily="34" charset="-128"/>
              </a:endParaRPr>
            </a:p>
          </p:txBody>
        </p:sp>
        <p:sp>
          <p:nvSpPr>
            <p:cNvPr id="109" name="Text Box 22">
              <a:extLst>
                <a:ext uri="{FF2B5EF4-FFF2-40B4-BE49-F238E27FC236}">
                  <a16:creationId xmlns:a16="http://schemas.microsoft.com/office/drawing/2014/main" id="{38B5A96B-EFB1-659D-8BC9-C955BB077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6729" y="1860282"/>
              <a:ext cx="831029" cy="492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688">
                <a:defRPr/>
              </a:pPr>
              <a:r>
                <a:rPr lang="pl-PL" b="1" kern="0" baseline="3000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74</a:t>
              </a:r>
              <a:r>
                <a:rPr lang="pl-PL" b="1" kern="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Ni</a:t>
              </a:r>
            </a:p>
          </p:txBody>
        </p:sp>
        <p:grpSp>
          <p:nvGrpSpPr>
            <p:cNvPr id="110" name="Gruppo 21">
              <a:extLst>
                <a:ext uri="{FF2B5EF4-FFF2-40B4-BE49-F238E27FC236}">
                  <a16:creationId xmlns:a16="http://schemas.microsoft.com/office/drawing/2014/main" id="{AA95EC16-8F3D-8DFF-2E87-FB39FEF30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7376" y="1752530"/>
              <a:ext cx="824701" cy="682428"/>
              <a:chOff x="5667376" y="1752530"/>
              <a:chExt cx="824701" cy="682428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7E87ABAB-3B51-BF6C-C6B0-B4817B459E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22215" y="1752530"/>
                <a:ext cx="685493" cy="682428"/>
              </a:xfrm>
              <a:prstGeom prst="ellipse">
                <a:avLst/>
              </a:prstGeom>
              <a:solidFill>
                <a:srgbClr val="FFFF00"/>
              </a:solidFill>
              <a:ln w="12700" cmpd="sng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R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3688">
                  <a:defRPr/>
                </a:pPr>
                <a:endParaRPr lang="pl-PL" kern="0">
                  <a:solidFill>
                    <a:srgbClr val="FF0033"/>
                  </a:solidFill>
                  <a:latin typeface="Times New Roman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6" name="Text Box 22">
                <a:extLst>
                  <a:ext uri="{FF2B5EF4-FFF2-40B4-BE49-F238E27FC236}">
                    <a16:creationId xmlns:a16="http://schemas.microsoft.com/office/drawing/2014/main" id="{5F6FFD33-E0CE-BE7D-4418-9C56D5BB1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7376" y="1860282"/>
                <a:ext cx="824701" cy="4922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defPPr>
                  <a:defRPr lang="en-R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688">
                  <a:defRPr/>
                </a:pPr>
                <a:r>
                  <a:rPr lang="pl-PL" b="1" kern="0" baseline="30000">
                    <a:solidFill>
                      <a:prstClr val="black"/>
                    </a:solidFill>
                    <a:latin typeface="Arial"/>
                    <a:ea typeface="ＭＳ Ｐゴシック" panose="020B0600070205080204" pitchFamily="34" charset="-128"/>
                  </a:rPr>
                  <a:t>68</a:t>
                </a:r>
                <a:r>
                  <a:rPr lang="pl-PL" b="1" kern="0">
                    <a:solidFill>
                      <a:prstClr val="black"/>
                    </a:solidFill>
                    <a:latin typeface="Arial"/>
                    <a:ea typeface="ＭＳ Ｐゴシック" panose="020B0600070205080204" pitchFamily="34" charset="-128"/>
                  </a:rPr>
                  <a:t>Ni</a:t>
                </a:r>
              </a:p>
            </p:txBody>
          </p:sp>
        </p:grp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360037A-56B2-6E18-31AF-19122A14EA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43124" y="1729290"/>
              <a:ext cx="685493" cy="682427"/>
            </a:xfrm>
            <a:prstGeom prst="ellipse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3688">
                <a:defRPr/>
              </a:pPr>
              <a:endParaRPr lang="pl-PL" kern="0">
                <a:solidFill>
                  <a:srgbClr val="FF0033"/>
                </a:solidFill>
                <a:latin typeface="Times New Roman"/>
                <a:ea typeface="ＭＳ Ｐゴシック" panose="020B0600070205080204" pitchFamily="34" charset="-128"/>
              </a:endParaRPr>
            </a:p>
          </p:txBody>
        </p:sp>
        <p:sp>
          <p:nvSpPr>
            <p:cNvPr id="112" name="Text Box 22">
              <a:extLst>
                <a:ext uri="{FF2B5EF4-FFF2-40B4-BE49-F238E27FC236}">
                  <a16:creationId xmlns:a16="http://schemas.microsoft.com/office/drawing/2014/main" id="{2661FB3B-61B7-B93C-A5FD-68F12C420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8284" y="1837041"/>
              <a:ext cx="831029" cy="4922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688">
                <a:defRPr/>
              </a:pPr>
              <a:r>
                <a:rPr lang="pl-PL" b="1" kern="0" baseline="3000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76</a:t>
              </a:r>
              <a:r>
                <a:rPr lang="pl-PL" b="1" kern="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Ni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C36B4B25-E17A-01F7-29AE-8EB9B1B33E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191401" y="1714500"/>
              <a:ext cx="687603" cy="682428"/>
            </a:xfrm>
            <a:prstGeom prst="ellipse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3688">
                <a:defRPr/>
              </a:pPr>
              <a:endParaRPr lang="pl-PL" kern="0">
                <a:solidFill>
                  <a:srgbClr val="FF0033"/>
                </a:solidFill>
                <a:latin typeface="Times New Roman"/>
                <a:ea typeface="ＭＳ Ｐゴシック" panose="020B0600070205080204" pitchFamily="34" charset="-128"/>
              </a:endParaRPr>
            </a:p>
          </p:txBody>
        </p:sp>
        <p:sp>
          <p:nvSpPr>
            <p:cNvPr id="114" name="Text Box 22">
              <a:extLst>
                <a:ext uri="{FF2B5EF4-FFF2-40B4-BE49-F238E27FC236}">
                  <a16:creationId xmlns:a16="http://schemas.microsoft.com/office/drawing/2014/main" id="{73A7BA72-3CB7-7F5B-3ECB-A0CE84E67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8672" y="1822252"/>
              <a:ext cx="831029" cy="492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688">
                <a:defRPr/>
              </a:pPr>
              <a:r>
                <a:rPr lang="pl-PL" b="1" kern="0" baseline="3000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78</a:t>
              </a:r>
              <a:r>
                <a:rPr lang="pl-PL" b="1" kern="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Ni</a:t>
              </a: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78258E62-BEBA-CEB9-F9E4-A93B3BD631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2242" y="1291575"/>
            <a:ext cx="517525" cy="512762"/>
          </a:xfrm>
          <a:prstGeom prst="ellipse">
            <a:avLst/>
          </a:prstGeom>
          <a:solidFill>
            <a:srgbClr val="FFFF00"/>
          </a:solidFill>
          <a:ln w="12700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lIns="91396" tIns="45699" rIns="91396" bIns="45699" anchor="ctr"/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3688">
              <a:defRPr/>
            </a:pPr>
            <a:endParaRPr lang="pl-PL" kern="0">
              <a:solidFill>
                <a:srgbClr val="FF0033"/>
              </a:solidFill>
              <a:latin typeface="Times New Roman"/>
              <a:ea typeface="ＭＳ Ｐゴシック" panose="020B0600070205080204" pitchFamily="34" charset="-128"/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FF58CB62-A01D-1312-0DDA-D5389090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54" y="1372537"/>
            <a:ext cx="620713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688">
              <a:defRPr/>
            </a:pPr>
            <a:r>
              <a:rPr lang="pl-PL" b="1" kern="0" baseline="3000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66</a:t>
            </a:r>
            <a:r>
              <a:rPr lang="pl-PL" b="1" kern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Ni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B3A5750-DD88-3E4B-7C53-CC950EF826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39279" y="1283638"/>
            <a:ext cx="517525" cy="512763"/>
          </a:xfrm>
          <a:prstGeom prst="ellipse">
            <a:avLst/>
          </a:prstGeom>
          <a:solidFill>
            <a:schemeClr val="tx1"/>
          </a:solidFill>
          <a:ln w="12700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lIns="91396" tIns="45699" rIns="91396" bIns="45699" anchor="ctr"/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3688">
              <a:defRPr/>
            </a:pPr>
            <a:endParaRPr lang="pl-PL" kern="0">
              <a:solidFill>
                <a:prstClr val="white"/>
              </a:solidFill>
              <a:latin typeface="Times New Roman"/>
              <a:ea typeface="ＭＳ Ｐゴシック" panose="020B0600070205080204" pitchFamily="34" charset="-128"/>
            </a:endParaRP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0CF83DE3-2DAA-24B6-C0D3-4207E54E6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591" y="1364601"/>
            <a:ext cx="620712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688">
              <a:defRPr/>
            </a:pPr>
            <a:r>
              <a:rPr lang="pl-PL" b="1" kern="0" baseline="30000">
                <a:solidFill>
                  <a:srgbClr val="FFFFFF"/>
                </a:solidFill>
                <a:latin typeface="Arial"/>
                <a:ea typeface="ＭＳ Ｐゴシック" panose="020B0600070205080204" pitchFamily="34" charset="-128"/>
              </a:rPr>
              <a:t>64</a:t>
            </a:r>
            <a:r>
              <a:rPr lang="pl-PL" b="1" kern="0">
                <a:solidFill>
                  <a:srgbClr val="FFFFFF"/>
                </a:solidFill>
                <a:latin typeface="Arial"/>
                <a:ea typeface="ＭＳ Ｐゴシック" panose="020B0600070205080204" pitchFamily="34" charset="-128"/>
              </a:rPr>
              <a:t>Ni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B83413F-760B-01B2-09C0-A2364C5432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96317" y="1270938"/>
            <a:ext cx="515937" cy="512763"/>
          </a:xfrm>
          <a:prstGeom prst="ellipse">
            <a:avLst/>
          </a:prstGeom>
          <a:solidFill>
            <a:schemeClr val="tx1"/>
          </a:solidFill>
          <a:ln w="12700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lIns="91396" tIns="45699" rIns="91396" bIns="45699" anchor="ctr"/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3688">
              <a:defRPr/>
            </a:pPr>
            <a:endParaRPr lang="pl-PL" kern="0">
              <a:solidFill>
                <a:prstClr val="white"/>
              </a:solidFill>
              <a:latin typeface="Times New Roman"/>
              <a:ea typeface="ＭＳ Ｐゴシック" panose="020B0600070205080204" pitchFamily="34" charset="-128"/>
            </a:endParaRP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569A3F2E-DADB-8F9E-4FA7-C6A63AB14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041" y="1351901"/>
            <a:ext cx="620712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688">
              <a:defRPr/>
            </a:pPr>
            <a:r>
              <a:rPr lang="pl-PL" b="1" kern="0" baseline="30000">
                <a:solidFill>
                  <a:srgbClr val="FFFFFF"/>
                </a:solidFill>
                <a:latin typeface="Arial"/>
                <a:ea typeface="ＭＳ Ｐゴシック" panose="020B0600070205080204" pitchFamily="34" charset="-128"/>
              </a:rPr>
              <a:t>62</a:t>
            </a:r>
            <a:r>
              <a:rPr lang="pl-PL" b="1" kern="0">
                <a:solidFill>
                  <a:srgbClr val="FFFFFF"/>
                </a:solidFill>
                <a:latin typeface="Arial"/>
                <a:ea typeface="ＭＳ Ｐゴシック" panose="020B0600070205080204" pitchFamily="34" charset="-128"/>
              </a:rPr>
              <a:t>Ni</a:t>
            </a:r>
          </a:p>
        </p:txBody>
      </p:sp>
      <p:sp>
        <p:nvSpPr>
          <p:cNvPr id="121" name="Strzałka w górę 1">
            <a:extLst>
              <a:ext uri="{FF2B5EF4-FFF2-40B4-BE49-F238E27FC236}">
                <a16:creationId xmlns:a16="http://schemas.microsoft.com/office/drawing/2014/main" id="{E76C0790-AC95-DA46-019B-37645D42141F}"/>
              </a:ext>
            </a:extLst>
          </p:cNvPr>
          <p:cNvSpPr/>
          <p:nvPr/>
        </p:nvSpPr>
        <p:spPr>
          <a:xfrm rot="10800000">
            <a:off x="3841500" y="2004261"/>
            <a:ext cx="484188" cy="739775"/>
          </a:xfrm>
          <a:prstGeom prst="upArrow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6" tIns="45699" rIns="91396" bIns="45699" anchor="ctr"/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984">
              <a:defRPr/>
            </a:pPr>
            <a:endParaRPr lang="en-GB" noProof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D9D780C-6B3A-CE28-90EF-255AD9696C2B}"/>
              </a:ext>
            </a:extLst>
          </p:cNvPr>
          <p:cNvSpPr txBox="1">
            <a:spLocks/>
          </p:cNvSpPr>
          <p:nvPr/>
        </p:nvSpPr>
        <p:spPr>
          <a:xfrm>
            <a:off x="4356804" y="3170192"/>
            <a:ext cx="7684774" cy="2750445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 sz="24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Century Gothic"/>
              </a:defRPr>
            </a:lvl1pPr>
            <a:lvl2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85750" indent="-285750" defTabSz="9144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Shape coexistence picture was extended to </a:t>
            </a:r>
            <a:r>
              <a:rPr lang="en-US" sz="1900" b="1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stable</a:t>
            </a:r>
            <a:r>
              <a:rPr lang="en-US" sz="19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 </a:t>
            </a:r>
            <a:r>
              <a:rPr lang="en-US" sz="1900" baseline="30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64</a:t>
            </a:r>
            <a:r>
              <a:rPr lang="en-US" sz="19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Ni</a:t>
            </a:r>
            <a:endParaRPr lang="en-US" sz="19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defTabSz="914400">
              <a:buFont typeface="Arial"/>
              <a:buChar char="•"/>
            </a:pPr>
            <a:endParaRPr lang="en-US" sz="1900" dirty="0">
              <a:solidFill>
                <a:schemeClr val="tx1"/>
              </a:solidFill>
              <a:latin typeface="Ebrima"/>
              <a:ea typeface="Ebrima"/>
              <a:cs typeface="Ebrima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Deep inelastic reactions, neutron capture, Coulomb excitation, and </a:t>
            </a:r>
            <a:r>
              <a:rPr lang="en-US" sz="1900" b="1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NRF at </a:t>
            </a:r>
            <a:r>
              <a:rPr lang="en-US" sz="1900" b="1" dirty="0" err="1">
                <a:solidFill>
                  <a:schemeClr val="tx1"/>
                </a:solidFill>
                <a:latin typeface="Ebrima"/>
                <a:ea typeface="Ebrima"/>
                <a:cs typeface="Ebrima"/>
              </a:rPr>
              <a:t>HI</a:t>
            </a:r>
            <a:r>
              <a:rPr lang="en-US" sz="2000" b="1" dirty="0" err="1">
                <a:solidFill>
                  <a:schemeClr val="tx1"/>
                </a:solidFill>
                <a:latin typeface="Ebrima"/>
                <a:ea typeface="Ebrima"/>
                <a:cs typeface="Ebrima"/>
              </a:rPr>
              <a:t>γ</a:t>
            </a:r>
            <a:r>
              <a:rPr lang="en-US" sz="1900" b="1" dirty="0" err="1">
                <a:solidFill>
                  <a:schemeClr val="tx1"/>
                </a:solidFill>
                <a:latin typeface="Ebrima"/>
                <a:ea typeface="Ebrima"/>
                <a:cs typeface="Ebrima"/>
              </a:rPr>
              <a:t>S</a:t>
            </a:r>
            <a:r>
              <a:rPr lang="en-US" sz="19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, where all excited 0</a:t>
            </a:r>
            <a:r>
              <a:rPr lang="en-US" sz="1900" baseline="300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+</a:t>
            </a:r>
            <a:r>
              <a:rPr lang="en-US" sz="19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 states were observed </a:t>
            </a:r>
            <a:endParaRPr lang="en-US" sz="19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defTabSz="914400"/>
            <a:endParaRPr lang="en-US" sz="1900" dirty="0">
              <a:solidFill>
                <a:schemeClr val="tx1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B1C43-2B01-6707-427D-230AF01CFE6E}"/>
              </a:ext>
            </a:extLst>
          </p:cNvPr>
          <p:cNvSpPr txBox="1"/>
          <p:nvPr/>
        </p:nvSpPr>
        <p:spPr>
          <a:xfrm>
            <a:off x="235198" y="5992435"/>
            <a:ext cx="59563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 latinLnBrk="1" hangingPunct="0"/>
            <a:r>
              <a:rPr lang="en-US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​</a:t>
            </a:r>
            <a:r>
              <a:rPr lang="en-US" sz="1400">
                <a:solidFill>
                  <a:srgbClr val="0A7F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N. Marginean et al. Phys. Rev. Lett. </a:t>
            </a:r>
            <a:r>
              <a:rPr lang="en-US" sz="1400" b="1">
                <a:solidFill>
                  <a:srgbClr val="0A7F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125</a:t>
            </a:r>
            <a:r>
              <a:rPr lang="en-US" sz="1400">
                <a:solidFill>
                  <a:srgbClr val="0A7F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102502 (2020).</a:t>
            </a:r>
            <a:endParaRPr lang="en-US" sz="1400" b="0" i="0" u="sng" strike="noStrike">
              <a:solidFill>
                <a:srgbClr val="0A7F3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28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2EDA3-0DF7-721F-F9DE-47CB7DF4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Ebrima"/>
                <a:ea typeface="Ebrima"/>
                <a:cs typeface="Ebrima"/>
              </a:rPr>
              <a:t>Additional Protons: The Zn isotopes</a:t>
            </a:r>
          </a:p>
          <a:p>
            <a:endParaRPr lang="en-US" dirty="0"/>
          </a:p>
        </p:txBody>
      </p:sp>
      <p:pic>
        <p:nvPicPr>
          <p:cNvPr id="4" name="Obraz 85" descr="A chart of periodic table&#10;&#10;AI-generated content may be incorrect.">
            <a:extLst>
              <a:ext uri="{FF2B5EF4-FFF2-40B4-BE49-F238E27FC236}">
                <a16:creationId xmlns:a16="http://schemas.microsoft.com/office/drawing/2014/main" id="{454A490D-9E04-849E-DC6C-B4B9C23B5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92" y="584607"/>
            <a:ext cx="3268663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41" descr="A chart of periodic table&#10;&#10;AI-generated content may be incorrect.">
            <a:extLst>
              <a:ext uri="{FF2B5EF4-FFF2-40B4-BE49-F238E27FC236}">
                <a16:creationId xmlns:a16="http://schemas.microsoft.com/office/drawing/2014/main" id="{470AFA80-0B7D-B05D-7DC4-F700228AC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66" y="571907"/>
            <a:ext cx="56070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a 3">
            <a:extLst>
              <a:ext uri="{FF2B5EF4-FFF2-40B4-BE49-F238E27FC236}">
                <a16:creationId xmlns:a16="http://schemas.microsoft.com/office/drawing/2014/main" id="{CBD2CB4E-1ED5-07D4-70B9-7B5BF54BE2BB}"/>
              </a:ext>
            </a:extLst>
          </p:cNvPr>
          <p:cNvGrpSpPr>
            <a:grpSpLocks/>
          </p:cNvGrpSpPr>
          <p:nvPr/>
        </p:nvGrpSpPr>
        <p:grpSpPr bwMode="auto">
          <a:xfrm>
            <a:off x="1577842" y="1410512"/>
            <a:ext cx="9164638" cy="294020"/>
            <a:chOff x="1681163" y="1765301"/>
            <a:chExt cx="7845573" cy="29402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FF089D-5328-6A62-9940-6F8E9555AD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97471" y="1765301"/>
              <a:ext cx="7829265" cy="0"/>
            </a:xfrm>
            <a:prstGeom prst="line">
              <a:avLst/>
            </a:prstGeom>
            <a:noFill/>
            <a:ln w="57150">
              <a:solidFill>
                <a:srgbClr val="FFD6F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4F8B90-101B-3E44-B12F-45AE0B7CCF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81163" y="2059321"/>
              <a:ext cx="7829265" cy="0"/>
            </a:xfrm>
            <a:prstGeom prst="line">
              <a:avLst/>
            </a:prstGeom>
            <a:noFill/>
            <a:ln w="57150">
              <a:solidFill>
                <a:srgbClr val="FFD6F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12" name="TextBox 62">
            <a:extLst>
              <a:ext uri="{FF2B5EF4-FFF2-40B4-BE49-F238E27FC236}">
                <a16:creationId xmlns:a16="http://schemas.microsoft.com/office/drawing/2014/main" id="{2335A633-032C-E57E-9B1F-3BF2BA21323B}"/>
              </a:ext>
            </a:extLst>
          </p:cNvPr>
          <p:cNvSpPr txBox="1"/>
          <p:nvPr/>
        </p:nvSpPr>
        <p:spPr>
          <a:xfrm>
            <a:off x="1110779" y="1366283"/>
            <a:ext cx="1147762" cy="461963"/>
          </a:xfrm>
          <a:prstGeom prst="rect">
            <a:avLst/>
          </a:prstGeom>
          <a:noFill/>
        </p:spPr>
        <p:txBody>
          <a:bodyPr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84">
              <a:defRPr/>
            </a:pPr>
            <a:r>
              <a:rPr lang="en-US" sz="2400" b="1">
                <a:solidFill>
                  <a:srgbClr val="7030A0"/>
                </a:solidFill>
                <a:latin typeface="Arial"/>
                <a:ea typeface="ＭＳ Ｐゴシック" panose="020B0600070205080204" pitchFamily="34" charset="-128"/>
              </a:rPr>
              <a:t>Z=28</a:t>
            </a:r>
          </a:p>
        </p:txBody>
      </p:sp>
      <p:grpSp>
        <p:nvGrpSpPr>
          <p:cNvPr id="27" name="Grupa 91">
            <a:extLst>
              <a:ext uri="{FF2B5EF4-FFF2-40B4-BE49-F238E27FC236}">
                <a16:creationId xmlns:a16="http://schemas.microsoft.com/office/drawing/2014/main" id="{D25D5601-CF19-C896-DFE0-D02EC70D7B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89101" y="1352957"/>
            <a:ext cx="4743447" cy="541338"/>
            <a:chOff x="5667376" y="1714500"/>
            <a:chExt cx="6302325" cy="72045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57C8EF2-F9B4-B3D0-9518-061E150237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44316" y="1752530"/>
              <a:ext cx="685493" cy="680315"/>
            </a:xfrm>
            <a:prstGeom prst="ellipse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3688">
                <a:defRPr/>
              </a:pPr>
              <a:endParaRPr lang="pl-PL" kern="0">
                <a:solidFill>
                  <a:srgbClr val="FF0033"/>
                </a:solidFill>
                <a:latin typeface="Times New Roman"/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90C91FF3-5A0F-4D44-4B62-C6CA7AFA3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2677" y="1860282"/>
              <a:ext cx="837358" cy="492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688">
                <a:defRPr/>
              </a:pPr>
              <a:r>
                <a:rPr lang="pl-PL" b="1" kern="0" baseline="3000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70</a:t>
              </a:r>
              <a:r>
                <a:rPr lang="pl-PL" b="1" kern="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Ni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75984D-D4D4-9FF0-BAAB-7DA0373AFF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70635" y="1735628"/>
              <a:ext cx="685493" cy="682428"/>
            </a:xfrm>
            <a:prstGeom prst="ellipse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3688">
                <a:defRPr/>
              </a:pPr>
              <a:endParaRPr lang="pl-PL" kern="0">
                <a:solidFill>
                  <a:srgbClr val="FF0033"/>
                </a:solidFill>
                <a:latin typeface="Times New Roman"/>
                <a:ea typeface="ＭＳ Ｐゴシック" panose="020B0600070205080204" pitchFamily="34" charset="-128"/>
              </a:endParaRPr>
            </a:p>
          </p:txBody>
        </p:sp>
        <p:sp>
          <p:nvSpPr>
            <p:cNvPr id="17" name="Text Box 22">
              <a:extLst>
                <a:ext uri="{FF2B5EF4-FFF2-40B4-BE49-F238E27FC236}">
                  <a16:creationId xmlns:a16="http://schemas.microsoft.com/office/drawing/2014/main" id="{889E0500-EC64-4C14-E5BE-44581F528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5796" y="1843380"/>
              <a:ext cx="824701" cy="492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688">
                <a:defRPr/>
              </a:pPr>
              <a:r>
                <a:rPr lang="pl-PL" b="1" kern="0" baseline="3000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72</a:t>
              </a:r>
              <a:r>
                <a:rPr lang="pl-PL" b="1" kern="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Ni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D7ABCDC-1B75-EBFE-53D5-5BE836E05F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031568" y="1752530"/>
              <a:ext cx="685495" cy="680315"/>
            </a:xfrm>
            <a:prstGeom prst="ellipse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3688">
                <a:defRPr/>
              </a:pPr>
              <a:endParaRPr lang="pl-PL" kern="0">
                <a:solidFill>
                  <a:srgbClr val="FF0033"/>
                </a:solidFill>
                <a:latin typeface="Times New Roman"/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Text Box 22">
              <a:extLst>
                <a:ext uri="{FF2B5EF4-FFF2-40B4-BE49-F238E27FC236}">
                  <a16:creationId xmlns:a16="http://schemas.microsoft.com/office/drawing/2014/main" id="{985BA66C-B770-E28A-AD6B-0D8C683DE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6729" y="1860282"/>
              <a:ext cx="831029" cy="492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688">
                <a:defRPr/>
              </a:pPr>
              <a:r>
                <a:rPr lang="pl-PL" b="1" kern="0" baseline="3000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74</a:t>
              </a:r>
              <a:r>
                <a:rPr lang="pl-PL" b="1" kern="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Ni</a:t>
              </a:r>
            </a:p>
          </p:txBody>
        </p:sp>
        <p:grpSp>
          <p:nvGrpSpPr>
            <p:cNvPr id="20" name="Gruppo 21">
              <a:extLst>
                <a:ext uri="{FF2B5EF4-FFF2-40B4-BE49-F238E27FC236}">
                  <a16:creationId xmlns:a16="http://schemas.microsoft.com/office/drawing/2014/main" id="{3D5D0C90-25BB-A93F-90D0-8B0718179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7376" y="1752530"/>
              <a:ext cx="824701" cy="682428"/>
              <a:chOff x="5667376" y="1752530"/>
              <a:chExt cx="824701" cy="68242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0B26C5E-EB43-CE2E-8DC1-7534F0BEDCA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22215" y="1752530"/>
                <a:ext cx="685493" cy="682428"/>
              </a:xfrm>
              <a:prstGeom prst="ellipse">
                <a:avLst/>
              </a:prstGeom>
              <a:solidFill>
                <a:srgbClr val="FFFF00"/>
              </a:solidFill>
              <a:ln w="12700" cmpd="sng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R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3688">
                  <a:defRPr/>
                </a:pPr>
                <a:endParaRPr lang="pl-PL" kern="0">
                  <a:solidFill>
                    <a:srgbClr val="FF0033"/>
                  </a:solidFill>
                  <a:latin typeface="Times New Roman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DA4E3364-F295-0A3A-AC9A-70F9D1C220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7376" y="1860282"/>
                <a:ext cx="824701" cy="4922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defPPr>
                  <a:defRPr lang="en-R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3688">
                  <a:defRPr/>
                </a:pPr>
                <a:r>
                  <a:rPr lang="pl-PL" b="1" kern="0" baseline="30000">
                    <a:solidFill>
                      <a:prstClr val="black"/>
                    </a:solidFill>
                    <a:latin typeface="Arial"/>
                    <a:ea typeface="ＭＳ Ｐゴシック" panose="020B0600070205080204" pitchFamily="34" charset="-128"/>
                  </a:rPr>
                  <a:t>68</a:t>
                </a:r>
                <a:r>
                  <a:rPr lang="pl-PL" b="1" kern="0">
                    <a:solidFill>
                      <a:prstClr val="black"/>
                    </a:solidFill>
                    <a:latin typeface="Arial"/>
                    <a:ea typeface="ＭＳ Ｐゴシック" panose="020B0600070205080204" pitchFamily="34" charset="-128"/>
                  </a:rPr>
                  <a:t>Ni</a:t>
                </a: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769330D-661B-439C-B975-5EC47946B9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43124" y="1729290"/>
              <a:ext cx="685493" cy="682427"/>
            </a:xfrm>
            <a:prstGeom prst="ellipse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3688">
                <a:defRPr/>
              </a:pPr>
              <a:endParaRPr lang="pl-PL" kern="0">
                <a:solidFill>
                  <a:srgbClr val="FF0033"/>
                </a:solidFill>
                <a:latin typeface="Times New Roman"/>
                <a:ea typeface="ＭＳ Ｐゴシック" panose="020B0600070205080204" pitchFamily="34" charset="-128"/>
              </a:endParaRPr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5B4EE2CA-C9FC-212D-5ABB-DA0ED0C43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8284" y="1837041"/>
              <a:ext cx="831029" cy="4922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688">
                <a:defRPr/>
              </a:pPr>
              <a:r>
                <a:rPr lang="pl-PL" b="1" kern="0" baseline="3000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76</a:t>
              </a:r>
              <a:r>
                <a:rPr lang="pl-PL" b="1" kern="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Ni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7705889-1D9C-C333-1047-83FD5CF938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191401" y="1714500"/>
              <a:ext cx="687603" cy="682428"/>
            </a:xfrm>
            <a:prstGeom prst="ellipse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3688">
                <a:defRPr/>
              </a:pPr>
              <a:endParaRPr lang="pl-PL" kern="0">
                <a:solidFill>
                  <a:srgbClr val="FF0033"/>
                </a:solidFill>
                <a:latin typeface="Times New Roman"/>
                <a:ea typeface="ＭＳ Ｐゴシック" panose="020B0600070205080204" pitchFamily="34" charset="-128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A1456B4E-7628-03F3-4188-F8EB78E6B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8672" y="1822252"/>
              <a:ext cx="831029" cy="492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n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3688">
                <a:defRPr/>
              </a:pPr>
              <a:r>
                <a:rPr lang="pl-PL" b="1" kern="0" baseline="3000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78</a:t>
              </a:r>
              <a:r>
                <a:rPr lang="pl-PL" b="1" kern="0">
                  <a:solidFill>
                    <a:prstClr val="black"/>
                  </a:solidFill>
                  <a:latin typeface="Arial"/>
                  <a:ea typeface="ＭＳ Ｐゴシック" panose="020B0600070205080204" pitchFamily="34" charset="-128"/>
                </a:rPr>
                <a:t>Ni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E59DBA4-FFBE-093E-3B8C-3116084C6C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1380" y="1367245"/>
            <a:ext cx="517525" cy="512762"/>
          </a:xfrm>
          <a:prstGeom prst="ellipse">
            <a:avLst/>
          </a:prstGeom>
          <a:solidFill>
            <a:srgbClr val="FFFF00"/>
          </a:solidFill>
          <a:ln w="12700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lIns="91396" tIns="45699" rIns="91396" bIns="45699" anchor="ctr"/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3688">
              <a:defRPr/>
            </a:pPr>
            <a:endParaRPr lang="pl-PL" kern="0">
              <a:solidFill>
                <a:srgbClr val="FF0033"/>
              </a:solidFill>
              <a:latin typeface="Times New Roman"/>
              <a:ea typeface="ＭＳ Ｐゴシック" panose="020B0600070205080204" pitchFamily="34" charset="-128"/>
            </a:endParaRP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CAE6C4D0-4BB1-4922-2006-0FE6A6FEB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692" y="1448207"/>
            <a:ext cx="620713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688">
              <a:defRPr/>
            </a:pPr>
            <a:r>
              <a:rPr lang="pl-PL" b="1" kern="0" baseline="3000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66</a:t>
            </a:r>
            <a:r>
              <a:rPr lang="pl-PL" b="1" kern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Ni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2609BCD-6EEE-A665-893B-C7D5E769E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98417" y="1359308"/>
            <a:ext cx="517525" cy="512763"/>
          </a:xfrm>
          <a:prstGeom prst="ellipse">
            <a:avLst/>
          </a:prstGeom>
          <a:solidFill>
            <a:schemeClr val="tx1"/>
          </a:solidFill>
          <a:ln w="12700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lIns="91396" tIns="45699" rIns="91396" bIns="45699" anchor="ctr"/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3688">
              <a:defRPr/>
            </a:pPr>
            <a:endParaRPr lang="pl-PL" kern="0">
              <a:solidFill>
                <a:prstClr val="white"/>
              </a:solidFill>
              <a:latin typeface="Times New Roman"/>
              <a:ea typeface="ＭＳ Ｐゴシック" panose="020B0600070205080204" pitchFamily="34" charset="-128"/>
            </a:endParaRPr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E679C51B-A6A6-1F43-E84D-1E9C34F45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729" y="1440271"/>
            <a:ext cx="620712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688">
              <a:defRPr/>
            </a:pPr>
            <a:r>
              <a:rPr lang="pl-PL" b="1" kern="0" baseline="30000">
                <a:solidFill>
                  <a:srgbClr val="FFFFFF"/>
                </a:solidFill>
                <a:latin typeface="Arial"/>
                <a:ea typeface="ＭＳ Ｐゴシック" panose="020B0600070205080204" pitchFamily="34" charset="-128"/>
              </a:rPr>
              <a:t>64</a:t>
            </a:r>
            <a:r>
              <a:rPr lang="pl-PL" b="1" kern="0">
                <a:solidFill>
                  <a:srgbClr val="FFFFFF"/>
                </a:solidFill>
                <a:latin typeface="Arial"/>
                <a:ea typeface="ＭＳ Ｐゴシック" panose="020B0600070205080204" pitchFamily="34" charset="-128"/>
              </a:rPr>
              <a:t>Ni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4425310-6D78-C0C7-298A-85F1AD6B40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55455" y="1346608"/>
            <a:ext cx="515937" cy="512763"/>
          </a:xfrm>
          <a:prstGeom prst="ellipse">
            <a:avLst/>
          </a:prstGeom>
          <a:solidFill>
            <a:schemeClr val="tx1"/>
          </a:solidFill>
          <a:ln w="12700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lIns="91396" tIns="45699" rIns="91396" bIns="45699" anchor="ctr"/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3688">
              <a:defRPr/>
            </a:pPr>
            <a:endParaRPr lang="pl-PL" kern="0">
              <a:solidFill>
                <a:prstClr val="white"/>
              </a:solidFill>
              <a:latin typeface="Times New Roman"/>
              <a:ea typeface="ＭＳ Ｐゴシック" panose="020B0600070205080204" pitchFamily="34" charset="-128"/>
            </a:endParaRPr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B38B7C97-78CF-62F5-A79A-3D95055A1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179" y="1427571"/>
            <a:ext cx="620712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lIns="91396" tIns="45699" rIns="91396" bIns="45699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688">
              <a:defRPr/>
            </a:pPr>
            <a:r>
              <a:rPr lang="pl-PL" b="1" kern="0" baseline="30000">
                <a:solidFill>
                  <a:srgbClr val="FFFFFF"/>
                </a:solidFill>
                <a:latin typeface="Arial"/>
                <a:ea typeface="ＭＳ Ｐゴシック" panose="020B0600070205080204" pitchFamily="34" charset="-128"/>
              </a:rPr>
              <a:t>62</a:t>
            </a:r>
            <a:r>
              <a:rPr lang="pl-PL" b="1" kern="0">
                <a:solidFill>
                  <a:srgbClr val="FFFFFF"/>
                </a:solidFill>
                <a:latin typeface="Arial"/>
                <a:ea typeface="ＭＳ Ｐゴシック" panose="020B0600070205080204" pitchFamily="34" charset="-128"/>
              </a:rPr>
              <a:t>Ni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7A93545-7C5B-01D6-1C3F-5F98D82527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6681" y="482289"/>
            <a:ext cx="517525" cy="512763"/>
          </a:xfrm>
          <a:prstGeom prst="ellipse">
            <a:avLst/>
          </a:prstGeom>
          <a:solidFill>
            <a:schemeClr val="tx1"/>
          </a:solidFill>
          <a:ln w="12700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none" lIns="91396" tIns="45699" rIns="91396" bIns="45699" anchor="ctr"/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43688">
              <a:defRPr/>
            </a:pPr>
            <a:endParaRPr lang="pl-PL" kern="0">
              <a:solidFill>
                <a:prstClr val="white"/>
              </a:solidFill>
              <a:latin typeface="Times New Roman"/>
              <a:ea typeface="ＭＳ Ｐゴシック" panose="020B0600070205080204" pitchFamily="34" charset="-128"/>
            </a:endParaRPr>
          </a:p>
        </p:txBody>
      </p:sp>
      <p:sp>
        <p:nvSpPr>
          <p:cNvPr id="42" name="Text Box 22">
            <a:extLst>
              <a:ext uri="{FF2B5EF4-FFF2-40B4-BE49-F238E27FC236}">
                <a16:creationId xmlns:a16="http://schemas.microsoft.com/office/drawing/2014/main" id="{A63C418D-D1DF-9571-2F80-49FD96BAD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93" y="577629"/>
            <a:ext cx="721353" cy="36928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396" tIns="45699" rIns="91396" bIns="45699" anchor="t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3688">
              <a:defRPr/>
            </a:pPr>
            <a:r>
              <a:rPr lang="pl-PL" b="1" kern="0" baseline="30000">
                <a:solidFill>
                  <a:srgbClr val="FFFFFF"/>
                </a:solidFill>
                <a:latin typeface="Arial"/>
                <a:ea typeface="ＭＳ Ｐゴシック"/>
              </a:rPr>
              <a:t>68</a:t>
            </a:r>
            <a:r>
              <a:rPr lang="pl-PL" b="1" kern="0">
                <a:solidFill>
                  <a:srgbClr val="FFFFFF"/>
                </a:solidFill>
                <a:latin typeface="Arial"/>
                <a:ea typeface="ＭＳ Ｐゴシック"/>
              </a:rPr>
              <a:t>Zn</a:t>
            </a:r>
            <a:endParaRPr lang="pl-PL" b="1" kern="0">
              <a:solidFill>
                <a:srgbClr val="FFFFFF"/>
              </a:solidFill>
              <a:latin typeface="Arial"/>
              <a:ea typeface="ＭＳ Ｐゴシック" panose="020B0600070205080204" pitchFamily="34" charset="-128"/>
            </a:endParaRPr>
          </a:p>
        </p:txBody>
      </p:sp>
      <p:sp>
        <p:nvSpPr>
          <p:cNvPr id="44" name="Title 6">
            <a:extLst>
              <a:ext uri="{FF2B5EF4-FFF2-40B4-BE49-F238E27FC236}">
                <a16:creationId xmlns:a16="http://schemas.microsoft.com/office/drawing/2014/main" id="{AC3019A7-28E3-7498-FA0F-9051BADE7018}"/>
              </a:ext>
            </a:extLst>
          </p:cNvPr>
          <p:cNvSpPr txBox="1">
            <a:spLocks/>
          </p:cNvSpPr>
          <p:nvPr/>
        </p:nvSpPr>
        <p:spPr>
          <a:xfrm>
            <a:off x="440317" y="3607144"/>
            <a:ext cx="6023726" cy="3246098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 sz="24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Century Gothic"/>
              </a:defRPr>
            </a:lvl1pPr>
            <a:lvl2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342900" indent="-342900" defTabSz="9144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How do the shapes change with Z?</a:t>
            </a:r>
          </a:p>
          <a:p>
            <a:pPr marL="342900" indent="-342900" defTabSz="914400">
              <a:buFont typeface="Arial"/>
              <a:buChar char="•"/>
            </a:pPr>
            <a:endParaRPr lang="en-US" sz="1900" dirty="0">
              <a:solidFill>
                <a:schemeClr val="tx1"/>
              </a:solidFill>
              <a:latin typeface="Ebrima"/>
              <a:ea typeface="Ebrima"/>
              <a:cs typeface="Ebrima"/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Do the same excitations persist in a stable system with two additional protons?</a:t>
            </a:r>
          </a:p>
          <a:p>
            <a:pPr marL="342900" indent="-342900" defTabSz="914400">
              <a:buFont typeface="Arial"/>
              <a:buChar char="•"/>
            </a:pPr>
            <a:endParaRPr lang="en-US" sz="1900" dirty="0">
              <a:solidFill>
                <a:schemeClr val="tx1"/>
              </a:solidFill>
              <a:latin typeface="Ebrima"/>
              <a:ea typeface="Ebrima"/>
              <a:cs typeface="Ebrima"/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Hope to see extended level structure using NRF</a:t>
            </a:r>
          </a:p>
          <a:p>
            <a:pPr defTabSz="914400"/>
            <a:endParaRPr lang="en-US" sz="19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defTabSz="914400"/>
            <a:endParaRPr lang="en-US" sz="19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defTabSz="914400"/>
            <a:endParaRPr lang="en-US" sz="19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defTabSz="914400"/>
            <a:endParaRPr lang="en-US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defTabSz="914400"/>
            <a:endParaRPr lang="en-US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9F05DF4-969D-5670-300D-61AE5BD1B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t="6502" r="26793" b="12355"/>
          <a:stretch/>
        </p:blipFill>
        <p:spPr>
          <a:xfrm>
            <a:off x="7357625" y="2894494"/>
            <a:ext cx="3287415" cy="325132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E05ACFF-76C8-31D9-02E3-6CD2A739A10E}"/>
              </a:ext>
            </a:extLst>
          </p:cNvPr>
          <p:cNvSpPr/>
          <p:nvPr/>
        </p:nvSpPr>
        <p:spPr>
          <a:xfrm>
            <a:off x="7373007" y="4604112"/>
            <a:ext cx="1387363" cy="369328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ysDot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399198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56AB0-49E9-9E4D-EE7F-7C7D985FA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F960-98D2-95D7-28C3-051BECB8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High Intensity Gamma-Ray Source (</a:t>
            </a:r>
            <a:r>
              <a:rPr lang="en-US" err="1"/>
              <a:t>HIγS</a:t>
            </a:r>
            <a:r>
              <a:rPr lang="en-US"/>
              <a:t>)</a:t>
            </a:r>
          </a:p>
        </p:txBody>
      </p:sp>
      <p:pic>
        <p:nvPicPr>
          <p:cNvPr id="6" name="Picture 4" descr="A diagram of a vehicle&#10;&#10;Description automatically generated">
            <a:extLst>
              <a:ext uri="{FF2B5EF4-FFF2-40B4-BE49-F238E27FC236}">
                <a16:creationId xmlns:a16="http://schemas.microsoft.com/office/drawing/2014/main" id="{6351408F-EE38-9DB0-47D6-0CE83A8DF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/>
          <a:stretch/>
        </p:blipFill>
        <p:spPr bwMode="auto">
          <a:xfrm>
            <a:off x="4904685" y="593654"/>
            <a:ext cx="7291136" cy="39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E6ABC5-92BB-8122-2259-E18047D30EDF}"/>
              </a:ext>
            </a:extLst>
          </p:cNvPr>
          <p:cNvCxnSpPr>
            <a:cxnSpLocks/>
          </p:cNvCxnSpPr>
          <p:nvPr/>
        </p:nvCxnSpPr>
        <p:spPr>
          <a:xfrm>
            <a:off x="6502041" y="27824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6706C7-349F-5DE4-EA1E-3D4F0916CB34}"/>
              </a:ext>
            </a:extLst>
          </p:cNvPr>
          <p:cNvSpPr txBox="1"/>
          <p:nvPr/>
        </p:nvSpPr>
        <p:spPr>
          <a:xfrm>
            <a:off x="7046397" y="4046454"/>
            <a:ext cx="6463127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008E4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H. R. Weller et al., Prog. Part. </a:t>
            </a:r>
            <a:r>
              <a:rPr lang="en-US" sz="1600" err="1">
                <a:solidFill>
                  <a:srgbClr val="008E4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Nucl</a:t>
            </a:r>
            <a:r>
              <a:rPr lang="en-US" sz="1600">
                <a:solidFill>
                  <a:srgbClr val="008E4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Phys. </a:t>
            </a:r>
            <a:r>
              <a:rPr lang="en-US" sz="1600" b="1">
                <a:solidFill>
                  <a:srgbClr val="008E4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62</a:t>
            </a:r>
            <a:r>
              <a:rPr lang="en-US" sz="1600">
                <a:solidFill>
                  <a:srgbClr val="008E4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257 (2009).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2DDD2E1-B75D-50F4-5C05-AAA71EB3C57B}"/>
              </a:ext>
            </a:extLst>
          </p:cNvPr>
          <p:cNvSpPr txBox="1">
            <a:spLocks/>
          </p:cNvSpPr>
          <p:nvPr/>
        </p:nvSpPr>
        <p:spPr>
          <a:xfrm>
            <a:off x="263009" y="596891"/>
            <a:ext cx="6166366" cy="339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88900" tIns="88900" rIns="88900" bIns="88900" anchor="t">
            <a:noAutofit/>
          </a:bodyPr>
          <a:lstStyle>
            <a:lvl1pPr marL="254000" indent="-2540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28133" indent="-270933">
              <a:spcBef>
                <a:spcPts val="2000"/>
              </a:spcBef>
              <a:buSzPct val="125000"/>
              <a:buChar char="-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>
              <a:spcBef>
                <a:spcPts val="2000"/>
              </a:spcBef>
              <a:buSzPct val="125000"/>
              <a:buChar char="-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4308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7864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142013" indent="-979714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497613" indent="-979713">
              <a:spcBef>
                <a:spcPts val="2000"/>
              </a:spcBef>
              <a:buSzPct val="125000"/>
              <a:buChar char="•"/>
              <a:defRPr sz="2400">
                <a:uFill>
                  <a:solidFill/>
                </a:u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defTabSz="914400">
              <a:buNone/>
            </a:pPr>
            <a:r>
              <a:rPr lang="en-US" sz="1900">
                <a:latin typeface="Ebrima"/>
                <a:ea typeface="Ebrima"/>
                <a:cs typeface="Ebrima"/>
              </a:rPr>
              <a:t>Laser Compton backscattering used to produce </a:t>
            </a:r>
            <a:r>
              <a:rPr lang="en-US" sz="1900" err="1">
                <a:latin typeface="Ebrima"/>
                <a:ea typeface="Ebrima"/>
                <a:cs typeface="Ebrima"/>
              </a:rPr>
              <a:t>quasimonochromatic</a:t>
            </a:r>
            <a:r>
              <a:rPr lang="en-US" sz="1900">
                <a:latin typeface="Ebrima"/>
                <a:ea typeface="Ebrima"/>
                <a:cs typeface="Ebrima"/>
              </a:rPr>
              <a:t> gamma-ray beams </a:t>
            </a:r>
            <a:endParaRPr lang="en-US" sz="19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1900">
                <a:latin typeface="Ebrima"/>
                <a:ea typeface="Ebrima"/>
                <a:cs typeface="Ebrima"/>
              </a:rPr>
              <a:t>Energy ranging from 2 to 120 MeV</a:t>
            </a:r>
          </a:p>
          <a:p>
            <a:pPr marL="342900" indent="-342900" defTabSz="914400">
              <a:buFont typeface="Arial"/>
              <a:buChar char="•"/>
            </a:pPr>
            <a:r>
              <a:rPr lang="en-US" sz="1900">
                <a:latin typeface="Ebrima"/>
                <a:ea typeface="Ebrima"/>
                <a:cs typeface="Ebrima"/>
              </a:rPr>
              <a:t>Linear or circular polarization option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057372C-833F-3E0F-F75F-A8C885058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098" y="2330904"/>
            <a:ext cx="4209697" cy="41082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424666-00F9-E61E-E942-88303E0BD765}"/>
              </a:ext>
            </a:extLst>
          </p:cNvPr>
          <p:cNvSpPr txBox="1"/>
          <p:nvPr/>
        </p:nvSpPr>
        <p:spPr>
          <a:xfrm>
            <a:off x="5022574" y="4663755"/>
            <a:ext cx="6899328" cy="9694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 typeface="Arial"/>
              <a:buChar char="•"/>
            </a:pPr>
            <a:endParaRPr lang="en-US" sz="1900" dirty="0">
              <a:solidFill>
                <a:srgbClr val="000000"/>
              </a:solidFill>
              <a:latin typeface="Ebrim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900" dirty="0">
                <a:solidFill>
                  <a:srgbClr val="000000"/>
                </a:solidFill>
                <a:latin typeface="Ebrima"/>
              </a:rPr>
              <a:t>Energy of the beam can be tuned to selectively excite states within an energy range of only a few hundred keV at a time</a:t>
            </a:r>
            <a:r>
              <a:rPr lang="en-US" sz="1900" dirty="0">
                <a:latin typeface="Ebrima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604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AA18-DED1-2157-F306-7B7C39BD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Ebrima"/>
                <a:ea typeface="Ebrima"/>
                <a:cs typeface="Ebrima"/>
              </a:rPr>
              <a:t>Detector Placement and Angular Distribution of NRF Radiation</a:t>
            </a:r>
            <a:endParaRPr lang="en-US" dirty="0"/>
          </a:p>
        </p:txBody>
      </p:sp>
      <p:pic>
        <p:nvPicPr>
          <p:cNvPr id="4" name="Picture 3" descr="A group of colored spheres&#10;&#10;Description automatically generated">
            <a:extLst>
              <a:ext uri="{FF2B5EF4-FFF2-40B4-BE49-F238E27FC236}">
                <a16:creationId xmlns:a16="http://schemas.microsoft.com/office/drawing/2014/main" id="{8CF89C08-5BF5-48E2-CA4D-FFDC5F70D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34770" t="9376" b="24046"/>
          <a:stretch/>
        </p:blipFill>
        <p:spPr>
          <a:xfrm>
            <a:off x="5078859" y="617990"/>
            <a:ext cx="6535698" cy="51884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846EBE51-0772-AECA-6B3A-ABE846484B26}"/>
              </a:ext>
            </a:extLst>
          </p:cNvPr>
          <p:cNvSpPr/>
          <p:nvPr/>
        </p:nvSpPr>
        <p:spPr>
          <a:xfrm flipV="1">
            <a:off x="1896529" y="2027152"/>
            <a:ext cx="8662" cy="1971599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DB99D59D-DA96-EF06-DABF-5C20AB9648C8}"/>
              </a:ext>
            </a:extLst>
          </p:cNvPr>
          <p:cNvSpPr/>
          <p:nvPr/>
        </p:nvSpPr>
        <p:spPr>
          <a:xfrm flipH="1">
            <a:off x="2504257" y="2037221"/>
            <a:ext cx="20834" cy="1990800"/>
          </a:xfrm>
          <a:prstGeom prst="line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B55C4-DB67-7DE9-21D6-7DE94825A544}"/>
              </a:ext>
            </a:extLst>
          </p:cNvPr>
          <p:cNvSpPr txBox="1"/>
          <p:nvPr/>
        </p:nvSpPr>
        <p:spPr>
          <a:xfrm rot="16200000">
            <a:off x="1808975" y="2277080"/>
            <a:ext cx="1178195" cy="390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935"/>
              <a:t>Elastic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81009-D257-A25A-F1C1-F0EEB3C6FEE5}"/>
              </a:ext>
            </a:extLst>
          </p:cNvPr>
          <p:cNvSpPr txBox="1"/>
          <p:nvPr/>
        </p:nvSpPr>
        <p:spPr>
          <a:xfrm rot="16200000">
            <a:off x="2118148" y="2204881"/>
            <a:ext cx="1516274" cy="390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935"/>
              <a:t>Inelastic</a:t>
            </a: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0B461673-73D3-7064-313D-7C4D2FAF4225}"/>
              </a:ext>
            </a:extLst>
          </p:cNvPr>
          <p:cNvSpPr/>
          <p:nvPr/>
        </p:nvSpPr>
        <p:spPr>
          <a:xfrm flipH="1">
            <a:off x="3034933" y="2037634"/>
            <a:ext cx="0" cy="1335089"/>
          </a:xfrm>
          <a:prstGeom prst="line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0AFE004F-3ABD-9711-A635-E9E3A7B07DB1}"/>
              </a:ext>
            </a:extLst>
          </p:cNvPr>
          <p:cNvSpPr/>
          <p:nvPr/>
        </p:nvSpPr>
        <p:spPr>
          <a:xfrm flipV="1">
            <a:off x="1825227" y="2024661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44BC513-8A54-FA8F-F92F-63CAE2B5C9B7}"/>
              </a:ext>
            </a:extLst>
          </p:cNvPr>
          <p:cNvSpPr/>
          <p:nvPr/>
        </p:nvSpPr>
        <p:spPr>
          <a:xfrm flipV="1">
            <a:off x="1818970" y="3373738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8EB9416F-16E8-3D02-A85F-4A8BA79DC01F}"/>
              </a:ext>
            </a:extLst>
          </p:cNvPr>
          <p:cNvSpPr/>
          <p:nvPr/>
        </p:nvSpPr>
        <p:spPr>
          <a:xfrm flipV="1">
            <a:off x="1807450" y="4037810"/>
            <a:ext cx="1324755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108847" tIns="54423" rIns="108847" bIns="54423" anchor="ctr" anchorCtr="0" compatLnSpc="0"/>
          <a:lstStyle/>
          <a:p>
            <a:pPr hangingPunct="0"/>
            <a:endParaRPr lang="en-US" sz="2177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2A0D7B-D6F8-1323-2C97-9564607EB8F6}"/>
                  </a:ext>
                </a:extLst>
              </p:cNvPr>
              <p:cNvSpPr txBox="1"/>
              <p:nvPr/>
            </p:nvSpPr>
            <p:spPr>
              <a:xfrm>
                <a:off x="5192197" y="5463625"/>
                <a:ext cx="7381011" cy="687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90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Examples of angular correlations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19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19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190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for elastic transitions</a:t>
                </a:r>
                <a:endParaRPr lang="en-US" sz="190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r>
                  <a:rPr lang="en-US" sz="1900">
                    <a:solidFill>
                      <a:srgbClr val="008E4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C. Iliadis and U. Friman-Gayer, EPJ A </a:t>
                </a:r>
                <a:r>
                  <a:rPr lang="en-US" sz="1900" b="1">
                    <a:solidFill>
                      <a:srgbClr val="008E4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57</a:t>
                </a:r>
                <a:r>
                  <a:rPr lang="en-US" sz="1900">
                    <a:solidFill>
                      <a:srgbClr val="008E4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, 190 (2021).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2A0D7B-D6F8-1323-2C97-9564607EB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97" y="5463625"/>
                <a:ext cx="7381011" cy="687881"/>
              </a:xfrm>
              <a:prstGeom prst="rect">
                <a:avLst/>
              </a:prstGeom>
              <a:blipFill>
                <a:blip r:embed="rId4"/>
                <a:stretch>
                  <a:fillRect l="-826" t="-4425" b="-13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EA10609-FA75-B3EE-C9FE-CF55784C3724}"/>
              </a:ext>
            </a:extLst>
          </p:cNvPr>
          <p:cNvSpPr txBox="1"/>
          <p:nvPr/>
        </p:nvSpPr>
        <p:spPr>
          <a:xfrm>
            <a:off x="1316418" y="1893211"/>
            <a:ext cx="549397" cy="23770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08847" tIns="54423" rIns="108847" bIns="54423" anchor="t" anchorCtr="0" compatLnSpc="0">
            <a:spAutoFit/>
          </a:bodyPr>
          <a:lstStyle/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1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+/-</a:t>
            </a:r>
          </a:p>
          <a:p>
            <a:pPr hangingPunct="0"/>
            <a:endParaRPr lang="en-US" sz="1935">
              <a:ea typeface="Noto Sans CJK SC" pitchFamily="2"/>
              <a:cs typeface="Lohit Devanagari" pitchFamily="2"/>
            </a:endParaRPr>
          </a:p>
          <a:p>
            <a:pPr hangingPunct="0"/>
            <a:endParaRPr lang="en-US" sz="1935">
              <a:ea typeface="Noto Sans CJK SC" pitchFamily="2"/>
              <a:cs typeface="Lohit Devanagari" pitchFamily="2"/>
            </a:endParaRPr>
          </a:p>
          <a:p>
            <a:pPr hangingPunct="0"/>
            <a:endParaRPr lang="en-US" sz="1935"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2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</a:t>
            </a:r>
          </a:p>
          <a:p>
            <a:pPr hangingPunct="0"/>
            <a:endParaRPr lang="en-US" sz="1935">
              <a:ea typeface="Noto Sans CJK SC" pitchFamily="2"/>
              <a:cs typeface="Lohit Devanagari" pitchFamily="2"/>
            </a:endParaRPr>
          </a:p>
          <a:p>
            <a:pPr hangingPunct="0"/>
            <a:endParaRPr lang="en-US" sz="1935">
              <a:ea typeface="Noto Sans CJK SC" pitchFamily="2"/>
              <a:cs typeface="Lohit Devanagari" pitchFamily="2"/>
            </a:endParaRPr>
          </a:p>
          <a:p>
            <a:pPr hangingPunct="0"/>
            <a:r>
              <a:rPr lang="en-US" sz="1900">
                <a:ea typeface="Noto Sans CJK SC" pitchFamily="2"/>
                <a:cs typeface="Lohit Devanagari" pitchFamily="2"/>
              </a:rPr>
              <a:t>0</a:t>
            </a:r>
            <a:r>
              <a:rPr lang="en-US" sz="1900" baseline="30000">
                <a:ea typeface="Noto Sans CJK SC" pitchFamily="2"/>
                <a:cs typeface="Lohit Devanagari" pitchFamily="2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83890-7390-4673-48E2-0C022D18F62D}"/>
              </a:ext>
            </a:extLst>
          </p:cNvPr>
          <p:cNvSpPr txBox="1"/>
          <p:nvPr/>
        </p:nvSpPr>
        <p:spPr>
          <a:xfrm>
            <a:off x="135467" y="926093"/>
            <a:ext cx="4856155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latin typeface="Ebrima"/>
                <a:ea typeface="Ebrima"/>
                <a:cs typeface="Ebrima"/>
              </a:rPr>
              <a:t>For a nucleus with a 0</a:t>
            </a:r>
            <a:r>
              <a:rPr lang="en-US" baseline="30000" dirty="0">
                <a:latin typeface="Ebrima"/>
                <a:ea typeface="Ebrima"/>
                <a:cs typeface="Ebrima"/>
              </a:rPr>
              <a:t>+</a:t>
            </a:r>
            <a:r>
              <a:rPr lang="en-US" dirty="0">
                <a:latin typeface="Ebrima"/>
                <a:ea typeface="Ebrima"/>
                <a:cs typeface="Ebrima"/>
              </a:rPr>
              <a:t> ground state, mainly</a:t>
            </a:r>
            <a:r>
              <a:rPr lang="en-US" sz="1800" dirty="0">
                <a:latin typeface="Ebrima"/>
                <a:ea typeface="Ebrima"/>
                <a:cs typeface="Ebrima"/>
              </a:rPr>
              <a:t> </a:t>
            </a:r>
            <a:r>
              <a:rPr lang="en-US" b="1" dirty="0">
                <a:latin typeface="Ebrima"/>
                <a:ea typeface="Ebrima"/>
                <a:cs typeface="Ebrima"/>
              </a:rPr>
              <a:t> spin-1</a:t>
            </a:r>
            <a:r>
              <a:rPr lang="en-US" sz="1800" b="1" dirty="0">
                <a:latin typeface="Ebrima"/>
                <a:ea typeface="Ebrima"/>
                <a:cs typeface="Ebrima"/>
              </a:rPr>
              <a:t> </a:t>
            </a:r>
            <a:r>
              <a:rPr lang="en-US" b="1" dirty="0">
                <a:latin typeface="Ebrima"/>
                <a:ea typeface="Ebrima"/>
                <a:cs typeface="Ebrima"/>
              </a:rPr>
              <a:t>states</a:t>
            </a:r>
            <a:r>
              <a:rPr lang="en-US" dirty="0">
                <a:latin typeface="Ebrima"/>
                <a:ea typeface="Ebrima"/>
                <a:cs typeface="Ebrima"/>
              </a:rPr>
              <a:t> </a:t>
            </a:r>
            <a:r>
              <a:rPr lang="en-US" sz="1800" dirty="0">
                <a:latin typeface="Ebrima"/>
                <a:ea typeface="Ebrima"/>
                <a:cs typeface="Ebrima"/>
              </a:rPr>
              <a:t>are excited</a:t>
            </a:r>
            <a:r>
              <a:rPr lang="en-US" dirty="0">
                <a:latin typeface="Ebrima"/>
                <a:ea typeface="Ebrima"/>
                <a:cs typeface="Ebrima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endParaRPr lang="en-US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endParaRPr lang="en-US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endParaRPr lang="en-US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endParaRPr lang="en-US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endParaRPr lang="en-US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endParaRPr lang="en-US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endParaRPr lang="en-US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endParaRPr lang="en-US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endParaRPr lang="en-US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endParaRPr lang="en-US" dirty="0">
              <a:solidFill>
                <a:srgbClr val="000000"/>
              </a:solidFill>
              <a:latin typeface="Ebrima"/>
              <a:ea typeface="Ebrima"/>
              <a:cs typeface="Ebrima"/>
            </a:endParaRPr>
          </a:p>
          <a:p>
            <a:r>
              <a:rPr lang="en-US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Elastic decays occur via gamma emission following well-defined angular distributions depending on the spin/parity of the state</a:t>
            </a:r>
          </a:p>
        </p:txBody>
      </p:sp>
    </p:spTree>
    <p:extLst>
      <p:ext uri="{BB962C8B-B14F-4D97-AF65-F5344CB8AC3E}">
        <p14:creationId xmlns:p14="http://schemas.microsoft.com/office/powerpoint/2010/main" val="9906750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5B06E-65EB-4D30-2D8F-1C5308983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0879-B020-FF77-CC8F-ED8D7B8D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Clover Array at </a:t>
            </a:r>
            <a:r>
              <a:rPr lang="en-US" err="1"/>
              <a:t>HIγS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76D62CD5-5CC2-03CB-E67E-7816E0158F45}"/>
              </a:ext>
            </a:extLst>
          </p:cNvPr>
          <p:cNvSpPr txBox="1">
            <a:spLocks/>
          </p:cNvSpPr>
          <p:nvPr/>
        </p:nvSpPr>
        <p:spPr>
          <a:xfrm>
            <a:off x="151389" y="621709"/>
            <a:ext cx="6249410" cy="5383304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 sz="24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Century Gothic"/>
              </a:defRPr>
            </a:lvl1pPr>
            <a:lvl2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These measurements were the first with the modular Clover Array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Ebrima"/>
                <a:ea typeface="Ebrima"/>
                <a:cs typeface="Ebrima"/>
              </a:rPr>
              <a:t>8 clover-type </a:t>
            </a:r>
            <a:r>
              <a:rPr lang="en-US" sz="1900" dirty="0" err="1">
                <a:solidFill>
                  <a:schemeClr val="tx1"/>
                </a:solidFill>
                <a:latin typeface="Ebrima"/>
                <a:ea typeface="Ebrima"/>
                <a:cs typeface="Ebrima"/>
              </a:rPr>
              <a:t>HPGe</a:t>
            </a:r>
            <a:endParaRPr lang="en-US" sz="1900" dirty="0">
              <a:solidFill>
                <a:schemeClr val="tx1"/>
              </a:solidFill>
              <a:latin typeface="Ebrima"/>
              <a:ea typeface="Ebrima"/>
              <a:cs typeface="Ebrima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 CeBr</a:t>
            </a:r>
            <a:r>
              <a:rPr lang="en-US" sz="1900" baseline="-250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r>
              <a:rPr lang="en-US" sz="19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scintillators: 2” x 2”, no intrinsic radioactivity</a:t>
            </a:r>
            <a:endParaRPr lang="en-US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defTabSz="914400"/>
            <a:endParaRPr lang="en-US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defTabSz="914400"/>
            <a:r>
              <a:rPr lang="en-US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					</a:t>
            </a:r>
          </a:p>
          <a:p>
            <a:pPr defTabSz="914400"/>
            <a:endParaRPr lang="en-US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defTabSz="914400"/>
            <a:endParaRPr lang="en-US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6" defTabSz="91440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61FE22-712F-DED3-9C74-1AA48A396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663" y="653293"/>
            <a:ext cx="5786337" cy="5551414"/>
          </a:xfrm>
          <a:prstGeom prst="rect">
            <a:avLst/>
          </a:prstGeom>
        </p:spPr>
      </p:pic>
      <p:pic>
        <p:nvPicPr>
          <p:cNvPr id="9" name="Picture 8" descr="A diagram of a machine&#10;&#10;AI-generated content may be incorrect.">
            <a:extLst>
              <a:ext uri="{FF2B5EF4-FFF2-40B4-BE49-F238E27FC236}">
                <a16:creationId xmlns:a16="http://schemas.microsoft.com/office/drawing/2014/main" id="{A613B634-574B-8B50-021D-ED710E169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1" y="2681726"/>
            <a:ext cx="2043425" cy="3627877"/>
          </a:xfrm>
          <a:prstGeom prst="rect">
            <a:avLst/>
          </a:prstGeom>
        </p:spPr>
      </p:pic>
      <p:pic>
        <p:nvPicPr>
          <p:cNvPr id="10" name="Picture 9" descr="A grey cylinder with a black lid&#10;&#10;AI-generated content may be incorrect.">
            <a:extLst>
              <a:ext uri="{FF2B5EF4-FFF2-40B4-BE49-F238E27FC236}">
                <a16:creationId xmlns:a16="http://schemas.microsoft.com/office/drawing/2014/main" id="{9F164152-17F5-E50C-CD2D-45A4929BA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77" y="2681726"/>
            <a:ext cx="1285189" cy="371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413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9E89-B76D-DCB0-F1C1-E4C9A4899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Experiment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BA28ECD6-3532-6D90-CF16-3D78D6A665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867" y="603184"/>
                <a:ext cx="2823824" cy="5785360"/>
              </a:xfrm>
              <a:prstGeom prst="rect">
                <a:avLst/>
              </a:prstGeom>
            </p:spPr>
            <p:txBody>
              <a:bodyPr lIns="91440" tIns="45720" rIns="91440" bIns="45720" numCol="1" anchor="t"/>
              <a:lstStyle>
                <a:lvl1pPr>
                  <a:defRPr sz="2400" b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" charset="0"/>
                    <a:ea typeface="Arial" charset="0"/>
                    <a:cs typeface="Arial" charset="0"/>
                    <a:sym typeface="Century Gothic"/>
                  </a:defRPr>
                </a:lvl1pPr>
                <a:lvl2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6pPr>
                <a:lvl7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7pPr>
                <a:lvl8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8pPr>
                <a:lvl9pPr>
                  <a:defRPr sz="28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entury Gothic"/>
                    <a:ea typeface="Century Gothic"/>
                    <a:cs typeface="Century Gothic"/>
                    <a:sym typeface="Century Gothic"/>
                  </a:defRPr>
                </a:lvl9pPr>
              </a:lstStyle>
              <a:p>
                <a:pPr defTabSz="914400"/>
                <a:r>
                  <a:rPr lang="en-US" sz="1900" dirty="0">
                    <a:solidFill>
                      <a:schemeClr val="tx1"/>
                    </a:solidFill>
                    <a:latin typeface="+mn-lt"/>
                    <a:ea typeface="Ebrima" panose="02000000000000000000" pitchFamily="2" charset="0"/>
                    <a:cs typeface="Ebrima" panose="02000000000000000000" pitchFamily="2" charset="0"/>
                  </a:rPr>
                  <a:t> </a:t>
                </a:r>
                <a:r>
                  <a:rPr lang="en-US" sz="1900" dirty="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Part 1. NRF Scan</a:t>
                </a: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30 beam energies </a:t>
                </a: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2.90-9.79 MeV    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19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𝑆</m:t>
                        </m:r>
                      </m:e>
                      <m:sub>
                        <m:r>
                          <a:rPr lang="en-US" sz="19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900" dirty="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= 9.98 MeV)</a:t>
                </a: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3 </a:t>
                </a:r>
                <a:r>
                  <a:rPr lang="en-US" sz="1900" dirty="0" err="1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hr</a:t>
                </a:r>
                <a:r>
                  <a:rPr lang="en-US" sz="1900" dirty="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measurements </a:t>
                </a: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Linear polarization</a:t>
                </a: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endParaRPr lang="en-US" sz="1900" dirty="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endParaRPr lang="en-US" sz="1900" dirty="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defTabSz="914400"/>
                <a:r>
                  <a:rPr lang="en-US" sz="1900" dirty="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Part 2. Coincidences</a:t>
                </a: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30 </a:t>
                </a:r>
                <a:r>
                  <a:rPr lang="en-US" sz="1900" dirty="0" err="1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hr</a:t>
                </a:r>
                <a:r>
                  <a:rPr lang="en-US" sz="1900" dirty="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measurements at 9.46 and 9.79 MeV</a:t>
                </a: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Detailed examination of level structure</a:t>
                </a:r>
              </a:p>
              <a:p>
                <a:pPr marL="342900" indent="-342900" defTabSz="91440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tx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Examine the capabilities of this system</a:t>
                </a:r>
              </a:p>
              <a:p>
                <a:pPr defTabSz="914400"/>
                <a:endParaRPr lang="en-US" dirty="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defTabSz="914400"/>
                <a:endParaRPr lang="en-US" dirty="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defTabSz="914400"/>
                <a:endParaRPr lang="en-US" dirty="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lvl="6" defTabSz="914400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BA28ECD6-3532-6D90-CF16-3D78D6A66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" y="603184"/>
                <a:ext cx="2823824" cy="5785360"/>
              </a:xfrm>
              <a:prstGeom prst="rect">
                <a:avLst/>
              </a:prstGeom>
              <a:blipFill>
                <a:blip r:embed="rId3"/>
                <a:stretch>
                  <a:fillRect l="-1944" t="-527" r="-3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machine in a room&#10;&#10;AI-generated content may be incorrect.">
            <a:extLst>
              <a:ext uri="{FF2B5EF4-FFF2-40B4-BE49-F238E27FC236}">
                <a16:creationId xmlns:a16="http://schemas.microsoft.com/office/drawing/2014/main" id="{D4C39BD6-E64E-E65C-AEDD-34642C6E7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23" y="534737"/>
            <a:ext cx="5802592" cy="5809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8DC684-5338-51B4-88B8-C4B04784E4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590"/>
          <a:stretch>
            <a:fillRect/>
          </a:stretch>
        </p:blipFill>
        <p:spPr>
          <a:xfrm>
            <a:off x="3416631" y="831746"/>
            <a:ext cx="2976972" cy="4968875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EEFD9AB3-7683-B343-D4AF-DE6C9A282EDF}"/>
              </a:ext>
            </a:extLst>
          </p:cNvPr>
          <p:cNvSpPr txBox="1"/>
          <p:nvPr/>
        </p:nvSpPr>
        <p:spPr>
          <a:xfrm>
            <a:off x="1923344" y="6043789"/>
            <a:ext cx="4775200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lvl1pPr defTabSz="457200">
              <a:defRPr>
                <a:latin typeface="+mn-lt"/>
                <a:ea typeface="+mn-ea"/>
                <a:cs typeface="+mn-cs"/>
                <a:sym typeface="Helvetica"/>
              </a:defRPr>
            </a:lvl1pPr>
            <a:lvl2pPr defTabSz="457200">
              <a:defRPr>
                <a:latin typeface="+mn-lt"/>
                <a:ea typeface="+mn-ea"/>
                <a:cs typeface="+mn-cs"/>
                <a:sym typeface="Helvetica"/>
              </a:defRPr>
            </a:lvl2pPr>
            <a:lvl3pPr defTabSz="457200">
              <a:defRPr>
                <a:latin typeface="+mn-lt"/>
                <a:ea typeface="+mn-ea"/>
                <a:cs typeface="+mn-cs"/>
                <a:sym typeface="Helvetica"/>
              </a:defRPr>
            </a:lvl3pPr>
            <a:lvl4pPr defTabSz="457200">
              <a:defRPr>
                <a:latin typeface="+mn-lt"/>
                <a:ea typeface="+mn-ea"/>
                <a:cs typeface="+mn-cs"/>
                <a:sym typeface="Helvetica"/>
              </a:defRPr>
            </a:lvl4pPr>
            <a:lvl5pPr defTabSz="457200">
              <a:defRPr>
                <a:latin typeface="+mn-lt"/>
                <a:ea typeface="+mn-ea"/>
                <a:cs typeface="+mn-cs"/>
                <a:sym typeface="Helvetica"/>
              </a:defRPr>
            </a:lvl5pPr>
            <a:lvl6pPr defTabSz="457200">
              <a:defRPr>
                <a:latin typeface="+mn-lt"/>
                <a:ea typeface="+mn-ea"/>
                <a:cs typeface="+mn-cs"/>
                <a:sym typeface="Helvetica"/>
              </a:defRPr>
            </a:lvl6pPr>
            <a:lvl7pPr defTabSz="457200">
              <a:defRPr>
                <a:latin typeface="+mn-lt"/>
                <a:ea typeface="+mn-ea"/>
                <a:cs typeface="+mn-cs"/>
                <a:sym typeface="Helvetica"/>
              </a:defRPr>
            </a:lvl7pPr>
            <a:lvl8pPr defTabSz="457200">
              <a:defRPr>
                <a:latin typeface="+mn-lt"/>
                <a:ea typeface="+mn-ea"/>
                <a:cs typeface="+mn-cs"/>
                <a:sym typeface="Helvetica"/>
              </a:defRPr>
            </a:lvl8pPr>
            <a:lvl9pPr defTabSz="457200">
              <a:defRPr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latinLnBrk="1" hangingPunct="0"/>
            <a:r>
              <a:rPr lang="en-US" sz="1400" dirty="0">
                <a:solidFill>
                  <a:srgbClr val="0A7F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A. </a:t>
            </a:r>
            <a:r>
              <a:rPr lang="en-US" sz="1400" dirty="0" err="1">
                <a:solidFill>
                  <a:srgbClr val="0A7F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Zilges</a:t>
            </a:r>
            <a:r>
              <a:rPr lang="en-US" sz="1400" dirty="0">
                <a:solidFill>
                  <a:srgbClr val="0A7F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et al., Prog. Part. </a:t>
            </a:r>
            <a:r>
              <a:rPr lang="en-US" sz="1400" dirty="0" err="1">
                <a:solidFill>
                  <a:srgbClr val="0A7F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Nucl</a:t>
            </a:r>
            <a:r>
              <a:rPr lang="en-US" sz="1400" dirty="0">
                <a:solidFill>
                  <a:srgbClr val="0A7F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Phys. 122, 103903 (2022).</a:t>
            </a:r>
            <a:endParaRPr lang="en-US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32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Metadata/LabelInfo.xml><?xml version="1.0" encoding="utf-8"?>
<clbl:labelList xmlns:clbl="http://schemas.microsoft.com/office/2020/mipLabelMetadata">
  <clbl:label id="{58b3d54f-16c9-42d3-af08-1fcabd095666}" enabled="0" method="" siteId="{58b3d54f-16c9-42d3-af08-1fcabd0956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7943</TotalTime>
  <Words>2251</Words>
  <Application>Microsoft Office PowerPoint</Application>
  <PresentationFormat>Widescreen</PresentationFormat>
  <Paragraphs>490</Paragraphs>
  <Slides>37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Calibri</vt:lpstr>
      <vt:lpstr>Cambria Math</vt:lpstr>
      <vt:lpstr>Century Gothic</vt:lpstr>
      <vt:lpstr>Courier New</vt:lpstr>
      <vt:lpstr>Ebrima</vt:lpstr>
      <vt:lpstr>Helvetica</vt:lpstr>
      <vt:lpstr>Helvetica Neue</vt:lpstr>
      <vt:lpstr>Liberation Sans</vt:lpstr>
      <vt:lpstr>Noto Sans CJK SC</vt:lpstr>
      <vt:lpstr>Segoe UI</vt:lpstr>
      <vt:lpstr>Times New Roman</vt:lpstr>
      <vt:lpstr>Default</vt:lpstr>
      <vt:lpstr>PowerPoint Presentation</vt:lpstr>
      <vt:lpstr>Motivation: Shell Evolution in the Ca – Ni region </vt:lpstr>
      <vt:lpstr>0+ States of the Ni isotopes</vt:lpstr>
      <vt:lpstr>Shape Coexistence in Stable 64Ni </vt:lpstr>
      <vt:lpstr>Additional Protons: The Zn isotopes </vt:lpstr>
      <vt:lpstr>High Intensity Gamma-Ray Source (HIγS)</vt:lpstr>
      <vt:lpstr>Detector Placement and Angular Distribution of NRF Radiation</vt:lpstr>
      <vt:lpstr>Clover Array at HIγS</vt:lpstr>
      <vt:lpstr>Experiment Outline</vt:lpstr>
      <vt:lpstr>Results for 68Zn</vt:lpstr>
      <vt:lpstr>Running Sum of the Cross Section </vt:lpstr>
      <vt:lpstr>M1 Strength in the Shell-Model Picture</vt:lpstr>
      <vt:lpstr>Shell-Model Predictions for M1 States</vt:lpstr>
      <vt:lpstr>Shell-Model Predictions for M1 States</vt:lpstr>
      <vt:lpstr>Opening up the model space</vt:lpstr>
      <vt:lpstr>Shell Model Predictions for M1 States</vt:lpstr>
      <vt:lpstr>Comparison to 66Zn</vt:lpstr>
      <vt:lpstr>Coincidence data may unveil more structural details</vt:lpstr>
      <vt:lpstr>Experimental Level Scheme</vt:lpstr>
      <vt:lpstr>Experimental Level Scheme: High Spin for NRF!</vt:lpstr>
      <vt:lpstr>Experimental Level Scheme: 0+ States</vt:lpstr>
      <vt:lpstr>Outlook</vt:lpstr>
      <vt:lpstr>Lifetime measurements using NRF?</vt:lpstr>
      <vt:lpstr>Conclusions</vt:lpstr>
      <vt:lpstr>Thank you</vt:lpstr>
      <vt:lpstr>Backup Slides</vt:lpstr>
      <vt:lpstr>Distribution of 1- States</vt:lpstr>
      <vt:lpstr>Coincidence Matrix Analysis</vt:lpstr>
      <vt:lpstr>Coincidence Matrix Analysis </vt:lpstr>
      <vt:lpstr>Utilizing unresolved transitions</vt:lpstr>
      <vt:lpstr>Utilizing unresolved transitions</vt:lpstr>
      <vt:lpstr>Utilizing unresolved transitions</vt:lpstr>
      <vt:lpstr>Utilizing unresolved transitions</vt:lpstr>
      <vt:lpstr>Utilizing unresolved transitions</vt:lpstr>
      <vt:lpstr>Coincidences: Fast-timing techniques for measuring lifetimes</vt:lpstr>
      <vt:lpstr>Fast-timing techniques for measuring lifetimes</vt:lpstr>
      <vt:lpstr>Fast-timing techniques for measuring lifetimes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Janssens</dc:creator>
  <cp:lastModifiedBy>Johnson, Samantha Rae</cp:lastModifiedBy>
  <cp:revision>175</cp:revision>
  <dcterms:modified xsi:type="dcterms:W3CDTF">2025-10-04T14:09:32Z</dcterms:modified>
</cp:coreProperties>
</file>