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79" r:id="rId3"/>
    <p:sldId id="292" r:id="rId4"/>
    <p:sldId id="324" r:id="rId5"/>
    <p:sldId id="329" r:id="rId6"/>
    <p:sldId id="293" r:id="rId7"/>
    <p:sldId id="327" r:id="rId8"/>
    <p:sldId id="295" r:id="rId9"/>
    <p:sldId id="328" r:id="rId10"/>
    <p:sldId id="258" r:id="rId11"/>
    <p:sldId id="314" r:id="rId12"/>
    <p:sldId id="303" r:id="rId13"/>
    <p:sldId id="322" r:id="rId14"/>
    <p:sldId id="325" r:id="rId15"/>
    <p:sldId id="302" r:id="rId16"/>
    <p:sldId id="269" r:id="rId17"/>
    <p:sldId id="317" r:id="rId18"/>
    <p:sldId id="270" r:id="rId19"/>
    <p:sldId id="267" r:id="rId20"/>
    <p:sldId id="278" r:id="rId21"/>
    <p:sldId id="332" r:id="rId22"/>
    <p:sldId id="263" r:id="rId23"/>
    <p:sldId id="333" r:id="rId24"/>
    <p:sldId id="264" r:id="rId25"/>
    <p:sldId id="268" r:id="rId26"/>
    <p:sldId id="319" r:id="rId27"/>
    <p:sldId id="266" r:id="rId28"/>
    <p:sldId id="326" r:id="rId29"/>
    <p:sldId id="259" r:id="rId30"/>
    <p:sldId id="261" r:id="rId31"/>
    <p:sldId id="320" r:id="rId32"/>
    <p:sldId id="262" r:id="rId33"/>
    <p:sldId id="260" r:id="rId34"/>
    <p:sldId id="321" r:id="rId35"/>
    <p:sldId id="3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B3EB1A-36A5-4282-9C70-730A1D89DFD4}" v="61" dt="2025-09-04T06:09:54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53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16006-83C9-4F4A-A7FD-47166C38AFAE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00EF1-EEBE-4C9D-A647-B7F626952D3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78673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CF57C-7E75-4624-943B-3DC30529E5B2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8410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C08B0-BD1F-6F46-365F-53A631113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151ED0-ED08-FF5C-4C25-4C95EC5B2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B0C2F4-11C6-8FA7-DE76-1A049E0CA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804CF-62A9-8599-AB7A-CC492F3746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CF57C-7E75-4624-943B-3DC30529E5B2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17482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ECE9C-0CBB-7E8E-478C-E2BD4E241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FF31D8-DD2E-679C-108D-E3F37F498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F83B7-F0D3-C7AB-85A6-9E899A192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F4015-49EE-4514-92E4-B4D95C25A774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A04E3-4B8B-91F3-C506-E2709FDB6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7AECE-FF72-129B-D2F6-4B60DE0C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9BE83-B7FE-4F9B-A48D-6633E084C5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14763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D3BAE-F280-079A-D8CB-EA259A255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489046-3ECD-7845-1A4E-93DD9130C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255AB-83D9-2FAA-960D-0A2B4EF01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F4015-49EE-4514-92E4-B4D95C25A774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48716-EC1D-1D63-0043-CEDCDED3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1C3BA-188B-0C40-4CF2-DD2350983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9BE83-B7FE-4F9B-A48D-6633E084C5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71204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B6DE99-E00B-53ED-F90A-FF1ECA115E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6D3946-1DBC-4858-B45C-654DCB9B6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2905A-0D4A-1CFA-59A0-01B462B9F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F4015-49EE-4514-92E4-B4D95C25A774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00BA3-45AF-71E4-4268-6F5E6B62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5C5C9-DC3A-DAD0-7BD6-74E652E2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9BE83-B7FE-4F9B-A48D-6633E084C5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128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E101D-04B8-AB0A-2872-3B282F5B0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C1321-D33C-9AF5-E432-0D7829EF7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EFE12-75AA-0ADE-C190-0231DF5F5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F4015-49EE-4514-92E4-B4D95C25A774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49866-E0B3-322F-501A-678C0137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235BE-7E7B-6DC8-0C30-9A8AC6E8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9BE83-B7FE-4F9B-A48D-6633E084C5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54789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A5F2B-C209-9CEA-96CA-476FFB442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2D901-D19B-53E9-4BA8-DFFAE9825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66026-2059-A277-4EC6-0A71FA3C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F4015-49EE-4514-92E4-B4D95C25A774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D9682-BE6B-36A2-B609-EE789946E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F2871-0F32-A071-F159-B39B64E8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9BE83-B7FE-4F9B-A48D-6633E084C5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1294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D365D-4109-BEC3-7FCC-9DD45BC6F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38646-CC2C-97DC-E7D3-948768092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852D3-BD08-9464-28EF-17E898B04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DF81F0-AAEA-2C1F-4E18-8660C7215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F4015-49EE-4514-92E4-B4D95C25A774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E8AC9B-E3F9-A1DB-AB72-8DEB79B1C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A78FB-A0E9-2B57-AB4D-935F5864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9BE83-B7FE-4F9B-A48D-6633E084C5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696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CA8E2-CF39-B629-83F0-0EAFEB075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B69D3-16BC-5B65-618D-CC4A48821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11880-31B5-3D0E-1D69-ECC009386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83FDFE-CE8A-7CB1-24D5-C312644BBC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BA4EB5-550E-0497-E1D8-2D9937CB1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D9B29F-7CCD-F215-3C3B-C5F50AC6C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F4015-49EE-4514-92E4-B4D95C25A774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1BF8EC-289A-07A9-940D-4085858F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EE2A8C-A322-2ACE-29B3-FEEE56B81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9BE83-B7FE-4F9B-A48D-6633E084C5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3774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8D39-6FD9-24B1-3884-D6806FE6A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FF4D9A-E06E-1617-6E0B-F8779835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F4015-49EE-4514-92E4-B4D95C25A774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AA00A5-96EF-A4E4-3BB0-4D54D853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B41C4-AC09-79A5-1DCD-C62B18400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9BE83-B7FE-4F9B-A48D-6633E084C5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98362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87F533-B0DB-FFF7-4201-FFF0AB63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F4015-49EE-4514-92E4-B4D95C25A774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1353B-C581-43D8-D29A-AB324144B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339A4-419E-B3EC-D5FC-251A0436E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9BE83-B7FE-4F9B-A48D-6633E084C5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0644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B395F-979B-9FF1-3C1B-30F29D7AF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D44EA-12CC-5E4A-A52C-B9F00C04B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5A9AC5-A9D2-40EE-9108-7744BA707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99350-93C8-3171-95A5-A2C6C0FE6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F4015-49EE-4514-92E4-B4D95C25A774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F0DCC-1757-6F07-2ED3-237B2ADA7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73179-70A0-AC8B-501E-BA00EEE73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9BE83-B7FE-4F9B-A48D-6633E084C5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67195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216A1-5680-C5AA-8043-51CFC6E0F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F367A2-EF2B-2755-4B36-3EA9743754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3A4EE-07CF-228A-4451-405EE16EE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31661-B641-DA21-37A7-220BBA5E3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F4015-49EE-4514-92E4-B4D95C25A774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8856B-1B12-6BF4-EBD5-5F11141F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F5F42-B41F-309E-10A7-44698A5F0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9BE83-B7FE-4F9B-A48D-6633E084C5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3865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9A1337-241E-E518-22DA-E12A52AE5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C39C4-5DE3-657F-52D7-8BF978D95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8C9C8-9666-84A7-E2FA-D04D0CBC65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FF4015-49EE-4514-92E4-B4D95C25A774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B78BD-CADA-1804-0798-DE5442AE9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BBA14-D3B0-952B-9B13-EE5C736D3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89BE83-B7FE-4F9B-A48D-6633E084C5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033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Flag_of_Japan.sv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n.wikipedia.org/wiki/Flag_of_Romania" TargetMode="External"/><Relationship Id="rId11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hyperlink" Target="https://openclipart.org/detail/13204/flag-of-south-africa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Flag_of_Japan.sv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n.wikipedia.org/wiki/Flag_of_Romania" TargetMode="External"/><Relationship Id="rId11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hyperlink" Target="https://openclipart.org/detail/13204/flag-of-south-africa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66DB0-2F7A-3128-443A-6A0B9A975A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Results from the PANDORA Project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5FB66-8387-4E96-F547-7763E68098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Jacob Bekker : Nuclear Photonics 2025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B22E7-8165-9C23-6931-05B362806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950" y="4726386"/>
            <a:ext cx="1530100" cy="1519621"/>
          </a:xfrm>
          <a:prstGeom prst="rect">
            <a:avLst/>
          </a:prstGeom>
        </p:spPr>
      </p:pic>
      <p:pic>
        <p:nvPicPr>
          <p:cNvPr id="5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2184F8-5FC1-A0EA-0329-E758A36A7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419" y="4389786"/>
            <a:ext cx="2192819" cy="2192819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26DEF86-683A-B1A3-90CE-1A9F5D48A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948" y="4777575"/>
            <a:ext cx="2800186" cy="1417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BFDA29-DBE2-C19D-1C27-ADC4D27184F0}"/>
              </a:ext>
            </a:extLst>
          </p:cNvPr>
          <p:cNvSpPr txBox="1"/>
          <p:nvPr/>
        </p:nvSpPr>
        <p:spPr>
          <a:xfrm>
            <a:off x="227975" y="6194814"/>
            <a:ext cx="6096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Arial" panose="020B0604020202020204" pitchFamily="34" charset="0"/>
              </a:rPr>
              <a:t>Funded by: </a:t>
            </a:r>
            <a:r>
              <a:rPr lang="en-US" sz="1100" b="0" i="1" dirty="0">
                <a:effectLst/>
                <a:latin typeface="Arial" panose="020B0604020202020204" pitchFamily="34" charset="0"/>
              </a:rPr>
              <a:t>Japan-South Africa Bilateral Funding from JSPS with a grant number of JPJSBP</a:t>
            </a:r>
            <a:br>
              <a:rPr lang="en-US" sz="1100" i="1" dirty="0"/>
            </a:br>
            <a:r>
              <a:rPr lang="en-US" sz="1100" b="0" i="1" dirty="0">
                <a:effectLst/>
                <a:latin typeface="Arial" panose="020B0604020202020204" pitchFamily="34" charset="0"/>
              </a:rPr>
              <a:t>120216502 and from NRF with grant number 132993</a:t>
            </a:r>
            <a:r>
              <a:rPr lang="en-US" sz="1100" i="1" dirty="0">
                <a:latin typeface="Arial" panose="020B0604020202020204" pitchFamily="34" charset="0"/>
              </a:rPr>
              <a:t>, </a:t>
            </a:r>
            <a:r>
              <a:rPr lang="en-US" sz="1100" b="0" i="1" dirty="0">
                <a:effectLst/>
                <a:latin typeface="Arial" panose="020B0604020202020204" pitchFamily="34" charset="0"/>
              </a:rPr>
              <a:t>the SAINTS Prestigious Doctoral Scholarship</a:t>
            </a:r>
            <a:r>
              <a:rPr lang="en-US" sz="1100" i="1" dirty="0">
                <a:latin typeface="Arial" panose="020B0604020202020204" pitchFamily="34" charset="0"/>
              </a:rPr>
              <a:t> and the</a:t>
            </a:r>
            <a:r>
              <a:rPr lang="en-US" sz="1100" b="0" i="1" dirty="0">
                <a:effectLst/>
                <a:latin typeface="Arial" panose="020B0604020202020204" pitchFamily="34" charset="0"/>
              </a:rPr>
              <a:t> NRF Postdoctoral Grant with reference number PSTD240423215494</a:t>
            </a:r>
            <a:endParaRPr lang="en-ZA" sz="1100" i="1" dirty="0"/>
          </a:p>
        </p:txBody>
      </p:sp>
      <p:pic>
        <p:nvPicPr>
          <p:cNvPr id="1026" name="Picture 2" descr="The 5th Nuclear Photonics Conference">
            <a:extLst>
              <a:ext uri="{FF2B5EF4-FFF2-40B4-BE49-F238E27FC236}">
                <a16:creationId xmlns:a16="http://schemas.microsoft.com/office/drawing/2014/main" id="{B6E844E3-5934-5C6C-00AC-202FC2D1C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5" y="185349"/>
            <a:ext cx="5167503" cy="132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92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455D9-AF41-5AFA-03F9-A5C05CE2A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previous similar conditions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7D2083-7B82-F7EE-2389-B6C64334B358}"/>
              </a:ext>
            </a:extLst>
          </p:cNvPr>
          <p:cNvSpPr txBox="1"/>
          <p:nvPr/>
        </p:nvSpPr>
        <p:spPr>
          <a:xfrm>
            <a:off x="8197732" y="2209344"/>
            <a:ext cx="381697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Very close agreement with previous data set that is experimentally similar: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Both data sets at 0</a:t>
            </a:r>
            <a:r>
              <a:rPr lang="en-US" baseline="30000" dirty="0"/>
              <a:t>o</a:t>
            </a:r>
            <a:r>
              <a:rPr lang="en-US" dirty="0"/>
              <a:t> central angle</a:t>
            </a:r>
          </a:p>
          <a:p>
            <a:endParaRPr lang="en-US" dirty="0"/>
          </a:p>
          <a:p>
            <a:r>
              <a:rPr lang="en-US" dirty="0"/>
              <a:t>Collimators differ slightly :</a:t>
            </a:r>
            <a:br>
              <a:rPr lang="en-US" dirty="0"/>
            </a:br>
            <a:r>
              <a:rPr lang="en-US" dirty="0"/>
              <a:t>Same horizontal acceptance </a:t>
            </a:r>
          </a:p>
          <a:p>
            <a:r>
              <a:rPr lang="en-US" dirty="0"/>
              <a:t>1</a:t>
            </a:r>
            <a:r>
              <a:rPr lang="en-US" baseline="30000" dirty="0"/>
              <a:t>o </a:t>
            </a:r>
            <a:r>
              <a:rPr lang="en-US" dirty="0"/>
              <a:t>Difference in vertical acceptance</a:t>
            </a:r>
          </a:p>
          <a:p>
            <a:endParaRPr lang="en-US" dirty="0"/>
          </a:p>
          <a:p>
            <a:r>
              <a:rPr lang="en-US" dirty="0"/>
              <a:t>Energies both at 392 MeV</a:t>
            </a:r>
          </a:p>
          <a:p>
            <a:endParaRPr lang="en-US" dirty="0"/>
          </a:p>
          <a:p>
            <a:r>
              <a:rPr lang="en-US" dirty="0"/>
              <a:t>Targets are thin 1 mg/cm2 versus 30 mg</a:t>
            </a:r>
          </a:p>
          <a:p>
            <a:r>
              <a:rPr lang="en-US" dirty="0"/>
              <a:t>Dispersion matched vs not dispersion matched</a:t>
            </a:r>
          </a:p>
          <a:p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B95AE6-1B44-9D01-8372-FE1D575F0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58" y="1880810"/>
            <a:ext cx="7293698" cy="47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29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93938-5844-6F9F-6B98-A7AA750D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Differential Cross sections for all </a:t>
            </a:r>
            <a:r>
              <a:rPr lang="en-US" baseline="30000" dirty="0"/>
              <a:t>12</a:t>
            </a:r>
            <a:r>
              <a:rPr lang="en-US" dirty="0"/>
              <a:t>C and </a:t>
            </a:r>
            <a:r>
              <a:rPr lang="en-US" baseline="30000" dirty="0"/>
              <a:t>13</a:t>
            </a:r>
            <a:r>
              <a:rPr lang="en-US" dirty="0"/>
              <a:t>C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F28D83-C975-B417-1F89-F77791772274}"/>
              </a:ext>
            </a:extLst>
          </p:cNvPr>
          <p:cNvSpPr txBox="1"/>
          <p:nvPr/>
        </p:nvSpPr>
        <p:spPr>
          <a:xfrm>
            <a:off x="7682528" y="1120676"/>
            <a:ext cx="22718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Dispersion matching was used in this experiment, hence the resolution is ~300keV.</a:t>
            </a:r>
          </a:p>
          <a:p>
            <a:endParaRPr lang="en-US" dirty="0"/>
          </a:p>
          <a:p>
            <a:endParaRPr lang="en-US" dirty="0"/>
          </a:p>
          <a:p>
            <a:endParaRPr lang="en-ZA" dirty="0"/>
          </a:p>
        </p:txBody>
      </p:sp>
      <p:pic>
        <p:nvPicPr>
          <p:cNvPr id="11" name="Content Placeholder 8" descr="A graph of excitation energy&#10;&#10;AI-generated content may be incorrect.">
            <a:extLst>
              <a:ext uri="{FF2B5EF4-FFF2-40B4-BE49-F238E27FC236}">
                <a16:creationId xmlns:a16="http://schemas.microsoft.com/office/drawing/2014/main" id="{C80CD10B-5DB6-F22B-6AA2-D0D1CE77B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"/>
          <a:stretch>
            <a:fillRect/>
          </a:stretch>
        </p:blipFill>
        <p:spPr>
          <a:xfrm>
            <a:off x="6096000" y="2651413"/>
            <a:ext cx="5444917" cy="3652748"/>
          </a:xfrm>
          <a:prstGeom prst="rect">
            <a:avLst/>
          </a:prstGeom>
        </p:spPr>
      </p:pic>
      <p:pic>
        <p:nvPicPr>
          <p:cNvPr id="12" name="Picture 11" descr="A graph of excitation energy&#10;&#10;AI-generated content may be incorrect.">
            <a:extLst>
              <a:ext uri="{FF2B5EF4-FFF2-40B4-BE49-F238E27FC236}">
                <a16:creationId xmlns:a16="http://schemas.microsoft.com/office/drawing/2014/main" id="{D136D450-4E3D-2139-E4EF-B218CB3F2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9" y="2616077"/>
            <a:ext cx="5459973" cy="37234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E677AD-A78F-5E62-5007-1E3C6FF63ED5}"/>
              </a:ext>
            </a:extLst>
          </p:cNvPr>
          <p:cNvSpPr txBox="1"/>
          <p:nvPr/>
        </p:nvSpPr>
        <p:spPr>
          <a:xfrm>
            <a:off x="8818458" y="3161849"/>
            <a:ext cx="2154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 dirty="0"/>
              <a:t>13</a:t>
            </a:r>
            <a:r>
              <a:rPr lang="en-US" dirty="0"/>
              <a:t>C</a:t>
            </a:r>
            <a:endParaRPr lang="en-Z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24201D-8BE5-0148-9908-79B7C838184B}"/>
              </a:ext>
            </a:extLst>
          </p:cNvPr>
          <p:cNvSpPr txBox="1"/>
          <p:nvPr/>
        </p:nvSpPr>
        <p:spPr>
          <a:xfrm>
            <a:off x="3551133" y="3184139"/>
            <a:ext cx="706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 dirty="0"/>
              <a:t>12</a:t>
            </a:r>
            <a:r>
              <a:rPr lang="en-US" dirty="0"/>
              <a:t>C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35069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A blue and yellow dotted diagram&#10;&#10;Description automatically generated">
            <a:extLst>
              <a:ext uri="{FF2B5EF4-FFF2-40B4-BE49-F238E27FC236}">
                <a16:creationId xmlns:a16="http://schemas.microsoft.com/office/drawing/2014/main" id="{91E8EE56-229B-5870-E6DC-5E2400F7D3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56" y="1818776"/>
            <a:ext cx="5844325" cy="4243054"/>
          </a:xfrm>
        </p:spPr>
      </p:pic>
      <p:pic>
        <p:nvPicPr>
          <p:cNvPr id="10" name="Content Placeholder 9" descr="A graph of a graph&#10;&#10;Description automatically generated">
            <a:extLst>
              <a:ext uri="{FF2B5EF4-FFF2-40B4-BE49-F238E27FC236}">
                <a16:creationId xmlns:a16="http://schemas.microsoft.com/office/drawing/2014/main" id="{0183A0D3-9ED2-BD32-6797-72EFBA20A5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16" y="1793169"/>
            <a:ext cx="5713363" cy="382386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39EDC-DDE1-90E5-74FF-3B1F2BB62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and Time of Flight Selection</a:t>
            </a:r>
            <a:endParaRPr lang="en-ZA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5C2A68-7FBD-6418-AE52-5F7C2CF51D02}"/>
              </a:ext>
            </a:extLst>
          </p:cNvPr>
          <p:cNvCxnSpPr>
            <a:cxnSpLocks/>
          </p:cNvCxnSpPr>
          <p:nvPr/>
        </p:nvCxnSpPr>
        <p:spPr>
          <a:xfrm flipH="1">
            <a:off x="3204203" y="2307448"/>
            <a:ext cx="895739" cy="1129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9CA0D54-98E6-6469-DE03-C2ED3FFDEA74}"/>
              </a:ext>
            </a:extLst>
          </p:cNvPr>
          <p:cNvSpPr txBox="1"/>
          <p:nvPr/>
        </p:nvSpPr>
        <p:spPr>
          <a:xfrm>
            <a:off x="3787497" y="1982568"/>
            <a:ext cx="1744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Prompt Peak</a:t>
            </a:r>
            <a:endParaRPr lang="en-Z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766DF4-B027-832E-9EB5-92A1BE46CB41}"/>
              </a:ext>
            </a:extLst>
          </p:cNvPr>
          <p:cNvSpPr txBox="1"/>
          <p:nvPr/>
        </p:nvSpPr>
        <p:spPr>
          <a:xfrm>
            <a:off x="4155505" y="2781769"/>
            <a:ext cx="1744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Non-Prompt Peaks used for Background</a:t>
            </a:r>
            <a:endParaRPr lang="en-ZA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49C1F9-11B9-0BDF-D663-3CA07420443E}"/>
              </a:ext>
            </a:extLst>
          </p:cNvPr>
          <p:cNvCxnSpPr>
            <a:cxnSpLocks/>
          </p:cNvCxnSpPr>
          <p:nvPr/>
        </p:nvCxnSpPr>
        <p:spPr>
          <a:xfrm flipH="1">
            <a:off x="3311860" y="3610948"/>
            <a:ext cx="900781" cy="12746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FAEAA7C-D8F2-E1C8-E23D-5F08ECF06870}"/>
              </a:ext>
            </a:extLst>
          </p:cNvPr>
          <p:cNvCxnSpPr>
            <a:cxnSpLocks/>
          </p:cNvCxnSpPr>
          <p:nvPr/>
        </p:nvCxnSpPr>
        <p:spPr>
          <a:xfrm flipH="1">
            <a:off x="3002771" y="3634226"/>
            <a:ext cx="1209870" cy="12889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6984BF-C8E0-2AAB-7778-60E2917E1639}"/>
              </a:ext>
            </a:extLst>
          </p:cNvPr>
          <p:cNvCxnSpPr>
            <a:cxnSpLocks/>
          </p:cNvCxnSpPr>
          <p:nvPr/>
        </p:nvCxnSpPr>
        <p:spPr>
          <a:xfrm flipH="1">
            <a:off x="6181665" y="4365812"/>
            <a:ext cx="1504606" cy="145918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3C926FF-C5FA-A091-6674-8D47C40B83CC}"/>
              </a:ext>
            </a:extLst>
          </p:cNvPr>
          <p:cNvSpPr txBox="1"/>
          <p:nvPr/>
        </p:nvSpPr>
        <p:spPr>
          <a:xfrm>
            <a:off x="5404025" y="5876385"/>
            <a:ext cx="231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Proton Locus</a:t>
            </a:r>
            <a:endParaRPr lang="en-ZA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BA9BD3-FA64-3A26-6CB0-7299D3B364AE}"/>
              </a:ext>
            </a:extLst>
          </p:cNvPr>
          <p:cNvSpPr txBox="1"/>
          <p:nvPr/>
        </p:nvSpPr>
        <p:spPr>
          <a:xfrm>
            <a:off x="9779182" y="2377820"/>
            <a:ext cx="231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Alpha Locus</a:t>
            </a:r>
            <a:endParaRPr lang="en-ZA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888E83F-6E90-BB5C-059B-66EEF895465C}"/>
              </a:ext>
            </a:extLst>
          </p:cNvPr>
          <p:cNvCxnSpPr>
            <a:cxnSpLocks/>
          </p:cNvCxnSpPr>
          <p:nvPr/>
        </p:nvCxnSpPr>
        <p:spPr>
          <a:xfrm flipV="1">
            <a:off x="9025223" y="2747152"/>
            <a:ext cx="1221436" cy="119315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880EE48-AD28-E131-88FC-0C12A69D6F22}"/>
              </a:ext>
            </a:extLst>
          </p:cNvPr>
          <p:cNvCxnSpPr>
            <a:cxnSpLocks/>
          </p:cNvCxnSpPr>
          <p:nvPr/>
        </p:nvCxnSpPr>
        <p:spPr>
          <a:xfrm>
            <a:off x="6480209" y="5299724"/>
            <a:ext cx="54812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8CD5A3B-7B4A-7358-B2E1-7E381917CC18}"/>
              </a:ext>
            </a:extLst>
          </p:cNvPr>
          <p:cNvSpPr txBox="1"/>
          <p:nvPr/>
        </p:nvSpPr>
        <p:spPr>
          <a:xfrm>
            <a:off x="10865165" y="4819704"/>
            <a:ext cx="126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D8A78C-4D24-DC35-E5FD-2B55A6A15D7D}"/>
              </a:ext>
            </a:extLst>
          </p:cNvPr>
          <p:cNvSpPr txBox="1"/>
          <p:nvPr/>
        </p:nvSpPr>
        <p:spPr>
          <a:xfrm>
            <a:off x="373224" y="5825001"/>
            <a:ext cx="4301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Lopsidedness of the Random times due to some time structure in the ion source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5723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EAFA0-AA19-8C59-69BA-561A9B8D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Technique for PID - A</a:t>
            </a:r>
            <a:r>
              <a:rPr lang="en-US" baseline="-25000" dirty="0"/>
              <a:t>max</a:t>
            </a:r>
            <a:r>
              <a:rPr lang="en-US" dirty="0"/>
              <a:t> using NTD’s</a:t>
            </a:r>
            <a:r>
              <a:rPr lang="en-US" baseline="-25000" dirty="0"/>
              <a:t>  </a:t>
            </a:r>
            <a:endParaRPr lang="en-ZA" baseline="-25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AAC9FF4-7E9F-0D27-98BB-733B8834B7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2361" y="4128439"/>
            <a:ext cx="4489515" cy="1994471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E365D89-A4A6-3ABA-712E-F8002F4BC1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906753"/>
            <a:ext cx="5644113" cy="4041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A814B0-5AFA-6E21-B4A4-0B80F100DE04}"/>
              </a:ext>
            </a:extLst>
          </p:cNvPr>
          <p:cNvSpPr txBox="1"/>
          <p:nvPr/>
        </p:nvSpPr>
        <p:spPr>
          <a:xfrm>
            <a:off x="742361" y="6245070"/>
            <a:ext cx="6391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Developed and tested by ELI-NP/Osaka.  Ready to be used for the October experiments!</a:t>
            </a:r>
            <a:endParaRPr lang="en-Z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581A93-EA04-55C8-5A44-9920166FB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49" y="1875987"/>
            <a:ext cx="5502217" cy="19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4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AF3E5-B3CB-D4CF-8A67-D7D678E83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threshold to punch through PID!</a:t>
            </a:r>
            <a:endParaRPr lang="en-ZA" dirty="0"/>
          </a:p>
        </p:txBody>
      </p:sp>
      <p:pic>
        <p:nvPicPr>
          <p:cNvPr id="12" name="Content Placeholder 20" descr="A blue and yellow dotted diagram&#10;&#10;Description automatically generated">
            <a:extLst>
              <a:ext uri="{FF2B5EF4-FFF2-40B4-BE49-F238E27FC236}">
                <a16:creationId xmlns:a16="http://schemas.microsoft.com/office/drawing/2014/main" id="{7CF0AAA8-D289-19CC-61BE-B5F5DDD30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31" y="1822450"/>
            <a:ext cx="5844325" cy="424305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3D7836-2332-62F9-7118-9ABCC6F39F51}"/>
              </a:ext>
            </a:extLst>
          </p:cNvPr>
          <p:cNvCxnSpPr>
            <a:cxnSpLocks/>
          </p:cNvCxnSpPr>
          <p:nvPr/>
        </p:nvCxnSpPr>
        <p:spPr>
          <a:xfrm flipH="1">
            <a:off x="777640" y="4369486"/>
            <a:ext cx="1504606" cy="145918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253753B-DEB7-EF88-966A-EF03A528BD67}"/>
              </a:ext>
            </a:extLst>
          </p:cNvPr>
          <p:cNvSpPr txBox="1"/>
          <p:nvPr/>
        </p:nvSpPr>
        <p:spPr>
          <a:xfrm>
            <a:off x="0" y="5880059"/>
            <a:ext cx="231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Proton Locus</a:t>
            </a:r>
            <a:endParaRPr lang="en-Z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0324F6-317D-5C7A-827D-23DA061C79D5}"/>
              </a:ext>
            </a:extLst>
          </p:cNvPr>
          <p:cNvSpPr txBox="1"/>
          <p:nvPr/>
        </p:nvSpPr>
        <p:spPr>
          <a:xfrm>
            <a:off x="4375157" y="2381494"/>
            <a:ext cx="231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Alpha Locus</a:t>
            </a:r>
            <a:endParaRPr lang="en-ZA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4E9849-CB12-55A9-11E0-88E5B5F77264}"/>
              </a:ext>
            </a:extLst>
          </p:cNvPr>
          <p:cNvCxnSpPr>
            <a:cxnSpLocks/>
          </p:cNvCxnSpPr>
          <p:nvPr/>
        </p:nvCxnSpPr>
        <p:spPr>
          <a:xfrm flipV="1">
            <a:off x="3621198" y="2750826"/>
            <a:ext cx="1221436" cy="119315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078D00-2D5E-1B3E-2D55-FB2EC7915123}"/>
              </a:ext>
            </a:extLst>
          </p:cNvPr>
          <p:cNvCxnSpPr>
            <a:cxnSpLocks/>
          </p:cNvCxnSpPr>
          <p:nvPr/>
        </p:nvCxnSpPr>
        <p:spPr>
          <a:xfrm>
            <a:off x="1076184" y="5303398"/>
            <a:ext cx="54812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AFD2B78-4A92-6CD0-2FC9-27596FBC060C}"/>
              </a:ext>
            </a:extLst>
          </p:cNvPr>
          <p:cNvSpPr txBox="1"/>
          <p:nvPr/>
        </p:nvSpPr>
        <p:spPr>
          <a:xfrm>
            <a:off x="5461140" y="4823378"/>
            <a:ext cx="126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</a:t>
            </a:r>
            <a:endParaRPr lang="en-ZA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315339-F8A8-173E-B643-E97BA0587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313410" y="2842978"/>
            <a:ext cx="4724342" cy="3305701"/>
          </a:xfrm>
          <a:prstGeom prst="rect">
            <a:avLst/>
          </a:prstGeom>
        </p:spPr>
      </p:pic>
      <p:sp>
        <p:nvSpPr>
          <p:cNvPr id="21" name="Cross 20">
            <a:extLst>
              <a:ext uri="{FF2B5EF4-FFF2-40B4-BE49-F238E27FC236}">
                <a16:creationId xmlns:a16="http://schemas.microsoft.com/office/drawing/2014/main" id="{60E86713-2C1F-F3D5-73FB-A2F7534B551E}"/>
              </a:ext>
            </a:extLst>
          </p:cNvPr>
          <p:cNvSpPr/>
          <p:nvPr/>
        </p:nvSpPr>
        <p:spPr>
          <a:xfrm>
            <a:off x="6435328" y="3519320"/>
            <a:ext cx="710190" cy="656753"/>
          </a:xfrm>
          <a:prstGeom prst="plus">
            <a:avLst>
              <a:gd name="adj" fmla="val 3936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8078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098DA-F4BC-14A3-32E5-DD1ADE553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Coincidence Loci for </a:t>
            </a:r>
            <a:r>
              <a:rPr lang="en-US" baseline="30000" dirty="0"/>
              <a:t>12</a:t>
            </a:r>
            <a:r>
              <a:rPr lang="en-US" dirty="0"/>
              <a:t>C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97D41-E8E5-2E9E-F6DB-CEA60FCD4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2546" y="1950350"/>
            <a:ext cx="3846959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The proton Locus starts at ~16 MeV and the different decay modes can be seen here.</a:t>
            </a:r>
          </a:p>
          <a:p>
            <a:r>
              <a:rPr lang="en-US" dirty="0"/>
              <a:t>GDR Starts at ~17 MeV</a:t>
            </a:r>
          </a:p>
          <a:p>
            <a:r>
              <a:rPr lang="en-US" dirty="0"/>
              <a:t>Proton Punch through of the first silicon occurs at roughly 8 MeV and of the second at 12 MeV.</a:t>
            </a:r>
          </a:p>
        </p:txBody>
      </p:sp>
      <p:pic>
        <p:nvPicPr>
          <p:cNvPr id="5" name="Content Placeholder 13" descr="A blue dotted graph with numbers&#10;&#10;Description automatically generated with medium confidence">
            <a:extLst>
              <a:ext uri="{FF2B5EF4-FFF2-40B4-BE49-F238E27FC236}">
                <a16:creationId xmlns:a16="http://schemas.microsoft.com/office/drawing/2014/main" id="{C9DE543F-2D6D-51C8-758B-FC4478C184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75" y="1627605"/>
            <a:ext cx="7584148" cy="473755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578A7F-0BA8-CAB4-2012-EBD8389FD528}"/>
              </a:ext>
            </a:extLst>
          </p:cNvPr>
          <p:cNvSpPr txBox="1"/>
          <p:nvPr/>
        </p:nvSpPr>
        <p:spPr>
          <a:xfrm>
            <a:off x="5760488" y="3314751"/>
            <a:ext cx="68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P(0)</a:t>
            </a:r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DD95BC-6E7A-16A3-B6F3-15B38D2CD2A3}"/>
              </a:ext>
            </a:extLst>
          </p:cNvPr>
          <p:cNvSpPr txBox="1"/>
          <p:nvPr/>
        </p:nvSpPr>
        <p:spPr>
          <a:xfrm>
            <a:off x="3226351" y="2904549"/>
            <a:ext cx="110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15.1 (1+) </a:t>
            </a:r>
            <a:endParaRPr lang="en-Z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9E141B-7EA8-234B-5193-E53B6332D0DB}"/>
              </a:ext>
            </a:extLst>
          </p:cNvPr>
          <p:cNvSpPr txBox="1"/>
          <p:nvPr/>
        </p:nvSpPr>
        <p:spPr>
          <a:xfrm>
            <a:off x="6207820" y="3323404"/>
            <a:ext cx="68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P(1)</a:t>
            </a:r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0A8121-7CBD-7020-8B45-223AE006E782}"/>
              </a:ext>
            </a:extLst>
          </p:cNvPr>
          <p:cNvSpPr txBox="1"/>
          <p:nvPr/>
        </p:nvSpPr>
        <p:spPr>
          <a:xfrm>
            <a:off x="2054701" y="3429000"/>
            <a:ext cx="165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Accidental “grass”</a:t>
            </a:r>
            <a:endParaRPr lang="en-ZA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0D0A34E-BEC9-EAD9-132C-080114EA5471}"/>
              </a:ext>
            </a:extLst>
          </p:cNvPr>
          <p:cNvSpPr/>
          <p:nvPr/>
        </p:nvSpPr>
        <p:spPr>
          <a:xfrm rot="2196049">
            <a:off x="5416373" y="3413858"/>
            <a:ext cx="246588" cy="28690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EE8269-BDAD-C4BE-0BB8-F04AED2F7541}"/>
              </a:ext>
            </a:extLst>
          </p:cNvPr>
          <p:cNvSpPr/>
          <p:nvPr/>
        </p:nvSpPr>
        <p:spPr>
          <a:xfrm rot="2206003">
            <a:off x="5023162" y="3353924"/>
            <a:ext cx="246588" cy="28727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3976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4A0A7-2B5D-6E69-60AC-221FBE162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PID cuts Sakra vs Simulation</a:t>
            </a:r>
            <a:endParaRPr lang="en-ZA" dirty="0"/>
          </a:p>
        </p:txBody>
      </p:sp>
      <p:pic>
        <p:nvPicPr>
          <p:cNvPr id="5" name="Picture 4" descr="A graph showing a green and blue line&#10;&#10;AI-generated content may be incorrect.">
            <a:extLst>
              <a:ext uri="{FF2B5EF4-FFF2-40B4-BE49-F238E27FC236}">
                <a16:creationId xmlns:a16="http://schemas.microsoft.com/office/drawing/2014/main" id="{D38A8A86-DDBD-3821-3542-DBCF2784D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" y="2357120"/>
            <a:ext cx="5313173" cy="3623310"/>
          </a:xfrm>
          <a:prstGeom prst="rect">
            <a:avLst/>
          </a:prstGeom>
        </p:spPr>
      </p:pic>
      <p:pic>
        <p:nvPicPr>
          <p:cNvPr id="7" name="Picture 6" descr="A graph of excitation energy&#10;&#10;AI-generated content may be incorrect.">
            <a:extLst>
              <a:ext uri="{FF2B5EF4-FFF2-40B4-BE49-F238E27FC236}">
                <a16:creationId xmlns:a16="http://schemas.microsoft.com/office/drawing/2014/main" id="{2F9CE8CC-80D3-8412-821D-754A06A4C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618" y="2164079"/>
            <a:ext cx="6437491" cy="432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04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9DD9FA-B444-9C1D-641C-77B7FA5165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770" y="1238250"/>
            <a:ext cx="8496329" cy="532447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396B7E2-9041-782C-8D3C-13D30D5A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60" y="0"/>
            <a:ext cx="10515600" cy="1325563"/>
          </a:xfrm>
        </p:spPr>
        <p:txBody>
          <a:bodyPr/>
          <a:lstStyle/>
          <a:p>
            <a:r>
              <a:rPr lang="en-US" dirty="0"/>
              <a:t>Alpha Coincidence Loci for </a:t>
            </a:r>
            <a:r>
              <a:rPr lang="en-US" baseline="30000" dirty="0"/>
              <a:t>12</a:t>
            </a:r>
            <a:r>
              <a:rPr lang="en-US" dirty="0"/>
              <a:t>C</a:t>
            </a:r>
            <a:endParaRPr lang="en-ZA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EE3E104-D047-383D-1676-B16A47D7FF40}"/>
              </a:ext>
            </a:extLst>
          </p:cNvPr>
          <p:cNvSpPr txBox="1">
            <a:spLocks/>
          </p:cNvSpPr>
          <p:nvPr/>
        </p:nvSpPr>
        <p:spPr>
          <a:xfrm>
            <a:off x="8059995" y="1570105"/>
            <a:ext cx="384695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Alpha Decay threshold starts at the 7.36 MeV.</a:t>
            </a:r>
          </a:p>
          <a:p>
            <a:r>
              <a:rPr lang="en-US" dirty="0"/>
              <a:t>GDR Starts at ~17 MeV</a:t>
            </a:r>
          </a:p>
          <a:p>
            <a:r>
              <a:rPr lang="en-US" dirty="0"/>
              <a:t>Strange structure seen at 18-22 MeV (Not related to the GDR?)</a:t>
            </a:r>
          </a:p>
        </p:txBody>
      </p:sp>
    </p:spTree>
    <p:extLst>
      <p:ext uri="{BB962C8B-B14F-4D97-AF65-F5344CB8AC3E}">
        <p14:creationId xmlns:p14="http://schemas.microsoft.com/office/powerpoint/2010/main" val="3990966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3EDA5-9C4C-502A-D584-7916BFBE8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11</a:t>
            </a:r>
            <a:r>
              <a:rPr lang="en-US" dirty="0"/>
              <a:t>B Excited states by rotating the </a:t>
            </a:r>
            <a:r>
              <a:rPr lang="en-US" baseline="30000" dirty="0"/>
              <a:t>12</a:t>
            </a:r>
            <a:r>
              <a:rPr lang="en-US" dirty="0"/>
              <a:t>C Ex vs SAKRA Energy plot</a:t>
            </a:r>
            <a:endParaRPr lang="en-ZA" dirty="0"/>
          </a:p>
        </p:txBody>
      </p:sp>
      <p:pic>
        <p:nvPicPr>
          <p:cNvPr id="5" name="Picture 4" descr="A graph of a graph showing the number of excitation energy&#10;&#10;AI-generated content may be incorrect.">
            <a:extLst>
              <a:ext uri="{FF2B5EF4-FFF2-40B4-BE49-F238E27FC236}">
                <a16:creationId xmlns:a16="http://schemas.microsoft.com/office/drawing/2014/main" id="{A623B134-BC5E-6AF5-0B09-AA1DEDF24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48546"/>
            <a:ext cx="5784958" cy="4176395"/>
          </a:xfrm>
          <a:prstGeom prst="rect">
            <a:avLst/>
          </a:prstGeom>
        </p:spPr>
      </p:pic>
      <p:pic>
        <p:nvPicPr>
          <p:cNvPr id="7" name="Picture 6" descr="A blue and yellow graph&#10;&#10;AI-generated content may be incorrect.">
            <a:extLst>
              <a:ext uri="{FF2B5EF4-FFF2-40B4-BE49-F238E27FC236}">
                <a16:creationId xmlns:a16="http://schemas.microsoft.com/office/drawing/2014/main" id="{447CD530-2FAA-01C7-C52A-97397EE85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786800"/>
            <a:ext cx="6250251" cy="426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79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6002-D1EF-4313-B5AF-591C401F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91" y="11322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Virtual photon method</a:t>
            </a:r>
          </a:p>
        </p:txBody>
      </p:sp>
      <p:pic>
        <p:nvPicPr>
          <p:cNvPr id="13" name="Picture 13" descr="Text&#10;&#10;Description automatically generated">
            <a:extLst>
              <a:ext uri="{FF2B5EF4-FFF2-40B4-BE49-F238E27FC236}">
                <a16:creationId xmlns:a16="http://schemas.microsoft.com/office/drawing/2014/main" id="{6EB5E0FC-E3E9-45CD-B6DA-179E5C28B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376" y="5029920"/>
            <a:ext cx="3245004" cy="963555"/>
          </a:xfrm>
          <a:prstGeom prst="rect">
            <a:avLst/>
          </a:prstGeom>
        </p:spPr>
      </p:pic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22696F28-97C0-2210-7CD3-6338E14FD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69" y="1574388"/>
            <a:ext cx="5695950" cy="283845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E50A45-2A34-3DE1-7BF0-A9443B407400}"/>
              </a:ext>
            </a:extLst>
          </p:cNvPr>
          <p:cNvSpPr/>
          <p:nvPr/>
        </p:nvSpPr>
        <p:spPr>
          <a:xfrm>
            <a:off x="7764380" y="3344342"/>
            <a:ext cx="604405" cy="587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5FDD67-3EA5-005F-3C55-0F4608B3D80A}"/>
              </a:ext>
            </a:extLst>
          </p:cNvPr>
          <p:cNvCxnSpPr>
            <a:cxnSpLocks/>
          </p:cNvCxnSpPr>
          <p:nvPr/>
        </p:nvCxnSpPr>
        <p:spPr>
          <a:xfrm>
            <a:off x="5263831" y="3708407"/>
            <a:ext cx="3420522" cy="0"/>
          </a:xfrm>
          <a:prstGeom prst="straightConnector1">
            <a:avLst/>
          </a:prstGeom>
          <a:ln w="38100">
            <a:solidFill>
              <a:srgbClr val="FF023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954381D-0114-9F70-8B6C-9DDCB0E828A7}"/>
              </a:ext>
            </a:extLst>
          </p:cNvPr>
          <p:cNvSpPr txBox="1"/>
          <p:nvPr/>
        </p:nvSpPr>
        <p:spPr>
          <a:xfrm>
            <a:off x="7502749" y="3299978"/>
            <a:ext cx="1463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0° scattering</a:t>
            </a:r>
            <a:endParaRPr lang="en-ZA" dirty="0"/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3C1BBF3E-0E18-C346-86E7-EDF3F3B1E915}"/>
              </a:ext>
            </a:extLst>
          </p:cNvPr>
          <p:cNvCxnSpPr>
            <a:cxnSpLocks/>
          </p:cNvCxnSpPr>
          <p:nvPr/>
        </p:nvCxnSpPr>
        <p:spPr>
          <a:xfrm>
            <a:off x="5893006" y="3760196"/>
            <a:ext cx="352340" cy="312279"/>
          </a:xfrm>
          <a:prstGeom prst="curvedConnector3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6686E0C-C2CB-3A4C-69A9-93A4196BA1B0}"/>
              </a:ext>
            </a:extLst>
          </p:cNvPr>
          <p:cNvSpPr txBox="1"/>
          <p:nvPr/>
        </p:nvSpPr>
        <p:spPr>
          <a:xfrm>
            <a:off x="123956" y="6437409"/>
            <a:ext cx="77353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Theory and Applications of Coulomb Excitation. (C. A. </a:t>
            </a:r>
            <a:r>
              <a:rPr lang="en-US" sz="1100" i="1" dirty="0" err="1"/>
              <a:t>Bertulani</a:t>
            </a:r>
            <a:r>
              <a:rPr lang="en-US" sz="1100" i="1" dirty="0"/>
              <a:t> 2009)</a:t>
            </a:r>
            <a:r>
              <a:rPr lang="en-ZA" sz="1100" i="1" dirty="0"/>
              <a:t> – </a:t>
            </a:r>
            <a:r>
              <a:rPr lang="en-ZA" sz="1100" i="1" dirty="0" err="1"/>
              <a:t>VirtualPhotonCalculator</a:t>
            </a:r>
            <a:r>
              <a:rPr lang="en-ZA" sz="1100" i="1" dirty="0"/>
              <a:t> code</a:t>
            </a:r>
            <a:endParaRPr lang="en-US" sz="1100" i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E1BD8A-D26B-8433-A642-64093DD29C6D}"/>
              </a:ext>
            </a:extLst>
          </p:cNvPr>
          <p:cNvSpPr/>
          <p:nvPr/>
        </p:nvSpPr>
        <p:spPr>
          <a:xfrm>
            <a:off x="6159267" y="5209563"/>
            <a:ext cx="671119" cy="783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4678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5651CC-93C0-3264-9C36-77BA1ACEB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418" y="496035"/>
            <a:ext cx="859161" cy="853277"/>
          </a:xfrm>
          <a:prstGeom prst="rect">
            <a:avLst/>
          </a:prstGeom>
        </p:spPr>
      </p:pic>
      <p:pic>
        <p:nvPicPr>
          <p:cNvPr id="11" name="Picture 10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DEB90D94-4AE0-5538-71A0-6B08A5CB0A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3"/>
          <a:stretch/>
        </p:blipFill>
        <p:spPr>
          <a:xfrm>
            <a:off x="7441036" y="4005773"/>
            <a:ext cx="4235078" cy="28074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5E9590-FAC8-C6CE-F01F-D72691E98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Photoreactions of UHECRs</a:t>
            </a:r>
            <a:endParaRPr lang="en-ZA" sz="3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B4FAE8-2770-331C-8DB3-7709A6408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766931"/>
            <a:ext cx="7441037" cy="4256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99901D-ACE7-B702-D9C6-9CB218BA13C3}"/>
              </a:ext>
            </a:extLst>
          </p:cNvPr>
          <p:cNvSpPr txBox="1"/>
          <p:nvPr/>
        </p:nvSpPr>
        <p:spPr>
          <a:xfrm>
            <a:off x="142613" y="6070258"/>
            <a:ext cx="5092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We also care about other stuff such as the effect of clustering in light nuclei, dipole polarizability, fragmentation of the IVGDR </a:t>
            </a:r>
            <a:r>
              <a:rPr lang="en-US" sz="1200" i="1" dirty="0" err="1"/>
              <a:t>etc</a:t>
            </a:r>
            <a:r>
              <a:rPr lang="en-US" sz="1200" i="1" dirty="0"/>
              <a:t>!</a:t>
            </a:r>
            <a:endParaRPr lang="en-ZA" sz="1200" i="1" dirty="0"/>
          </a:p>
        </p:txBody>
      </p:sp>
      <p:pic>
        <p:nvPicPr>
          <p:cNvPr id="6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57483C-2270-F237-D05E-40C1EBAB5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6924" y="288882"/>
            <a:ext cx="1231282" cy="1231282"/>
          </a:xfrm>
          <a:prstGeom prst="rect">
            <a:avLst/>
          </a:prstGeom>
        </p:spPr>
      </p:pic>
      <p:pic>
        <p:nvPicPr>
          <p:cNvPr id="7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32CC73F-6BDF-3AE3-C575-67BBBE801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3790" y="506628"/>
            <a:ext cx="1572323" cy="795789"/>
          </a:xfrm>
          <a:prstGeom prst="rect">
            <a:avLst/>
          </a:prstGeom>
        </p:spPr>
      </p:pic>
      <p:pic>
        <p:nvPicPr>
          <p:cNvPr id="8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21EE7B9B-1185-D122-E09C-B9C73E7765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6117" y="1388114"/>
            <a:ext cx="3667683" cy="2617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602CE7-766D-BE5B-4D1E-6586934C2056}"/>
              </a:ext>
            </a:extLst>
          </p:cNvPr>
          <p:cNvSpPr txBox="1"/>
          <p:nvPr/>
        </p:nvSpPr>
        <p:spPr>
          <a:xfrm>
            <a:off x="142613" y="6611779"/>
            <a:ext cx="486470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i="1" dirty="0" err="1">
                <a:latin typeface="Arial"/>
                <a:ea typeface="+mn-lt"/>
                <a:cs typeface="+mn-lt"/>
              </a:rPr>
              <a:t>Tanabashi</a:t>
            </a:r>
            <a:r>
              <a:rPr lang="en-US" sz="1000" i="1" dirty="0">
                <a:latin typeface="Arial"/>
                <a:ea typeface="+mn-lt"/>
                <a:cs typeface="+mn-lt"/>
              </a:rPr>
              <a:t> et al. Review of particle physics. Phys. Rev. D, 98:030001, Aug 2018.</a:t>
            </a:r>
            <a:endParaRPr lang="en-US" sz="1000" i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6512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3D99A-5370-C694-9283-F1E3B52F6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862" y="-161075"/>
            <a:ext cx="10515600" cy="1325563"/>
          </a:xfrm>
        </p:spPr>
        <p:txBody>
          <a:bodyPr/>
          <a:lstStyle/>
          <a:p>
            <a:r>
              <a:rPr lang="en-US" dirty="0"/>
              <a:t>Virtual Photon numbers- </a:t>
            </a:r>
            <a:r>
              <a:rPr lang="en-US" dirty="0" err="1"/>
              <a:t>Eikonal</a:t>
            </a:r>
            <a:r>
              <a:rPr lang="en-US" dirty="0"/>
              <a:t> Estimate</a:t>
            </a:r>
            <a:endParaRPr lang="en-ZA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A4E813-1FC5-25EC-A30C-5F2C27C9EC31}"/>
              </a:ext>
            </a:extLst>
          </p:cNvPr>
          <p:cNvSpPr/>
          <p:nvPr/>
        </p:nvSpPr>
        <p:spPr>
          <a:xfrm>
            <a:off x="950786" y="1683290"/>
            <a:ext cx="4636008" cy="463600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3E173F-F5DA-0135-C2DE-AEDA8E67A40E}"/>
              </a:ext>
            </a:extLst>
          </p:cNvPr>
          <p:cNvSpPr/>
          <p:nvPr/>
        </p:nvSpPr>
        <p:spPr>
          <a:xfrm>
            <a:off x="1042226" y="3346704"/>
            <a:ext cx="4425696" cy="130759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058C71-C63C-2F84-CDD7-DFEE04C4292F}"/>
              </a:ext>
            </a:extLst>
          </p:cNvPr>
          <p:cNvSpPr/>
          <p:nvPr/>
        </p:nvSpPr>
        <p:spPr>
          <a:xfrm>
            <a:off x="1627442" y="2304288"/>
            <a:ext cx="3264408" cy="326440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42BFFC-77C0-B6D8-13FD-D0D21588B178}"/>
              </a:ext>
            </a:extLst>
          </p:cNvPr>
          <p:cNvSpPr/>
          <p:nvPr/>
        </p:nvSpPr>
        <p:spPr>
          <a:xfrm>
            <a:off x="2563118" y="3346704"/>
            <a:ext cx="1332556" cy="133255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D4FF9D-91C1-79B6-EC09-7D7F4FF365A6}"/>
              </a:ext>
            </a:extLst>
          </p:cNvPr>
          <p:cNvCxnSpPr/>
          <p:nvPr/>
        </p:nvCxnSpPr>
        <p:spPr>
          <a:xfrm>
            <a:off x="1042226" y="3346704"/>
            <a:ext cx="4425696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F620F7-AA0E-E249-5F98-ED95BB50B111}"/>
              </a:ext>
            </a:extLst>
          </p:cNvPr>
          <p:cNvCxnSpPr/>
          <p:nvPr/>
        </p:nvCxnSpPr>
        <p:spPr>
          <a:xfrm>
            <a:off x="1042226" y="4651248"/>
            <a:ext cx="4425696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799A0BD-0FBB-9053-1908-4B4C7EFDB74B}"/>
              </a:ext>
            </a:extLst>
          </p:cNvPr>
          <p:cNvSpPr txBox="1"/>
          <p:nvPr/>
        </p:nvSpPr>
        <p:spPr>
          <a:xfrm>
            <a:off x="2209001" y="3681807"/>
            <a:ext cx="502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  <a:endParaRPr lang="en-ZA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5BA4E4-904A-F192-133A-18EA59DFEC02}"/>
              </a:ext>
            </a:extLst>
          </p:cNvPr>
          <p:cNvSpPr txBox="1"/>
          <p:nvPr/>
        </p:nvSpPr>
        <p:spPr>
          <a:xfrm>
            <a:off x="3812579" y="3677399"/>
            <a:ext cx="502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  <a:endParaRPr lang="en-ZA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B37DE-BA0D-6F81-56F6-FEF9BC7661F7}"/>
              </a:ext>
            </a:extLst>
          </p:cNvPr>
          <p:cNvSpPr txBox="1"/>
          <p:nvPr/>
        </p:nvSpPr>
        <p:spPr>
          <a:xfrm>
            <a:off x="4835950" y="3652581"/>
            <a:ext cx="502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  <a:endParaRPr lang="en-ZA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79DB4D-6A82-F746-2F17-C527B5D71200}"/>
              </a:ext>
            </a:extLst>
          </p:cNvPr>
          <p:cNvSpPr txBox="1"/>
          <p:nvPr/>
        </p:nvSpPr>
        <p:spPr>
          <a:xfrm>
            <a:off x="1273914" y="3667917"/>
            <a:ext cx="460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  <a:endParaRPr lang="en-ZA" sz="32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4A4765-B884-8A3F-7AAD-5AF6AB2DF07E}"/>
              </a:ext>
            </a:extLst>
          </p:cNvPr>
          <p:cNvCxnSpPr>
            <a:cxnSpLocks/>
          </p:cNvCxnSpPr>
          <p:nvPr/>
        </p:nvCxnSpPr>
        <p:spPr>
          <a:xfrm flipV="1">
            <a:off x="1042226" y="3346704"/>
            <a:ext cx="0" cy="130454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EF84F6-E146-B984-E184-EF1481F6B244}"/>
              </a:ext>
            </a:extLst>
          </p:cNvPr>
          <p:cNvCxnSpPr>
            <a:cxnSpLocks/>
          </p:cNvCxnSpPr>
          <p:nvPr/>
        </p:nvCxnSpPr>
        <p:spPr>
          <a:xfrm flipV="1">
            <a:off x="5467922" y="3346704"/>
            <a:ext cx="0" cy="130454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39DCF05-753B-8CE2-4C9B-0922CA73A085}"/>
              </a:ext>
            </a:extLst>
          </p:cNvPr>
          <p:cNvSpPr txBox="1"/>
          <p:nvPr/>
        </p:nvSpPr>
        <p:spPr>
          <a:xfrm>
            <a:off x="3023425" y="3706588"/>
            <a:ext cx="502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</a:t>
            </a:r>
            <a:endParaRPr lang="en-ZA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B43516-4770-7BEC-E2C1-305808B135E9}"/>
              </a:ext>
            </a:extLst>
          </p:cNvPr>
          <p:cNvSpPr txBox="1"/>
          <p:nvPr/>
        </p:nvSpPr>
        <p:spPr>
          <a:xfrm>
            <a:off x="243022" y="3681870"/>
            <a:ext cx="864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2.5</a:t>
            </a:r>
            <a:endParaRPr lang="en-ZA" sz="3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BDE47E-A18F-BF48-E867-EA05CFE89A7F}"/>
              </a:ext>
            </a:extLst>
          </p:cNvPr>
          <p:cNvSpPr txBox="1"/>
          <p:nvPr/>
        </p:nvSpPr>
        <p:spPr>
          <a:xfrm>
            <a:off x="5514446" y="3698107"/>
            <a:ext cx="864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2.5</a:t>
            </a:r>
            <a:endParaRPr lang="en-ZA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0BAA7-78E5-7E46-924E-4A70DA132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452" y="3698107"/>
            <a:ext cx="4291430" cy="30791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19731E-618F-2473-EEE8-D66375E2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273" y="752258"/>
            <a:ext cx="4087675" cy="288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93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B07D-8751-3CB9-4F5C-F8BB01A4C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DoS Method </a:t>
            </a:r>
            <a:endParaRPr lang="en-Z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EAC7B1-CA7C-28EC-83F3-3BADA3F78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904" y="1863194"/>
            <a:ext cx="10697896" cy="43379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2AB57C-7155-4305-8CFD-5A7ADC90F9A3}"/>
              </a:ext>
            </a:extLst>
          </p:cNvPr>
          <p:cNvSpPr txBox="1"/>
          <p:nvPr/>
        </p:nvSpPr>
        <p:spPr>
          <a:xfrm>
            <a:off x="1007339" y="6169709"/>
            <a:ext cx="4997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this type of study with protons it is not yet well established!</a:t>
            </a:r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8D4D5-C1CB-AA93-2419-2EEE0CD7A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418" y="496035"/>
            <a:ext cx="859161" cy="853277"/>
          </a:xfrm>
          <a:prstGeom prst="rect">
            <a:avLst/>
          </a:prstGeom>
        </p:spPr>
      </p:pic>
      <p:pic>
        <p:nvPicPr>
          <p:cNvPr id="4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E27AF6-5892-53A8-E654-DB80A03D6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6924" y="288882"/>
            <a:ext cx="1231282" cy="1231282"/>
          </a:xfrm>
          <a:prstGeom prst="rect">
            <a:avLst/>
          </a:prstGeom>
        </p:spPr>
      </p:pic>
      <p:pic>
        <p:nvPicPr>
          <p:cNvPr id="8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C3B88B6-A0EB-87EC-ECB2-511CC697D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3790" y="506628"/>
            <a:ext cx="1572323" cy="7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02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aph of expiration energy&#10;&#10;AI-generated content may be incorrect.">
            <a:extLst>
              <a:ext uri="{FF2B5EF4-FFF2-40B4-BE49-F238E27FC236}">
                <a16:creationId xmlns:a16="http://schemas.microsoft.com/office/drawing/2014/main" id="{0302455A-66A5-FA49-77DC-8503FC92B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27" y="1813243"/>
            <a:ext cx="7877651" cy="467963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130F9CD3-6CE3-E2ED-EE83-2C1CB2CB454F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/>
              <a:t>12</a:t>
            </a:r>
            <a:r>
              <a:rPr lang="en-US" dirty="0"/>
              <a:t>C Total </a:t>
            </a:r>
            <a:r>
              <a:rPr lang="en-US" dirty="0" err="1"/>
              <a:t>photoabsorption</a:t>
            </a:r>
            <a:r>
              <a:rPr lang="en-US" dirty="0"/>
              <a:t> compared to EXFOR and composite cs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97543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6B80E5-3BAE-F037-9D2E-F30B434D7462}"/>
              </a:ext>
            </a:extLst>
          </p:cNvPr>
          <p:cNvSpPr txBox="1"/>
          <p:nvPr/>
        </p:nvSpPr>
        <p:spPr>
          <a:xfrm>
            <a:off x="1311990" y="374575"/>
            <a:ext cx="7170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Reverse engineering the background show the strong agreement between the 4</a:t>
            </a:r>
            <a:r>
              <a:rPr lang="en-US" baseline="30000" dirty="0"/>
              <a:t>o </a:t>
            </a:r>
            <a:r>
              <a:rPr lang="en-US" dirty="0"/>
              <a:t>spectrum and the real background</a:t>
            </a:r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B56CB-7E0F-47FE-BFAE-7438B69F7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619" y="959962"/>
            <a:ext cx="7741281" cy="552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36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EA849-F854-D2FC-A7F7-ADE56128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12</a:t>
            </a:r>
            <a:r>
              <a:rPr lang="en-US" dirty="0"/>
              <a:t>C proton branching compared to </a:t>
            </a:r>
            <a:r>
              <a:rPr lang="en-US" dirty="0" err="1"/>
              <a:t>Exfor</a:t>
            </a:r>
            <a:endParaRPr lang="en-ZA" dirty="0"/>
          </a:p>
        </p:txBody>
      </p:sp>
      <p:pic>
        <p:nvPicPr>
          <p:cNvPr id="4" name="Picture 3" descr="A graph of excitation energy&#10;&#10;AI-generated content may be incorrect.">
            <a:extLst>
              <a:ext uri="{FF2B5EF4-FFF2-40B4-BE49-F238E27FC236}">
                <a16:creationId xmlns:a16="http://schemas.microsoft.com/office/drawing/2014/main" id="{10E598D3-A701-391B-5239-F6406F905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5" y="1473835"/>
            <a:ext cx="6953462" cy="5019040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82AC9A1-1EE8-1C97-77E9-83407738787E}"/>
              </a:ext>
            </a:extLst>
          </p:cNvPr>
          <p:cNvSpPr txBox="1">
            <a:spLocks/>
          </p:cNvSpPr>
          <p:nvPr/>
        </p:nvSpPr>
        <p:spPr>
          <a:xfrm>
            <a:off x="7041900" y="1994311"/>
            <a:ext cx="384695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Slightly higher peak in one </a:t>
            </a:r>
            <a:r>
              <a:rPr lang="en-US" dirty="0" err="1"/>
              <a:t>Carchon</a:t>
            </a:r>
            <a:r>
              <a:rPr lang="en-US" dirty="0"/>
              <a:t> measurement</a:t>
            </a:r>
          </a:p>
          <a:p>
            <a:r>
              <a:rPr lang="en-US" dirty="0"/>
              <a:t>Decrease towards higher energies is spurious when comparing to (</a:t>
            </a:r>
            <a:r>
              <a:rPr lang="en-US" dirty="0" err="1"/>
              <a:t>g,n</a:t>
            </a:r>
            <a:r>
              <a:rPr lang="en-US" dirty="0"/>
              <a:t>) and (</a:t>
            </a:r>
            <a:r>
              <a:rPr lang="en-US" dirty="0" err="1"/>
              <a:t>g,abs</a:t>
            </a:r>
            <a:r>
              <a:rPr lang="en-US" dirty="0"/>
              <a:t>) data.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67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2935F-34E2-CDBC-6D5C-FEDFC0703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12</a:t>
            </a:r>
            <a:r>
              <a:rPr lang="en-US" dirty="0"/>
              <a:t>C alpha branching compared to EXFOR.</a:t>
            </a:r>
            <a:endParaRPr lang="en-ZA" dirty="0"/>
          </a:p>
        </p:txBody>
      </p:sp>
      <p:pic>
        <p:nvPicPr>
          <p:cNvPr id="5" name="Picture 4" descr="A graph of exclamation energy&#10;&#10;AI-generated content may be incorrect.">
            <a:extLst>
              <a:ext uri="{FF2B5EF4-FFF2-40B4-BE49-F238E27FC236}">
                <a16:creationId xmlns:a16="http://schemas.microsoft.com/office/drawing/2014/main" id="{5A6831BF-964A-A4D7-2FA0-3CDC49520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21" y="1690688"/>
            <a:ext cx="6579909" cy="4749408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5179E38-50CB-9295-35A8-4408D66EAEA9}"/>
              </a:ext>
            </a:extLst>
          </p:cNvPr>
          <p:cNvSpPr txBox="1">
            <a:spLocks/>
          </p:cNvSpPr>
          <p:nvPr/>
        </p:nvSpPr>
        <p:spPr>
          <a:xfrm>
            <a:off x="7041900" y="1994311"/>
            <a:ext cx="384695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Only 1 dataset available from a previous TPC experiment.</a:t>
            </a:r>
          </a:p>
          <a:p>
            <a:r>
              <a:rPr lang="en-US" dirty="0"/>
              <a:t>Structure at ~20 MeV was not seen in this experiment.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512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79F0B-7407-5EC1-5B10-A294ACCD3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13</a:t>
            </a:r>
            <a:r>
              <a:rPr lang="en-US" dirty="0"/>
              <a:t>C total </a:t>
            </a:r>
            <a:r>
              <a:rPr lang="en-US" dirty="0" err="1"/>
              <a:t>photoabs</a:t>
            </a:r>
            <a:r>
              <a:rPr lang="en-US" dirty="0"/>
              <a:t> compared to composite</a:t>
            </a:r>
            <a:endParaRPr lang="en-ZA" dirty="0"/>
          </a:p>
        </p:txBody>
      </p:sp>
      <p:pic>
        <p:nvPicPr>
          <p:cNvPr id="5" name="Picture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695B26DE-570D-A006-5560-4D0CCB80E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76775"/>
            <a:ext cx="9224128" cy="44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46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3B93B-27B2-39C8-15A7-B212458F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13</a:t>
            </a:r>
            <a:r>
              <a:rPr lang="en-US" dirty="0"/>
              <a:t>C (</a:t>
            </a:r>
            <a:r>
              <a:rPr lang="en-US" dirty="0" err="1"/>
              <a:t>g,p</a:t>
            </a:r>
            <a:r>
              <a:rPr lang="en-US" dirty="0"/>
              <a:t>) compared to EXFOR</a:t>
            </a:r>
            <a:endParaRPr lang="en-ZA" dirty="0"/>
          </a:p>
        </p:txBody>
      </p:sp>
      <p:pic>
        <p:nvPicPr>
          <p:cNvPr id="5" name="Picture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AF428C62-EC41-2812-B70A-3961E059E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1" y="1690688"/>
            <a:ext cx="9145583" cy="4660785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3C1DA20-4203-6633-4C07-9ED3C23FAECC}"/>
              </a:ext>
            </a:extLst>
          </p:cNvPr>
          <p:cNvSpPr txBox="1">
            <a:spLocks/>
          </p:cNvSpPr>
          <p:nvPr/>
        </p:nvSpPr>
        <p:spPr>
          <a:xfrm>
            <a:off x="8861289" y="2111603"/>
            <a:ext cx="3101326" cy="3990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(</a:t>
            </a:r>
            <a:r>
              <a:rPr lang="en-US" dirty="0" err="1"/>
              <a:t>g,p</a:t>
            </a:r>
            <a:r>
              <a:rPr lang="en-US" dirty="0"/>
              <a:t>) and (</a:t>
            </a:r>
            <a:r>
              <a:rPr lang="en-US" dirty="0" err="1"/>
              <a:t>g,n</a:t>
            </a:r>
            <a:r>
              <a:rPr lang="en-US" dirty="0"/>
              <a:t>) are our only references with the </a:t>
            </a:r>
            <a:r>
              <a:rPr lang="en-US" baseline="30000" dirty="0"/>
              <a:t>13</a:t>
            </a:r>
            <a:r>
              <a:rPr lang="en-US" dirty="0"/>
              <a:t>C case.</a:t>
            </a:r>
          </a:p>
          <a:p>
            <a:r>
              <a:rPr lang="en-US" dirty="0"/>
              <a:t>The (</a:t>
            </a:r>
            <a:r>
              <a:rPr lang="en-US" dirty="0" err="1"/>
              <a:t>g,p</a:t>
            </a:r>
            <a:r>
              <a:rPr lang="en-US" dirty="0"/>
              <a:t>) is in very decent agreement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245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B28D-0A3B-CE6A-4A64-2667D27F9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a whole the cross sections are respectable.</a:t>
            </a:r>
            <a:endParaRPr lang="en-Z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DE0745-D013-494F-E3E8-1A1505B3D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597" y="3914292"/>
            <a:ext cx="11150806" cy="1639094"/>
          </a:xfrm>
          <a:prstGeom prst="rect">
            <a:avLst/>
          </a:prstGeom>
        </p:spPr>
      </p:pic>
      <p:pic>
        <p:nvPicPr>
          <p:cNvPr id="8" name="Graphic 7" descr="Thumbs up sign outline">
            <a:extLst>
              <a:ext uri="{FF2B5EF4-FFF2-40B4-BE49-F238E27FC236}">
                <a16:creationId xmlns:a16="http://schemas.microsoft.com/office/drawing/2014/main" id="{081F0C64-9B6F-8B29-EF2B-046303FE1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1867" y="3261674"/>
            <a:ext cx="819944" cy="819944"/>
          </a:xfrm>
          <a:prstGeom prst="rect">
            <a:avLst/>
          </a:prstGeom>
        </p:spPr>
      </p:pic>
      <p:pic>
        <p:nvPicPr>
          <p:cNvPr id="9" name="Graphic 8" descr="Thumbs up sign outline">
            <a:extLst>
              <a:ext uri="{FF2B5EF4-FFF2-40B4-BE49-F238E27FC236}">
                <a16:creationId xmlns:a16="http://schemas.microsoft.com/office/drawing/2014/main" id="{73815F6D-AF72-9BBD-382E-EB24C50B9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5013" y="3261674"/>
            <a:ext cx="819944" cy="819944"/>
          </a:xfrm>
          <a:prstGeom prst="rect">
            <a:avLst/>
          </a:prstGeom>
        </p:spPr>
      </p:pic>
      <p:pic>
        <p:nvPicPr>
          <p:cNvPr id="10" name="Graphic 9" descr="Thumbs up sign outline">
            <a:extLst>
              <a:ext uri="{FF2B5EF4-FFF2-40B4-BE49-F238E27FC236}">
                <a16:creationId xmlns:a16="http://schemas.microsoft.com/office/drawing/2014/main" id="{212E5A81-2A59-F5F6-B30B-9A865953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8567" y="3261674"/>
            <a:ext cx="819944" cy="819944"/>
          </a:xfrm>
          <a:prstGeom prst="rect">
            <a:avLst/>
          </a:prstGeom>
        </p:spPr>
      </p:pic>
      <p:pic>
        <p:nvPicPr>
          <p:cNvPr id="11" name="Graphic 10" descr="Thumbs up sign outline">
            <a:extLst>
              <a:ext uri="{FF2B5EF4-FFF2-40B4-BE49-F238E27FC236}">
                <a16:creationId xmlns:a16="http://schemas.microsoft.com/office/drawing/2014/main" id="{B29758A8-8F91-6D2F-E6D6-05381B732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9610" y="5386060"/>
            <a:ext cx="819944" cy="819944"/>
          </a:xfrm>
          <a:prstGeom prst="rect">
            <a:avLst/>
          </a:prstGeom>
        </p:spPr>
      </p:pic>
      <p:pic>
        <p:nvPicPr>
          <p:cNvPr id="12" name="Graphic 11" descr="Thumbs up sign outline">
            <a:extLst>
              <a:ext uri="{FF2B5EF4-FFF2-40B4-BE49-F238E27FC236}">
                <a16:creationId xmlns:a16="http://schemas.microsoft.com/office/drawing/2014/main" id="{6892C582-9773-D12D-C35D-0754CC89F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4032" y="5469723"/>
            <a:ext cx="819944" cy="819944"/>
          </a:xfrm>
          <a:prstGeom prst="rect">
            <a:avLst/>
          </a:prstGeom>
        </p:spPr>
      </p:pic>
      <p:pic>
        <p:nvPicPr>
          <p:cNvPr id="13" name="Graphic 12" descr="Thumbs up sign outline">
            <a:extLst>
              <a:ext uri="{FF2B5EF4-FFF2-40B4-BE49-F238E27FC236}">
                <a16:creationId xmlns:a16="http://schemas.microsoft.com/office/drawing/2014/main" id="{3D5F576A-830F-BF80-9884-57D1B3490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5013" y="5511555"/>
            <a:ext cx="819944" cy="819944"/>
          </a:xfrm>
          <a:prstGeom prst="rect">
            <a:avLst/>
          </a:prstGeom>
        </p:spPr>
      </p:pic>
      <p:pic>
        <p:nvPicPr>
          <p:cNvPr id="14" name="Graphic 13" descr="Thumbs up sign outline">
            <a:extLst>
              <a:ext uri="{FF2B5EF4-FFF2-40B4-BE49-F238E27FC236}">
                <a16:creationId xmlns:a16="http://schemas.microsoft.com/office/drawing/2014/main" id="{3AF5052B-81E3-56D3-3441-F2DA3199C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11372" y="5532471"/>
            <a:ext cx="819944" cy="819944"/>
          </a:xfrm>
          <a:prstGeom prst="rect">
            <a:avLst/>
          </a:prstGeom>
        </p:spPr>
      </p:pic>
      <p:pic>
        <p:nvPicPr>
          <p:cNvPr id="15" name="Graphic 14" descr="Thumbs up sign outline">
            <a:extLst>
              <a:ext uri="{FF2B5EF4-FFF2-40B4-BE49-F238E27FC236}">
                <a16:creationId xmlns:a16="http://schemas.microsoft.com/office/drawing/2014/main" id="{2BD2143F-9F83-B764-FE4A-28EC1D8F5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4522" y="5500360"/>
            <a:ext cx="819944" cy="819944"/>
          </a:xfrm>
          <a:prstGeom prst="rect">
            <a:avLst/>
          </a:prstGeom>
        </p:spPr>
      </p:pic>
      <p:pic>
        <p:nvPicPr>
          <p:cNvPr id="19" name="Graphic 18" descr="Question Mark with solid fill">
            <a:extLst>
              <a:ext uri="{FF2B5EF4-FFF2-40B4-BE49-F238E27FC236}">
                <a16:creationId xmlns:a16="http://schemas.microsoft.com/office/drawing/2014/main" id="{12E8803C-4C60-5F65-2459-9D19A0BCF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7972" y="3130783"/>
            <a:ext cx="914400" cy="914400"/>
          </a:xfrm>
          <a:prstGeom prst="rect">
            <a:avLst/>
          </a:prstGeom>
        </p:spPr>
      </p:pic>
      <p:pic>
        <p:nvPicPr>
          <p:cNvPr id="20" name="Graphic 19" descr="Question Mark with solid fill">
            <a:extLst>
              <a:ext uri="{FF2B5EF4-FFF2-40B4-BE49-F238E27FC236}">
                <a16:creationId xmlns:a16="http://schemas.microsoft.com/office/drawing/2014/main" id="{694AA076-DDDD-95EF-586C-9673C0119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8485" y="31473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19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 descr="A graph of a graph with red and blue lines&#10;&#10;Description automatically generated">
            <a:extLst>
              <a:ext uri="{FF2B5EF4-FFF2-40B4-BE49-F238E27FC236}">
                <a16:creationId xmlns:a16="http://schemas.microsoft.com/office/drawing/2014/main" id="{D744E6B4-8B86-F143-9F4E-A750DDA6C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058" y="1008667"/>
            <a:ext cx="5305391" cy="5583411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583D857-D01F-3BC9-416E-3F9DAF72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16" y="131445"/>
            <a:ext cx="10515600" cy="1325563"/>
          </a:xfrm>
        </p:spPr>
        <p:txBody>
          <a:bodyPr/>
          <a:lstStyle/>
          <a:p>
            <a:r>
              <a:rPr lang="en-US" baseline="30000" dirty="0"/>
              <a:t>12</a:t>
            </a:r>
            <a:r>
              <a:rPr lang="en-US" dirty="0"/>
              <a:t>C Total </a:t>
            </a:r>
            <a:r>
              <a:rPr lang="en-US" dirty="0" err="1"/>
              <a:t>photoabs</a:t>
            </a:r>
            <a:r>
              <a:rPr lang="en-US" dirty="0"/>
              <a:t> vs </a:t>
            </a:r>
            <a:r>
              <a:rPr lang="en-US" dirty="0" err="1"/>
              <a:t>Talys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49954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4142E-D652-7D00-A4F7-A7F5B65AC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 the PANDORA Project</a:t>
            </a:r>
            <a:endParaRPr lang="en-ZA" dirty="0"/>
          </a:p>
        </p:txBody>
      </p:sp>
      <p:pic>
        <p:nvPicPr>
          <p:cNvPr id="6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8DD4B80-5F08-96D4-25B1-FA918C852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924" y="288882"/>
            <a:ext cx="1231282" cy="1231282"/>
          </a:xfrm>
          <a:prstGeom prst="rect">
            <a:avLst/>
          </a:prstGeom>
        </p:spPr>
      </p:pic>
      <p:pic>
        <p:nvPicPr>
          <p:cNvPr id="7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8BB3A6-523C-F22F-A147-EC7DCC9FE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790" y="506628"/>
            <a:ext cx="1572323" cy="7957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DFBDCA-11FC-4445-883D-B3BAB633706E}"/>
              </a:ext>
            </a:extLst>
          </p:cNvPr>
          <p:cNvSpPr txBox="1"/>
          <p:nvPr/>
        </p:nvSpPr>
        <p:spPr>
          <a:xfrm>
            <a:off x="1558884" y="1266971"/>
            <a:ext cx="9230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b="1" dirty="0"/>
              <a:t>(P</a:t>
            </a:r>
            <a:r>
              <a:rPr lang="en-ZA" dirty="0"/>
              <a:t>hoto-</a:t>
            </a:r>
            <a:r>
              <a:rPr lang="en-ZA" b="1" dirty="0"/>
              <a:t>A</a:t>
            </a:r>
            <a:r>
              <a:rPr lang="en-ZA" dirty="0"/>
              <a:t>bsorption of </a:t>
            </a:r>
            <a:r>
              <a:rPr lang="en-ZA" b="1" dirty="0"/>
              <a:t>N</a:t>
            </a:r>
            <a:r>
              <a:rPr lang="en-ZA" dirty="0"/>
              <a:t>uclei and </a:t>
            </a:r>
            <a:r>
              <a:rPr lang="en-ZA" b="1" dirty="0"/>
              <a:t>D</a:t>
            </a:r>
            <a:r>
              <a:rPr lang="en-ZA" dirty="0"/>
              <a:t>ecay </a:t>
            </a:r>
            <a:r>
              <a:rPr lang="en-ZA" b="1" dirty="0"/>
              <a:t>O</a:t>
            </a:r>
            <a:r>
              <a:rPr lang="en-ZA" dirty="0"/>
              <a:t>bservation for </a:t>
            </a:r>
            <a:r>
              <a:rPr lang="en-ZA" b="1" dirty="0"/>
              <a:t>R</a:t>
            </a:r>
            <a:r>
              <a:rPr lang="en-ZA" dirty="0"/>
              <a:t>eactions in </a:t>
            </a:r>
            <a:r>
              <a:rPr lang="en-ZA" b="1" dirty="0"/>
              <a:t>A</a:t>
            </a:r>
            <a:r>
              <a:rPr lang="en-ZA" dirty="0"/>
              <a:t>strophysics)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5438A2-1CA3-09F0-9858-DFF12FC603E8}"/>
              </a:ext>
            </a:extLst>
          </p:cNvPr>
          <p:cNvSpPr txBox="1"/>
          <p:nvPr/>
        </p:nvSpPr>
        <p:spPr>
          <a:xfrm>
            <a:off x="3983649" y="1618811"/>
            <a:ext cx="311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Multinational collaboration</a:t>
            </a:r>
            <a:endParaRPr lang="en-ZA" b="1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B84CF2C-3535-50D8-E953-7B1659C66826}"/>
              </a:ext>
            </a:extLst>
          </p:cNvPr>
          <p:cNvCxnSpPr>
            <a:cxnSpLocks/>
          </p:cNvCxnSpPr>
          <p:nvPr/>
        </p:nvCxnSpPr>
        <p:spPr>
          <a:xfrm flipH="1">
            <a:off x="2918247" y="2007533"/>
            <a:ext cx="1375794" cy="5022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93F724D-F177-5BFF-FEE6-9630416DE789}"/>
              </a:ext>
            </a:extLst>
          </p:cNvPr>
          <p:cNvCxnSpPr>
            <a:cxnSpLocks/>
          </p:cNvCxnSpPr>
          <p:nvPr/>
        </p:nvCxnSpPr>
        <p:spPr>
          <a:xfrm>
            <a:off x="6908061" y="1880393"/>
            <a:ext cx="1375794" cy="5022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D1D9D6-E8F3-9C53-2A55-88ECF00CD3E2}"/>
              </a:ext>
            </a:extLst>
          </p:cNvPr>
          <p:cNvSpPr txBox="1"/>
          <p:nvPr/>
        </p:nvSpPr>
        <p:spPr>
          <a:xfrm>
            <a:off x="2297461" y="2485078"/>
            <a:ext cx="261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Astrophysics</a:t>
            </a:r>
            <a:endParaRPr lang="en-ZA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E76649-0370-1B17-6CD2-A46F6D6A7889}"/>
              </a:ext>
            </a:extLst>
          </p:cNvPr>
          <p:cNvSpPr txBox="1"/>
          <p:nvPr/>
        </p:nvSpPr>
        <p:spPr>
          <a:xfrm>
            <a:off x="7486872" y="2461357"/>
            <a:ext cx="261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Nuclear/Particle physics</a:t>
            </a:r>
            <a:endParaRPr lang="en-ZA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3F86EB1-8D3D-85CF-3E9F-0C2CF016840F}"/>
              </a:ext>
            </a:extLst>
          </p:cNvPr>
          <p:cNvCxnSpPr>
            <a:cxnSpLocks/>
          </p:cNvCxnSpPr>
          <p:nvPr/>
        </p:nvCxnSpPr>
        <p:spPr>
          <a:xfrm flipH="1">
            <a:off x="870987" y="2841975"/>
            <a:ext cx="1375794" cy="5022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46FB7C2-F8DD-ED4A-EDA3-7E44C0ECE6F6}"/>
              </a:ext>
            </a:extLst>
          </p:cNvPr>
          <p:cNvCxnSpPr>
            <a:cxnSpLocks/>
          </p:cNvCxnSpPr>
          <p:nvPr/>
        </p:nvCxnSpPr>
        <p:spPr>
          <a:xfrm>
            <a:off x="3241870" y="2854410"/>
            <a:ext cx="1375794" cy="5022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89DA588-0888-8A60-3307-58792C569702}"/>
              </a:ext>
            </a:extLst>
          </p:cNvPr>
          <p:cNvCxnSpPr>
            <a:cxnSpLocks/>
          </p:cNvCxnSpPr>
          <p:nvPr/>
        </p:nvCxnSpPr>
        <p:spPr>
          <a:xfrm>
            <a:off x="9095134" y="2958921"/>
            <a:ext cx="1375794" cy="5022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D8A45A1-1DA6-D09A-3FE4-CFA9CD022E5A}"/>
              </a:ext>
            </a:extLst>
          </p:cNvPr>
          <p:cNvCxnSpPr>
            <a:cxnSpLocks/>
          </p:cNvCxnSpPr>
          <p:nvPr/>
        </p:nvCxnSpPr>
        <p:spPr>
          <a:xfrm flipH="1">
            <a:off x="6798975" y="2854410"/>
            <a:ext cx="1375794" cy="5022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CE8037C-0633-040C-53A9-4B5DDCED9AED}"/>
              </a:ext>
            </a:extLst>
          </p:cNvPr>
          <p:cNvSpPr txBox="1"/>
          <p:nvPr/>
        </p:nvSpPr>
        <p:spPr>
          <a:xfrm>
            <a:off x="212745" y="3823656"/>
            <a:ext cx="234122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Propagation Calculations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Cosmic magnetic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Acceleration mechanisms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dirty="0"/>
              <a:t> </a:t>
            </a:r>
            <a:endParaRPr lang="en-ZA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853C40-40A3-41FF-69B1-9F3295B3D333}"/>
              </a:ext>
            </a:extLst>
          </p:cNvPr>
          <p:cNvSpPr txBox="1"/>
          <p:nvPr/>
        </p:nvSpPr>
        <p:spPr>
          <a:xfrm>
            <a:off x="212745" y="3444481"/>
            <a:ext cx="171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Theory</a:t>
            </a:r>
            <a:endParaRPr lang="en-ZA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A7CFB5-7142-6962-DBB2-D10FA63E3825}"/>
              </a:ext>
            </a:extLst>
          </p:cNvPr>
          <p:cNvSpPr txBox="1"/>
          <p:nvPr/>
        </p:nvSpPr>
        <p:spPr>
          <a:xfrm>
            <a:off x="3771585" y="3435099"/>
            <a:ext cx="171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</a:t>
            </a:r>
            <a:endParaRPr lang="en-ZA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B4F10A-EAF2-4CCC-4F9C-E318C3CC4A49}"/>
              </a:ext>
            </a:extLst>
          </p:cNvPr>
          <p:cNvSpPr txBox="1"/>
          <p:nvPr/>
        </p:nvSpPr>
        <p:spPr>
          <a:xfrm>
            <a:off x="3539329" y="3775093"/>
            <a:ext cx="25760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Measurements of UHECRs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AUGER array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TA (Telescope Array)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Composition Analysis</a:t>
            </a:r>
          </a:p>
          <a:p>
            <a:r>
              <a:rPr lang="en-US" b="1" i="1" dirty="0"/>
              <a:t> (Amaterasu @ 244 </a:t>
            </a:r>
            <a:r>
              <a:rPr lang="en-US" b="1" i="1" dirty="0" err="1"/>
              <a:t>EeV</a:t>
            </a:r>
            <a:r>
              <a:rPr lang="en-US" dirty="0"/>
              <a:t>)</a:t>
            </a:r>
            <a:endParaRPr lang="en-ZA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8DBC1E-B311-101C-33B6-B13F93426F78}"/>
              </a:ext>
            </a:extLst>
          </p:cNvPr>
          <p:cNvSpPr txBox="1"/>
          <p:nvPr/>
        </p:nvSpPr>
        <p:spPr>
          <a:xfrm>
            <a:off x="6316258" y="3789346"/>
            <a:ext cx="234122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Reaction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Structure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Extensions to unstable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dirty="0"/>
              <a:t> </a:t>
            </a:r>
            <a:endParaRPr lang="en-ZA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52B507-4C07-10E9-2E0A-1F63A3F6A66C}"/>
              </a:ext>
            </a:extLst>
          </p:cNvPr>
          <p:cNvSpPr txBox="1"/>
          <p:nvPr/>
        </p:nvSpPr>
        <p:spPr>
          <a:xfrm>
            <a:off x="6553200" y="3441693"/>
            <a:ext cx="171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Theory</a:t>
            </a:r>
            <a:endParaRPr lang="en-ZA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C5F4E5-BCE5-DE9E-0D92-C3A15EE3AC6A}"/>
              </a:ext>
            </a:extLst>
          </p:cNvPr>
          <p:cNvSpPr txBox="1"/>
          <p:nvPr/>
        </p:nvSpPr>
        <p:spPr>
          <a:xfrm>
            <a:off x="9968798" y="3441693"/>
            <a:ext cx="171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6972061-ED70-A08E-1DD6-3F0F904910A4}"/>
              </a:ext>
            </a:extLst>
          </p:cNvPr>
          <p:cNvSpPr txBox="1"/>
          <p:nvPr/>
        </p:nvSpPr>
        <p:spPr>
          <a:xfrm>
            <a:off x="9706635" y="3864800"/>
            <a:ext cx="234122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Virtual Photon Method, </a:t>
            </a:r>
            <a:r>
              <a:rPr lang="en-US" sz="1400" dirty="0">
                <a:solidFill>
                  <a:srgbClr val="FF0000"/>
                </a:solidFill>
              </a:rPr>
              <a:t>RCNP</a:t>
            </a:r>
            <a:r>
              <a:rPr lang="en-US" sz="1400" dirty="0"/>
              <a:t>, Japan and </a:t>
            </a:r>
            <a:r>
              <a:rPr lang="en-US" sz="1400" dirty="0" err="1">
                <a:solidFill>
                  <a:srgbClr val="FF0000"/>
                </a:solidFill>
              </a:rPr>
              <a:t>iThemba</a:t>
            </a:r>
            <a:r>
              <a:rPr lang="en-US" sz="1400" dirty="0">
                <a:solidFill>
                  <a:srgbClr val="FF0000"/>
                </a:solidFill>
              </a:rPr>
              <a:t> LABS, South Africa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Real Photon measurements, ELI-NP, Hi</a:t>
            </a:r>
            <a:r>
              <a:rPr lang="el-GR" sz="1400" dirty="0"/>
              <a:t>γ</a:t>
            </a:r>
            <a:r>
              <a:rPr lang="en-US" sz="1400" dirty="0"/>
              <a:t>s</a:t>
            </a:r>
          </a:p>
          <a:p>
            <a:endParaRPr lang="en-ZA" dirty="0"/>
          </a:p>
        </p:txBody>
      </p:sp>
      <p:pic>
        <p:nvPicPr>
          <p:cNvPr id="50" name="Picture 49" descr="A red blue and yellow flag&#10;&#10;Description automatically generated with low confidence">
            <a:extLst>
              <a:ext uri="{FF2B5EF4-FFF2-40B4-BE49-F238E27FC236}">
                <a16:creationId xmlns:a16="http://schemas.microsoft.com/office/drawing/2014/main" id="{B9C0C235-8B9B-362C-5949-758E72FE8A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37852" y="2136705"/>
            <a:ext cx="745613" cy="497075"/>
          </a:xfrm>
          <a:prstGeom prst="rect">
            <a:avLst/>
          </a:prstGeom>
        </p:spPr>
      </p:pic>
      <p:pic>
        <p:nvPicPr>
          <p:cNvPr id="53" name="Picture 52" descr="A red circle with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B7C240C6-6B1A-FDDF-FF5A-44C6087E79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350387" y="2127506"/>
            <a:ext cx="765039" cy="5101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Picture 57" descr="A picture containing colorfulness, graphics, line, screenshot&#10;&#10;Description automatically generated">
            <a:extLst>
              <a:ext uri="{FF2B5EF4-FFF2-40B4-BE49-F238E27FC236}">
                <a16:creationId xmlns:a16="http://schemas.microsoft.com/office/drawing/2014/main" id="{F969245B-A004-3A1B-F5F4-3AD034538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359356" y="2127506"/>
            <a:ext cx="752872" cy="502229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A82B81E4-EF03-FB0B-9CA2-33DC59CB6D6E}"/>
              </a:ext>
            </a:extLst>
          </p:cNvPr>
          <p:cNvSpPr txBox="1"/>
          <p:nvPr/>
        </p:nvSpPr>
        <p:spPr>
          <a:xfrm>
            <a:off x="144138" y="5129662"/>
            <a:ext cx="79790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400" dirty="0"/>
              <a:t>Candidate target nuclides</a:t>
            </a:r>
          </a:p>
          <a:p>
            <a:r>
              <a:rPr lang="en-ZA" sz="1400" dirty="0"/>
              <a:t>• </a:t>
            </a:r>
            <a:r>
              <a:rPr lang="en-ZA" sz="1400" i="1" baseline="30000" dirty="0">
                <a:solidFill>
                  <a:srgbClr val="FF0000"/>
                </a:solidFill>
              </a:rPr>
              <a:t>12</a:t>
            </a:r>
            <a:r>
              <a:rPr lang="en-ZA" sz="1400" i="1" dirty="0">
                <a:solidFill>
                  <a:srgbClr val="FF0000"/>
                </a:solidFill>
              </a:rPr>
              <a:t>C</a:t>
            </a:r>
            <a:r>
              <a:rPr lang="en-ZA" sz="1400" i="1" dirty="0"/>
              <a:t>, </a:t>
            </a:r>
            <a:r>
              <a:rPr lang="en-ZA" sz="1400" i="1" baseline="30000" dirty="0"/>
              <a:t>16</a:t>
            </a:r>
            <a:r>
              <a:rPr lang="en-ZA" sz="1400" i="1" dirty="0"/>
              <a:t>O, and </a:t>
            </a:r>
            <a:r>
              <a:rPr lang="en-ZA" sz="1400" i="1" baseline="30000" dirty="0">
                <a:solidFill>
                  <a:srgbClr val="FF0000"/>
                </a:solidFill>
              </a:rPr>
              <a:t>27</a:t>
            </a:r>
            <a:r>
              <a:rPr lang="en-ZA" sz="1400" i="1" dirty="0">
                <a:solidFill>
                  <a:srgbClr val="FF0000"/>
                </a:solidFill>
              </a:rPr>
              <a:t>Al</a:t>
            </a:r>
            <a:r>
              <a:rPr lang="en-ZA" sz="1400" i="1" dirty="0"/>
              <a:t> </a:t>
            </a:r>
            <a:r>
              <a:rPr lang="en-ZA" sz="1400" dirty="0"/>
              <a:t>-&gt; Reference cases</a:t>
            </a:r>
          </a:p>
          <a:p>
            <a:r>
              <a:rPr lang="en-ZA" sz="1400" dirty="0"/>
              <a:t>• </a:t>
            </a:r>
            <a:r>
              <a:rPr lang="en-ZA" sz="1400" i="1" baseline="30000" dirty="0"/>
              <a:t>6</a:t>
            </a:r>
            <a:r>
              <a:rPr lang="en-ZA" sz="1400" i="1" dirty="0"/>
              <a:t>Li, </a:t>
            </a:r>
            <a:r>
              <a:rPr lang="en-ZA" sz="1400" i="1" baseline="30000" dirty="0"/>
              <a:t>7</a:t>
            </a:r>
            <a:r>
              <a:rPr lang="en-ZA" sz="1400" i="1" dirty="0"/>
              <a:t>Li, </a:t>
            </a:r>
            <a:r>
              <a:rPr lang="en-ZA" sz="1400" i="1" baseline="30000" dirty="0"/>
              <a:t>9</a:t>
            </a:r>
            <a:r>
              <a:rPr lang="en-ZA" sz="1400" i="1" dirty="0"/>
              <a:t>Be, </a:t>
            </a:r>
            <a:r>
              <a:rPr lang="en-ZA" sz="1400" i="1" baseline="30000" dirty="0">
                <a:solidFill>
                  <a:srgbClr val="FF0000"/>
                </a:solidFill>
              </a:rPr>
              <a:t>10</a:t>
            </a:r>
            <a:r>
              <a:rPr lang="en-ZA" sz="1400" i="1" dirty="0">
                <a:solidFill>
                  <a:srgbClr val="FF0000"/>
                </a:solidFill>
              </a:rPr>
              <a:t>B</a:t>
            </a:r>
            <a:r>
              <a:rPr lang="en-ZA" sz="1400" i="1" dirty="0"/>
              <a:t>, </a:t>
            </a:r>
            <a:r>
              <a:rPr lang="en-ZA" sz="1400" i="1" baseline="30000" dirty="0">
                <a:solidFill>
                  <a:srgbClr val="FF0000"/>
                </a:solidFill>
              </a:rPr>
              <a:t>11</a:t>
            </a:r>
            <a:r>
              <a:rPr lang="en-ZA" sz="1400" i="1" dirty="0">
                <a:solidFill>
                  <a:srgbClr val="FF0000"/>
                </a:solidFill>
              </a:rPr>
              <a:t>B</a:t>
            </a:r>
            <a:r>
              <a:rPr lang="en-ZA" sz="1400" i="1" dirty="0"/>
              <a:t> </a:t>
            </a:r>
            <a:r>
              <a:rPr lang="en-ZA" sz="1400" dirty="0"/>
              <a:t>-&gt; Very light nuclei IVGDR</a:t>
            </a:r>
          </a:p>
          <a:p>
            <a:r>
              <a:rPr lang="en-ZA" sz="1400" dirty="0"/>
              <a:t>• </a:t>
            </a:r>
            <a:r>
              <a:rPr lang="en-ZA" sz="1400" i="1" dirty="0"/>
              <a:t>(</a:t>
            </a:r>
            <a:r>
              <a:rPr lang="en-ZA" sz="1400" i="1" baseline="30000" dirty="0"/>
              <a:t>20</a:t>
            </a:r>
            <a:r>
              <a:rPr lang="en-ZA" sz="1400" i="1" dirty="0"/>
              <a:t>Ne), </a:t>
            </a:r>
            <a:r>
              <a:rPr lang="en-ZA" sz="1400" i="1" baseline="30000" dirty="0">
                <a:solidFill>
                  <a:srgbClr val="FF0000"/>
                </a:solidFill>
              </a:rPr>
              <a:t>24</a:t>
            </a:r>
            <a:r>
              <a:rPr lang="en-ZA" sz="1400" i="1" dirty="0">
                <a:solidFill>
                  <a:srgbClr val="FF0000"/>
                </a:solidFill>
              </a:rPr>
              <a:t>Mg</a:t>
            </a:r>
            <a:r>
              <a:rPr lang="en-ZA" sz="1400" i="1" dirty="0"/>
              <a:t>, </a:t>
            </a:r>
            <a:r>
              <a:rPr lang="en-ZA" sz="1400" i="1" baseline="30000" dirty="0"/>
              <a:t>28</a:t>
            </a:r>
            <a:r>
              <a:rPr lang="en-ZA" sz="1400" i="1" dirty="0"/>
              <a:t>Si, </a:t>
            </a:r>
            <a:r>
              <a:rPr lang="en-ZA" sz="1400" i="1" baseline="30000" dirty="0"/>
              <a:t>32</a:t>
            </a:r>
            <a:r>
              <a:rPr lang="en-ZA" sz="1400" i="1" dirty="0"/>
              <a:t>S, (</a:t>
            </a:r>
            <a:r>
              <a:rPr lang="en-ZA" sz="1400" i="1" baseline="30000" dirty="0"/>
              <a:t>36</a:t>
            </a:r>
            <a:r>
              <a:rPr lang="en-ZA" sz="1400" i="1" dirty="0"/>
              <a:t>Ar), </a:t>
            </a:r>
            <a:r>
              <a:rPr lang="en-ZA" sz="1400" i="1" baseline="30000" dirty="0"/>
              <a:t>40</a:t>
            </a:r>
            <a:r>
              <a:rPr lang="en-ZA" sz="1400" i="1" dirty="0"/>
              <a:t>Ca </a:t>
            </a:r>
            <a:r>
              <a:rPr lang="en-ZA" sz="1400" dirty="0"/>
              <a:t>-&gt; α-cluster effect, deformation</a:t>
            </a:r>
          </a:p>
          <a:p>
            <a:r>
              <a:rPr lang="en-ZA" sz="1400" dirty="0"/>
              <a:t>• </a:t>
            </a:r>
            <a:r>
              <a:rPr lang="en-ZA" sz="1400" i="1" baseline="30000" dirty="0">
                <a:solidFill>
                  <a:srgbClr val="FF0000"/>
                </a:solidFill>
              </a:rPr>
              <a:t>26</a:t>
            </a:r>
            <a:r>
              <a:rPr lang="en-ZA" sz="1400" i="1" dirty="0">
                <a:solidFill>
                  <a:srgbClr val="FF0000"/>
                </a:solidFill>
              </a:rPr>
              <a:t>Mg</a:t>
            </a:r>
            <a:r>
              <a:rPr lang="en-ZA" sz="1400" i="1" dirty="0"/>
              <a:t>, </a:t>
            </a:r>
            <a:r>
              <a:rPr lang="en-ZA" sz="1400" i="1" baseline="30000" dirty="0"/>
              <a:t>48</a:t>
            </a:r>
            <a:r>
              <a:rPr lang="en-ZA" sz="1400" i="1" dirty="0"/>
              <a:t>Ca, </a:t>
            </a:r>
            <a:r>
              <a:rPr lang="en-ZA" sz="1400" i="1" baseline="30000" dirty="0"/>
              <a:t>56</a:t>
            </a:r>
            <a:r>
              <a:rPr lang="en-ZA" sz="1400" i="1" dirty="0"/>
              <a:t>Fe </a:t>
            </a:r>
            <a:r>
              <a:rPr lang="en-ZA" sz="1400" dirty="0"/>
              <a:t>-&gt; N&gt;Z nuclei</a:t>
            </a:r>
          </a:p>
          <a:p>
            <a:r>
              <a:rPr lang="en-ZA" sz="1400" dirty="0"/>
              <a:t>• </a:t>
            </a:r>
            <a:r>
              <a:rPr lang="en-ZA" sz="1400" i="1" baseline="30000" dirty="0">
                <a:solidFill>
                  <a:srgbClr val="FF0000"/>
                </a:solidFill>
              </a:rPr>
              <a:t>13</a:t>
            </a:r>
            <a:r>
              <a:rPr lang="en-ZA" sz="1400" i="1" dirty="0">
                <a:solidFill>
                  <a:srgbClr val="FF0000"/>
                </a:solidFill>
              </a:rPr>
              <a:t>C</a:t>
            </a:r>
            <a:r>
              <a:rPr lang="en-ZA" sz="1400" i="1" dirty="0"/>
              <a:t>, </a:t>
            </a:r>
            <a:r>
              <a:rPr lang="en-ZA" sz="1400" i="1" baseline="30000" dirty="0"/>
              <a:t>14</a:t>
            </a:r>
            <a:r>
              <a:rPr lang="en-ZA" sz="1400" i="1" dirty="0"/>
              <a:t>N, </a:t>
            </a:r>
            <a:r>
              <a:rPr lang="en-ZA" sz="1400" i="1" baseline="30000" dirty="0"/>
              <a:t>51</a:t>
            </a:r>
            <a:r>
              <a:rPr lang="en-ZA" sz="1400" i="1" dirty="0"/>
              <a:t>V </a:t>
            </a:r>
            <a:r>
              <a:rPr lang="en-ZA" sz="1400" dirty="0"/>
              <a:t>-&gt; odd and odd-odd nuclei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A5D6A10-412B-7A55-425D-0EF215C1BDE9}"/>
              </a:ext>
            </a:extLst>
          </p:cNvPr>
          <p:cNvCxnSpPr>
            <a:cxnSpLocks/>
          </p:cNvCxnSpPr>
          <p:nvPr/>
        </p:nvCxnSpPr>
        <p:spPr>
          <a:xfrm>
            <a:off x="5350387" y="5938796"/>
            <a:ext cx="187535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D7B18AAC-538E-5182-CBD4-563A49EC801B}"/>
              </a:ext>
            </a:extLst>
          </p:cNvPr>
          <p:cNvSpPr txBox="1"/>
          <p:nvPr/>
        </p:nvSpPr>
        <p:spPr>
          <a:xfrm>
            <a:off x="7220124" y="5746350"/>
            <a:ext cx="248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Happened in October 2023</a:t>
            </a:r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23F81F-09E6-31B7-1CE2-83BCD10CDA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470" y="457776"/>
            <a:ext cx="859161" cy="8532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B14155-05B2-3501-3186-C3BF850C49F9}"/>
              </a:ext>
            </a:extLst>
          </p:cNvPr>
          <p:cNvSpPr txBox="1"/>
          <p:nvPr/>
        </p:nvSpPr>
        <p:spPr>
          <a:xfrm>
            <a:off x="4279195" y="2637633"/>
            <a:ext cx="102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L. </a:t>
            </a:r>
            <a:r>
              <a:rPr lang="en-US" sz="1200" dirty="0" err="1"/>
              <a:t>Pellegri</a:t>
            </a:r>
            <a:endParaRPr lang="en-ZA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39BEB-5675-17CA-006A-3E7320F4CCCE}"/>
              </a:ext>
            </a:extLst>
          </p:cNvPr>
          <p:cNvSpPr txBox="1"/>
          <p:nvPr/>
        </p:nvSpPr>
        <p:spPr>
          <a:xfrm>
            <a:off x="5292066" y="2637633"/>
            <a:ext cx="102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A. </a:t>
            </a:r>
            <a:r>
              <a:rPr lang="en-US" sz="1200" dirty="0" err="1"/>
              <a:t>Tamii</a:t>
            </a:r>
            <a:endParaRPr lang="en-ZA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DF76BB-3CBD-22AC-331F-43A5A2C1E239}"/>
              </a:ext>
            </a:extLst>
          </p:cNvPr>
          <p:cNvSpPr txBox="1"/>
          <p:nvPr/>
        </p:nvSpPr>
        <p:spPr>
          <a:xfrm>
            <a:off x="6228986" y="2663401"/>
            <a:ext cx="1316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P-A. </a:t>
            </a:r>
            <a:r>
              <a:rPr lang="en-US" sz="1200" dirty="0" err="1"/>
              <a:t>Söderström</a:t>
            </a:r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val="4174107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BA9D2240-6E44-FE21-3A3B-03C3C7976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95" y="2054936"/>
            <a:ext cx="4359567" cy="4588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8095F9-20EB-D31E-5FDF-599467CF1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951" y="2054936"/>
            <a:ext cx="4359566" cy="453976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E31284B-EE27-4C6D-39DE-6CA08ACD445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/>
              <a:t>12</a:t>
            </a:r>
            <a:r>
              <a:rPr lang="en-US" dirty="0"/>
              <a:t>C proton and alpha channels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69782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46E8-B9B6-D0DE-0BEF-5C00DB714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12</a:t>
            </a:r>
            <a:r>
              <a:rPr lang="en-US" dirty="0"/>
              <a:t>C loss length comps, total vs partials</a:t>
            </a:r>
            <a:endParaRPr lang="en-ZA" dirty="0"/>
          </a:p>
        </p:txBody>
      </p:sp>
      <p:pic>
        <p:nvPicPr>
          <p:cNvPr id="4" name="Picture 3" descr="A graph of a graph&#10;&#10;AI-generated content may be incorrect.">
            <a:extLst>
              <a:ext uri="{FF2B5EF4-FFF2-40B4-BE49-F238E27FC236}">
                <a16:creationId xmlns:a16="http://schemas.microsoft.com/office/drawing/2014/main" id="{1EC58B25-844D-14F5-9721-5B5AD8962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73" y="2385770"/>
            <a:ext cx="3851593" cy="3693835"/>
          </a:xfrm>
          <a:prstGeom prst="rect">
            <a:avLst/>
          </a:prstGeom>
        </p:spPr>
      </p:pic>
      <p:pic>
        <p:nvPicPr>
          <p:cNvPr id="5" name="Picture 4" descr="A graph of a graph of loss&#10;&#10;AI-generated content may be incorrect.">
            <a:extLst>
              <a:ext uri="{FF2B5EF4-FFF2-40B4-BE49-F238E27FC236}">
                <a16:creationId xmlns:a16="http://schemas.microsoft.com/office/drawing/2014/main" id="{09855AAF-B73A-280E-5692-D24E6273F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593" y="2089492"/>
            <a:ext cx="3697684" cy="399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45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EC77BB02-5EB3-2700-DE13-6534E8CD5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366" y="1161473"/>
            <a:ext cx="5115501" cy="538313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777A27B-B2A8-9A32-4CD3-C800835A5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16" y="131445"/>
            <a:ext cx="10515600" cy="1325563"/>
          </a:xfrm>
        </p:spPr>
        <p:txBody>
          <a:bodyPr/>
          <a:lstStyle/>
          <a:p>
            <a:r>
              <a:rPr lang="en-US" baseline="30000" dirty="0"/>
              <a:t>13</a:t>
            </a:r>
            <a:r>
              <a:rPr lang="en-US" dirty="0"/>
              <a:t>C Total vs </a:t>
            </a:r>
            <a:r>
              <a:rPr lang="en-US" dirty="0" err="1"/>
              <a:t>Talys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74305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665-A0B4-0237-4983-7F601F7E5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13</a:t>
            </a:r>
            <a:r>
              <a:rPr lang="en-US" dirty="0"/>
              <a:t>C Proton and alpha channels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E7159-34FB-4581-E53F-CED41B590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0" y="1904214"/>
            <a:ext cx="5088685" cy="4953786"/>
          </a:xfrm>
          <a:prstGeom prst="rect">
            <a:avLst/>
          </a:prstGeom>
        </p:spPr>
      </p:pic>
      <p:pic>
        <p:nvPicPr>
          <p:cNvPr id="5" name="Picture 4" descr="A graph with red and blue lines&#10;&#10;AI-generated content may be incorrect.">
            <a:extLst>
              <a:ext uri="{FF2B5EF4-FFF2-40B4-BE49-F238E27FC236}">
                <a16:creationId xmlns:a16="http://schemas.microsoft.com/office/drawing/2014/main" id="{617FE425-58A4-3D42-0DF6-9BC8A6503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473" y="1904214"/>
            <a:ext cx="4949511" cy="486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31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9FCB16C7-C13D-3B2F-FF62-E2A9B8CA6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07340"/>
            <a:ext cx="3697684" cy="3990113"/>
          </a:xfrm>
          <a:prstGeom prst="rect">
            <a:avLst/>
          </a:prstGeom>
        </p:spPr>
      </p:pic>
      <p:pic>
        <p:nvPicPr>
          <p:cNvPr id="5" name="Picture 4" descr="A graph of a graph of a number of channels&#10;&#10;AI-generated content may be incorrect.">
            <a:extLst>
              <a:ext uri="{FF2B5EF4-FFF2-40B4-BE49-F238E27FC236}">
                <a16:creationId xmlns:a16="http://schemas.microsoft.com/office/drawing/2014/main" id="{05AADC5B-A68B-10FD-027F-DB5F1E5D5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10" y="1970750"/>
            <a:ext cx="3917005" cy="36976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F02D668-D083-26B4-57C3-28BAE9FB4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aseline="30000" dirty="0"/>
              <a:t>13</a:t>
            </a:r>
            <a:r>
              <a:rPr lang="en-US" dirty="0"/>
              <a:t>C loss length comparisons, total vs partials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50027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inting of a person holding a box&#10;&#10;Description automatically generated">
            <a:extLst>
              <a:ext uri="{FF2B5EF4-FFF2-40B4-BE49-F238E27FC236}">
                <a16:creationId xmlns:a16="http://schemas.microsoft.com/office/drawing/2014/main" id="{143A8A7D-02A5-1D0F-AB5E-E07409D03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129"/>
          <a:stretch/>
        </p:blipFill>
        <p:spPr>
          <a:xfrm>
            <a:off x="5159829" y="10"/>
            <a:ext cx="703217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1F15889-6465-B982-A4F0-24EC6F865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74" y="131860"/>
            <a:ext cx="10515600" cy="1325563"/>
          </a:xfrm>
        </p:spPr>
        <p:txBody>
          <a:bodyPr/>
          <a:lstStyle/>
          <a:p>
            <a:r>
              <a:rPr lang="en-US"/>
              <a:t>Questions?</a:t>
            </a:r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A5955E-F729-641E-8620-A12A898132B1}"/>
              </a:ext>
            </a:extLst>
          </p:cNvPr>
          <p:cNvSpPr txBox="1"/>
          <p:nvPr/>
        </p:nvSpPr>
        <p:spPr>
          <a:xfrm>
            <a:off x="129074" y="5785225"/>
            <a:ext cx="5299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0" i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NESCITUR IGNESCITUR – Gabrielle Rosetti</a:t>
            </a:r>
          </a:p>
          <a:p>
            <a:endParaRPr lang="en-ZA" i="1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ZA" b="0" i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“unknown it burns”</a:t>
            </a:r>
            <a:r>
              <a:rPr lang="en-ZA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endParaRPr lang="en-ZA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B187717-5859-AF4E-C0BA-2CE6B49CA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64" y="1350260"/>
            <a:ext cx="6379915" cy="35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8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2F8EA-4E19-C58A-40AD-0F53C03A7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851E1-6CAB-4900-9C02-3999C6A34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 the PANDORA Project</a:t>
            </a:r>
            <a:endParaRPr lang="en-ZA" dirty="0"/>
          </a:p>
        </p:txBody>
      </p:sp>
      <p:pic>
        <p:nvPicPr>
          <p:cNvPr id="6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BA3874-3988-20BE-C106-C0C9ABA42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924" y="288882"/>
            <a:ext cx="1231282" cy="1231282"/>
          </a:xfrm>
          <a:prstGeom prst="rect">
            <a:avLst/>
          </a:prstGeom>
        </p:spPr>
      </p:pic>
      <p:pic>
        <p:nvPicPr>
          <p:cNvPr id="7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FC66360-DC5B-847E-5838-3EFD2B524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790" y="506628"/>
            <a:ext cx="1572323" cy="7957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5825E5-1184-766D-34B0-7B0F6B74B4FF}"/>
              </a:ext>
            </a:extLst>
          </p:cNvPr>
          <p:cNvSpPr txBox="1"/>
          <p:nvPr/>
        </p:nvSpPr>
        <p:spPr>
          <a:xfrm>
            <a:off x="1558884" y="1266971"/>
            <a:ext cx="9230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b="1" dirty="0"/>
              <a:t>(P</a:t>
            </a:r>
            <a:r>
              <a:rPr lang="en-ZA" dirty="0"/>
              <a:t>hoto-</a:t>
            </a:r>
            <a:r>
              <a:rPr lang="en-ZA" b="1" dirty="0"/>
              <a:t>A</a:t>
            </a:r>
            <a:r>
              <a:rPr lang="en-ZA" dirty="0"/>
              <a:t>bsorption of </a:t>
            </a:r>
            <a:r>
              <a:rPr lang="en-ZA" b="1" dirty="0"/>
              <a:t>N</a:t>
            </a:r>
            <a:r>
              <a:rPr lang="en-ZA" dirty="0"/>
              <a:t>uclei and </a:t>
            </a:r>
            <a:r>
              <a:rPr lang="en-ZA" b="1" dirty="0"/>
              <a:t>D</a:t>
            </a:r>
            <a:r>
              <a:rPr lang="en-ZA" dirty="0"/>
              <a:t>ecay </a:t>
            </a:r>
            <a:r>
              <a:rPr lang="en-ZA" b="1" dirty="0"/>
              <a:t>O</a:t>
            </a:r>
            <a:r>
              <a:rPr lang="en-ZA" dirty="0"/>
              <a:t>bservation for </a:t>
            </a:r>
            <a:r>
              <a:rPr lang="en-ZA" b="1" dirty="0"/>
              <a:t>R</a:t>
            </a:r>
            <a:r>
              <a:rPr lang="en-ZA" dirty="0"/>
              <a:t>eactions in </a:t>
            </a:r>
            <a:r>
              <a:rPr lang="en-ZA" b="1" dirty="0"/>
              <a:t>A</a:t>
            </a:r>
            <a:r>
              <a:rPr lang="en-ZA" dirty="0"/>
              <a:t>strophysics)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9C2D2E-315D-5520-3B2C-AEAAE6E1318C}"/>
              </a:ext>
            </a:extLst>
          </p:cNvPr>
          <p:cNvSpPr txBox="1"/>
          <p:nvPr/>
        </p:nvSpPr>
        <p:spPr>
          <a:xfrm>
            <a:off x="3983649" y="1618811"/>
            <a:ext cx="311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Multinational collaboration</a:t>
            </a:r>
            <a:endParaRPr lang="en-ZA" b="1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471B20D-1B48-7F38-C854-AD1F49B1F821}"/>
              </a:ext>
            </a:extLst>
          </p:cNvPr>
          <p:cNvCxnSpPr>
            <a:cxnSpLocks/>
          </p:cNvCxnSpPr>
          <p:nvPr/>
        </p:nvCxnSpPr>
        <p:spPr>
          <a:xfrm flipH="1">
            <a:off x="2918247" y="2007533"/>
            <a:ext cx="1375794" cy="5022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7B22E3C-A4EE-AE6F-6226-EC9C6EF9835F}"/>
              </a:ext>
            </a:extLst>
          </p:cNvPr>
          <p:cNvCxnSpPr>
            <a:cxnSpLocks/>
          </p:cNvCxnSpPr>
          <p:nvPr/>
        </p:nvCxnSpPr>
        <p:spPr>
          <a:xfrm>
            <a:off x="6908061" y="1880393"/>
            <a:ext cx="1375794" cy="5022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988550C-9E55-F414-E863-15CB06153520}"/>
              </a:ext>
            </a:extLst>
          </p:cNvPr>
          <p:cNvSpPr txBox="1"/>
          <p:nvPr/>
        </p:nvSpPr>
        <p:spPr>
          <a:xfrm>
            <a:off x="2297461" y="2485078"/>
            <a:ext cx="261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Astrophysics</a:t>
            </a:r>
            <a:endParaRPr lang="en-ZA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AF2325-DD81-9E0D-465B-0617886AB3F2}"/>
              </a:ext>
            </a:extLst>
          </p:cNvPr>
          <p:cNvSpPr txBox="1"/>
          <p:nvPr/>
        </p:nvSpPr>
        <p:spPr>
          <a:xfrm>
            <a:off x="7486872" y="2461357"/>
            <a:ext cx="261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Nuclear/Particle physics</a:t>
            </a:r>
            <a:endParaRPr lang="en-ZA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CF08F28-DFE0-FA02-872D-690AC24FF7D0}"/>
              </a:ext>
            </a:extLst>
          </p:cNvPr>
          <p:cNvCxnSpPr>
            <a:cxnSpLocks/>
          </p:cNvCxnSpPr>
          <p:nvPr/>
        </p:nvCxnSpPr>
        <p:spPr>
          <a:xfrm flipH="1">
            <a:off x="870987" y="2841975"/>
            <a:ext cx="1375794" cy="5022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6B0864A-654C-E561-FB08-EFE0758A7EC9}"/>
              </a:ext>
            </a:extLst>
          </p:cNvPr>
          <p:cNvCxnSpPr>
            <a:cxnSpLocks/>
          </p:cNvCxnSpPr>
          <p:nvPr/>
        </p:nvCxnSpPr>
        <p:spPr>
          <a:xfrm>
            <a:off x="3241870" y="2854410"/>
            <a:ext cx="1375794" cy="5022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B047D3A-4B50-57A3-7C50-1BFAE10BD2B0}"/>
              </a:ext>
            </a:extLst>
          </p:cNvPr>
          <p:cNvCxnSpPr>
            <a:cxnSpLocks/>
          </p:cNvCxnSpPr>
          <p:nvPr/>
        </p:nvCxnSpPr>
        <p:spPr>
          <a:xfrm>
            <a:off x="9095134" y="2958921"/>
            <a:ext cx="1375794" cy="5022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8D11A9A-74D5-4853-251C-ECE730E6722B}"/>
              </a:ext>
            </a:extLst>
          </p:cNvPr>
          <p:cNvCxnSpPr>
            <a:cxnSpLocks/>
          </p:cNvCxnSpPr>
          <p:nvPr/>
        </p:nvCxnSpPr>
        <p:spPr>
          <a:xfrm flipH="1">
            <a:off x="6798975" y="2854410"/>
            <a:ext cx="1375794" cy="5022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1EB8A3B-1121-F87D-97DB-12BD3F7B30D4}"/>
              </a:ext>
            </a:extLst>
          </p:cNvPr>
          <p:cNvSpPr txBox="1"/>
          <p:nvPr/>
        </p:nvSpPr>
        <p:spPr>
          <a:xfrm>
            <a:off x="212745" y="3823656"/>
            <a:ext cx="234122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Propagation Calculations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Cosmic magnetic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Acceleration mechanisms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dirty="0"/>
              <a:t> </a:t>
            </a:r>
            <a:endParaRPr lang="en-ZA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13AA0D-A937-0557-9E3D-C15B0EC3CE41}"/>
              </a:ext>
            </a:extLst>
          </p:cNvPr>
          <p:cNvSpPr txBox="1"/>
          <p:nvPr/>
        </p:nvSpPr>
        <p:spPr>
          <a:xfrm>
            <a:off x="212745" y="3444481"/>
            <a:ext cx="171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Theory</a:t>
            </a:r>
            <a:endParaRPr lang="en-ZA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30A7D1-BDDC-BC6B-01B3-884F28401EBD}"/>
              </a:ext>
            </a:extLst>
          </p:cNvPr>
          <p:cNvSpPr txBox="1"/>
          <p:nvPr/>
        </p:nvSpPr>
        <p:spPr>
          <a:xfrm>
            <a:off x="3771585" y="3435099"/>
            <a:ext cx="171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</a:t>
            </a:r>
            <a:endParaRPr lang="en-ZA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E8CD761-4309-44A1-7DBE-0EF687FDA7DD}"/>
              </a:ext>
            </a:extLst>
          </p:cNvPr>
          <p:cNvSpPr txBox="1"/>
          <p:nvPr/>
        </p:nvSpPr>
        <p:spPr>
          <a:xfrm>
            <a:off x="3539329" y="3775093"/>
            <a:ext cx="25760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Measurements of UHECRs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AUGER array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TA (Telescope Array)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Composition Analysis</a:t>
            </a:r>
          </a:p>
          <a:p>
            <a:r>
              <a:rPr lang="en-US" b="1" i="1" dirty="0"/>
              <a:t> (Amaterasu @ 244 </a:t>
            </a:r>
            <a:r>
              <a:rPr lang="en-US" b="1" i="1" dirty="0" err="1"/>
              <a:t>EeV</a:t>
            </a:r>
            <a:r>
              <a:rPr lang="en-US" dirty="0"/>
              <a:t>)</a:t>
            </a:r>
            <a:endParaRPr lang="en-ZA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E55EDA-6736-91F4-036D-FBD338D161A4}"/>
              </a:ext>
            </a:extLst>
          </p:cNvPr>
          <p:cNvSpPr txBox="1"/>
          <p:nvPr/>
        </p:nvSpPr>
        <p:spPr>
          <a:xfrm>
            <a:off x="6316258" y="3789346"/>
            <a:ext cx="234122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Reaction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Structure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Extensions to unstable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dirty="0"/>
              <a:t> </a:t>
            </a:r>
            <a:endParaRPr lang="en-ZA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0374283-BDCB-8C86-3573-948BE1A34CA0}"/>
              </a:ext>
            </a:extLst>
          </p:cNvPr>
          <p:cNvSpPr txBox="1"/>
          <p:nvPr/>
        </p:nvSpPr>
        <p:spPr>
          <a:xfrm>
            <a:off x="6553200" y="3441693"/>
            <a:ext cx="171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Theory</a:t>
            </a:r>
            <a:endParaRPr lang="en-ZA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D2098F-2B73-DA7F-F516-01C2031A9CD1}"/>
              </a:ext>
            </a:extLst>
          </p:cNvPr>
          <p:cNvSpPr txBox="1"/>
          <p:nvPr/>
        </p:nvSpPr>
        <p:spPr>
          <a:xfrm>
            <a:off x="9968798" y="3441693"/>
            <a:ext cx="171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CF9A62-FE42-7C19-2DE2-7789020F274F}"/>
              </a:ext>
            </a:extLst>
          </p:cNvPr>
          <p:cNvSpPr txBox="1"/>
          <p:nvPr/>
        </p:nvSpPr>
        <p:spPr>
          <a:xfrm>
            <a:off x="9706635" y="3864800"/>
            <a:ext cx="234122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Virtual Photon Method, </a:t>
            </a:r>
            <a:r>
              <a:rPr lang="en-US" sz="1400" dirty="0">
                <a:solidFill>
                  <a:srgbClr val="FF0000"/>
                </a:solidFill>
              </a:rPr>
              <a:t>RCNP</a:t>
            </a:r>
            <a:r>
              <a:rPr lang="en-US" sz="1400" dirty="0"/>
              <a:t>, Japan and </a:t>
            </a:r>
            <a:r>
              <a:rPr lang="en-US" sz="1400" dirty="0" err="1">
                <a:solidFill>
                  <a:srgbClr val="FF0000"/>
                </a:solidFill>
              </a:rPr>
              <a:t>iThemba</a:t>
            </a:r>
            <a:r>
              <a:rPr lang="en-US" sz="1400" dirty="0">
                <a:solidFill>
                  <a:srgbClr val="FF0000"/>
                </a:solidFill>
              </a:rPr>
              <a:t> LABS, South Africa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Real Photon measurements, ELI-NP, Hi</a:t>
            </a:r>
            <a:r>
              <a:rPr lang="el-GR" sz="1400" dirty="0"/>
              <a:t>γ</a:t>
            </a:r>
            <a:r>
              <a:rPr lang="en-US" sz="1400" dirty="0"/>
              <a:t>s</a:t>
            </a:r>
          </a:p>
          <a:p>
            <a:endParaRPr lang="en-ZA" dirty="0"/>
          </a:p>
        </p:txBody>
      </p:sp>
      <p:pic>
        <p:nvPicPr>
          <p:cNvPr id="50" name="Picture 49" descr="A red blue and yellow flag&#10;&#10;Description automatically generated with low confidence">
            <a:extLst>
              <a:ext uri="{FF2B5EF4-FFF2-40B4-BE49-F238E27FC236}">
                <a16:creationId xmlns:a16="http://schemas.microsoft.com/office/drawing/2014/main" id="{E84172F0-E4E1-FE73-9DDF-8EA0F5A96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37852" y="2136705"/>
            <a:ext cx="745613" cy="497075"/>
          </a:xfrm>
          <a:prstGeom prst="rect">
            <a:avLst/>
          </a:prstGeom>
        </p:spPr>
      </p:pic>
      <p:pic>
        <p:nvPicPr>
          <p:cNvPr id="53" name="Picture 52" descr="A red circle with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B862D683-E1FB-13C7-C934-41813095B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350387" y="2127506"/>
            <a:ext cx="765039" cy="5101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Picture 57" descr="A picture containing colorfulness, graphics, line, screenshot&#10;&#10;Description automatically generated">
            <a:extLst>
              <a:ext uri="{FF2B5EF4-FFF2-40B4-BE49-F238E27FC236}">
                <a16:creationId xmlns:a16="http://schemas.microsoft.com/office/drawing/2014/main" id="{FE115947-1CE9-F3FE-1D7B-E04470588E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359356" y="2127506"/>
            <a:ext cx="752872" cy="502229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0FE29AB-F16D-CA48-8F7D-595EA2EB1C88}"/>
              </a:ext>
            </a:extLst>
          </p:cNvPr>
          <p:cNvSpPr txBox="1"/>
          <p:nvPr/>
        </p:nvSpPr>
        <p:spPr>
          <a:xfrm>
            <a:off x="144138" y="5129662"/>
            <a:ext cx="79790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target nuclides of the 2nd PANDORA beamtime at RCNP:</a:t>
            </a:r>
            <a:br>
              <a:rPr lang="en-US" sz="1400" dirty="0"/>
            </a:br>
            <a:r>
              <a:rPr lang="en-ZA" sz="1400" dirty="0"/>
              <a:t>• </a:t>
            </a:r>
            <a:r>
              <a:rPr lang="en-ZA" sz="1400" i="1" baseline="30000" dirty="0">
                <a:solidFill>
                  <a:srgbClr val="FF0000"/>
                </a:solidFill>
              </a:rPr>
              <a:t>12</a:t>
            </a:r>
            <a:r>
              <a:rPr lang="en-ZA" sz="1400" i="1" dirty="0">
                <a:solidFill>
                  <a:srgbClr val="FF0000"/>
                </a:solidFill>
              </a:rPr>
              <a:t>C</a:t>
            </a:r>
            <a:r>
              <a:rPr lang="en-ZA" sz="1400" i="1" dirty="0"/>
              <a:t>, </a:t>
            </a:r>
            <a:r>
              <a:rPr lang="en-ZA" sz="1400" i="1" baseline="30000" dirty="0">
                <a:solidFill>
                  <a:srgbClr val="FF0000"/>
                </a:solidFill>
              </a:rPr>
              <a:t>16</a:t>
            </a:r>
            <a:r>
              <a:rPr lang="en-ZA" sz="1400" i="1" dirty="0">
                <a:solidFill>
                  <a:srgbClr val="FF0000"/>
                </a:solidFill>
              </a:rPr>
              <a:t>O</a:t>
            </a:r>
            <a:r>
              <a:rPr lang="en-ZA" sz="1400" i="1" dirty="0"/>
              <a:t>, and </a:t>
            </a:r>
            <a:r>
              <a:rPr lang="en-ZA" sz="1400" i="1" baseline="30000" dirty="0">
                <a:solidFill>
                  <a:srgbClr val="FF0000"/>
                </a:solidFill>
              </a:rPr>
              <a:t>27</a:t>
            </a:r>
            <a:r>
              <a:rPr lang="en-ZA" sz="1400" i="1" dirty="0">
                <a:solidFill>
                  <a:srgbClr val="FF0000"/>
                </a:solidFill>
              </a:rPr>
              <a:t>Al</a:t>
            </a:r>
            <a:r>
              <a:rPr lang="en-ZA" sz="1400" i="1" dirty="0"/>
              <a:t> </a:t>
            </a:r>
            <a:r>
              <a:rPr lang="en-ZA" sz="1400" dirty="0"/>
              <a:t>-&gt; Reference cases</a:t>
            </a:r>
          </a:p>
          <a:p>
            <a:r>
              <a:rPr lang="en-ZA" sz="1400" dirty="0"/>
              <a:t>• </a:t>
            </a:r>
            <a:r>
              <a:rPr lang="en-ZA" sz="1400" i="1" baseline="30000" dirty="0"/>
              <a:t>6</a:t>
            </a:r>
            <a:r>
              <a:rPr lang="en-ZA" sz="1400" i="1" dirty="0"/>
              <a:t>Li, </a:t>
            </a:r>
            <a:r>
              <a:rPr lang="en-ZA" sz="1400" i="1" baseline="30000" dirty="0"/>
              <a:t>7</a:t>
            </a:r>
            <a:r>
              <a:rPr lang="en-ZA" sz="1400" i="1" dirty="0"/>
              <a:t>Li, </a:t>
            </a:r>
            <a:r>
              <a:rPr lang="en-ZA" sz="1400" i="1" baseline="30000" dirty="0"/>
              <a:t>9</a:t>
            </a:r>
            <a:r>
              <a:rPr lang="en-ZA" sz="1400" i="1" dirty="0"/>
              <a:t>Be, </a:t>
            </a:r>
            <a:r>
              <a:rPr lang="en-ZA" sz="1400" i="1" baseline="30000" dirty="0"/>
              <a:t>10</a:t>
            </a:r>
            <a:r>
              <a:rPr lang="en-ZA" sz="1400" i="1" dirty="0"/>
              <a:t>B, </a:t>
            </a:r>
            <a:r>
              <a:rPr lang="en-ZA" sz="1400" i="1" baseline="30000" dirty="0"/>
              <a:t>11</a:t>
            </a:r>
            <a:r>
              <a:rPr lang="en-ZA" sz="1400" i="1" dirty="0"/>
              <a:t>B </a:t>
            </a:r>
            <a:r>
              <a:rPr lang="en-ZA" sz="1400" dirty="0"/>
              <a:t>-&gt; Very light nuclei IVGDR</a:t>
            </a:r>
          </a:p>
          <a:p>
            <a:r>
              <a:rPr lang="en-ZA" sz="1400" dirty="0"/>
              <a:t>• </a:t>
            </a:r>
            <a:r>
              <a:rPr lang="en-ZA" sz="1400" i="1" dirty="0"/>
              <a:t>(</a:t>
            </a:r>
            <a:r>
              <a:rPr lang="en-ZA" sz="1400" i="1" baseline="30000" dirty="0"/>
              <a:t>20</a:t>
            </a:r>
            <a:r>
              <a:rPr lang="en-ZA" sz="1400" i="1" dirty="0"/>
              <a:t>Ne), </a:t>
            </a:r>
            <a:r>
              <a:rPr lang="en-ZA" sz="1400" i="1" baseline="30000" dirty="0"/>
              <a:t>24</a:t>
            </a:r>
            <a:r>
              <a:rPr lang="en-ZA" sz="1400" i="1" dirty="0"/>
              <a:t>Mg, </a:t>
            </a:r>
            <a:r>
              <a:rPr lang="en-ZA" sz="1400" i="1" baseline="30000" dirty="0"/>
              <a:t>28</a:t>
            </a:r>
            <a:r>
              <a:rPr lang="en-ZA" sz="1400" i="1" dirty="0"/>
              <a:t>Si, </a:t>
            </a:r>
            <a:r>
              <a:rPr lang="en-ZA" sz="1400" i="1" baseline="30000" dirty="0"/>
              <a:t>32</a:t>
            </a:r>
            <a:r>
              <a:rPr lang="en-ZA" sz="1400" i="1" dirty="0"/>
              <a:t>S, (</a:t>
            </a:r>
            <a:r>
              <a:rPr lang="en-ZA" sz="1400" i="1" baseline="30000" dirty="0"/>
              <a:t>36</a:t>
            </a:r>
            <a:r>
              <a:rPr lang="en-ZA" sz="1400" i="1" dirty="0"/>
              <a:t>Ar), </a:t>
            </a:r>
            <a:r>
              <a:rPr lang="en-ZA" sz="1400" i="1" baseline="30000" dirty="0">
                <a:solidFill>
                  <a:srgbClr val="FF0000"/>
                </a:solidFill>
              </a:rPr>
              <a:t>40</a:t>
            </a:r>
            <a:r>
              <a:rPr lang="en-ZA" sz="1400" i="1" dirty="0">
                <a:solidFill>
                  <a:srgbClr val="FF0000"/>
                </a:solidFill>
              </a:rPr>
              <a:t>Ca</a:t>
            </a:r>
            <a:r>
              <a:rPr lang="en-ZA" sz="1400" i="1" dirty="0"/>
              <a:t> </a:t>
            </a:r>
            <a:r>
              <a:rPr lang="en-ZA" sz="1400" dirty="0"/>
              <a:t>-&gt; α-cluster effect, deformation</a:t>
            </a:r>
          </a:p>
          <a:p>
            <a:r>
              <a:rPr lang="en-ZA" sz="1400" dirty="0"/>
              <a:t>• </a:t>
            </a:r>
            <a:r>
              <a:rPr lang="en-ZA" sz="1400" i="1" baseline="30000" dirty="0">
                <a:solidFill>
                  <a:srgbClr val="FF0000"/>
                </a:solidFill>
              </a:rPr>
              <a:t>26</a:t>
            </a:r>
            <a:r>
              <a:rPr lang="en-ZA" sz="1400" i="1" dirty="0">
                <a:solidFill>
                  <a:srgbClr val="FF0000"/>
                </a:solidFill>
              </a:rPr>
              <a:t>Mg</a:t>
            </a:r>
            <a:r>
              <a:rPr lang="en-ZA" sz="1400" i="1" dirty="0"/>
              <a:t>, </a:t>
            </a:r>
            <a:r>
              <a:rPr lang="en-ZA" sz="1400" i="1" baseline="30000" dirty="0"/>
              <a:t>48</a:t>
            </a:r>
            <a:r>
              <a:rPr lang="en-ZA" sz="1400" i="1" dirty="0"/>
              <a:t>Ca,</a:t>
            </a:r>
            <a:r>
              <a:rPr lang="en-ZA" sz="1400" i="1" dirty="0">
                <a:solidFill>
                  <a:srgbClr val="FF0000"/>
                </a:solidFill>
              </a:rPr>
              <a:t> </a:t>
            </a:r>
            <a:r>
              <a:rPr lang="en-ZA" sz="1400" i="1" baseline="30000" dirty="0">
                <a:solidFill>
                  <a:srgbClr val="FF0000"/>
                </a:solidFill>
              </a:rPr>
              <a:t>56</a:t>
            </a:r>
            <a:r>
              <a:rPr lang="en-ZA" sz="1400" i="1" dirty="0">
                <a:solidFill>
                  <a:srgbClr val="FF0000"/>
                </a:solidFill>
              </a:rPr>
              <a:t>Fe </a:t>
            </a:r>
            <a:r>
              <a:rPr lang="en-ZA" sz="1400" dirty="0"/>
              <a:t>-&gt; N&gt;Z nuclei</a:t>
            </a:r>
          </a:p>
          <a:p>
            <a:r>
              <a:rPr lang="en-ZA" sz="1400" dirty="0"/>
              <a:t>• </a:t>
            </a:r>
            <a:r>
              <a:rPr lang="en-ZA" sz="1400" i="1" baseline="30000" dirty="0"/>
              <a:t>13</a:t>
            </a:r>
            <a:r>
              <a:rPr lang="en-ZA" sz="1400" i="1" dirty="0"/>
              <a:t>C, </a:t>
            </a:r>
            <a:r>
              <a:rPr lang="en-ZA" sz="1400" i="1" baseline="30000" dirty="0"/>
              <a:t>14</a:t>
            </a:r>
            <a:r>
              <a:rPr lang="en-ZA" sz="1400" i="1" dirty="0"/>
              <a:t>N, </a:t>
            </a:r>
            <a:r>
              <a:rPr lang="en-ZA" sz="1400" i="1" baseline="30000" dirty="0"/>
              <a:t>51</a:t>
            </a:r>
            <a:r>
              <a:rPr lang="en-ZA" sz="1400" i="1" dirty="0"/>
              <a:t>V </a:t>
            </a:r>
            <a:r>
              <a:rPr lang="en-ZA" sz="1400" dirty="0"/>
              <a:t>-&gt; odd and odd-odd nuclei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D0897F9-9BB5-065F-D23B-86DFF82D29FD}"/>
              </a:ext>
            </a:extLst>
          </p:cNvPr>
          <p:cNvCxnSpPr>
            <a:cxnSpLocks/>
          </p:cNvCxnSpPr>
          <p:nvPr/>
        </p:nvCxnSpPr>
        <p:spPr>
          <a:xfrm>
            <a:off x="5350387" y="5938796"/>
            <a:ext cx="187535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7BA05655-71D3-7CBE-DF7C-2E12711A9542}"/>
              </a:ext>
            </a:extLst>
          </p:cNvPr>
          <p:cNvSpPr txBox="1"/>
          <p:nvPr/>
        </p:nvSpPr>
        <p:spPr>
          <a:xfrm>
            <a:off x="7220124" y="5746350"/>
            <a:ext cx="248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Happening in October 2025</a:t>
            </a:r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65BB06-3421-F29F-4AB9-29DE2051EA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470" y="457776"/>
            <a:ext cx="859161" cy="8532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322559-B952-63C7-4948-16AD5AAC68C9}"/>
              </a:ext>
            </a:extLst>
          </p:cNvPr>
          <p:cNvSpPr txBox="1"/>
          <p:nvPr/>
        </p:nvSpPr>
        <p:spPr>
          <a:xfrm>
            <a:off x="4279195" y="2637633"/>
            <a:ext cx="102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L. </a:t>
            </a:r>
            <a:r>
              <a:rPr lang="en-US" sz="1200" dirty="0" err="1"/>
              <a:t>Pellegri</a:t>
            </a:r>
            <a:endParaRPr lang="en-ZA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70BF5B-4471-1892-7E48-520C1CA54696}"/>
              </a:ext>
            </a:extLst>
          </p:cNvPr>
          <p:cNvSpPr txBox="1"/>
          <p:nvPr/>
        </p:nvSpPr>
        <p:spPr>
          <a:xfrm>
            <a:off x="5292066" y="2637633"/>
            <a:ext cx="102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A. </a:t>
            </a:r>
            <a:r>
              <a:rPr lang="en-US" sz="1200" dirty="0" err="1"/>
              <a:t>Tamii</a:t>
            </a:r>
            <a:endParaRPr lang="en-ZA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8E38C4-943E-0604-6C35-9C0002A2CA7E}"/>
              </a:ext>
            </a:extLst>
          </p:cNvPr>
          <p:cNvSpPr txBox="1"/>
          <p:nvPr/>
        </p:nvSpPr>
        <p:spPr>
          <a:xfrm>
            <a:off x="6228986" y="2663401"/>
            <a:ext cx="1316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P-A. </a:t>
            </a:r>
            <a:r>
              <a:rPr lang="en-US" sz="1200" dirty="0" err="1"/>
              <a:t>Söderström</a:t>
            </a:r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val="384625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BA634-0961-440D-9BA2-C49AA6D1B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 has already begun!</a:t>
            </a:r>
            <a:endParaRPr lang="en-ZA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2BF48DC-A161-47B5-46E1-CFAA662F94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61629" y="-114688"/>
            <a:ext cx="3363448" cy="2854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FF35ED-0636-FAA2-F2CB-A61E1949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81" y="1895250"/>
            <a:ext cx="3960804" cy="45876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50F2CF-F291-3680-0E24-BC670041D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6148" y="3284868"/>
            <a:ext cx="3363447" cy="36181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D28AC7-A38E-85D1-6E5C-F78FE3043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162" y="2083867"/>
            <a:ext cx="4082555" cy="34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2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B3D10-35AF-1D1C-89D9-C6448FA0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RCNP – GRAND RAIDEN</a:t>
            </a:r>
            <a:endParaRPr lang="en-ZA" dirty="0"/>
          </a:p>
        </p:txBody>
      </p:sp>
      <p:pic>
        <p:nvPicPr>
          <p:cNvPr id="6" name="Content Placeholder 5" descr="A large factory with many machines&#10;&#10;Description automatically generated">
            <a:extLst>
              <a:ext uri="{FF2B5EF4-FFF2-40B4-BE49-F238E27FC236}">
                <a16:creationId xmlns:a16="http://schemas.microsoft.com/office/drawing/2014/main" id="{F302C149-ED39-AF36-49B1-B19D00361E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 descr="A diagram of a beam&#10;&#10;Description automatically generated">
            <a:extLst>
              <a:ext uri="{FF2B5EF4-FFF2-40B4-BE49-F238E27FC236}">
                <a16:creationId xmlns:a16="http://schemas.microsoft.com/office/drawing/2014/main" id="{F2D233DC-93DC-AF06-B83D-02D40150D1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t="3181" b="1222"/>
          <a:stretch/>
        </p:blipFill>
        <p:spPr>
          <a:xfrm>
            <a:off x="6242180" y="2183362"/>
            <a:ext cx="5458022" cy="3761031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CBBD11-6E46-A524-D4AD-992352BE526B}"/>
              </a:ext>
            </a:extLst>
          </p:cNvPr>
          <p:cNvSpPr/>
          <p:nvPr/>
        </p:nvSpPr>
        <p:spPr>
          <a:xfrm>
            <a:off x="10299439" y="4001293"/>
            <a:ext cx="1400763" cy="1019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7F7D5E-DB82-ADD2-ABE5-9832C622A34A}"/>
              </a:ext>
            </a:extLst>
          </p:cNvPr>
          <p:cNvSpPr/>
          <p:nvPr/>
        </p:nvSpPr>
        <p:spPr>
          <a:xfrm>
            <a:off x="9556070" y="5388745"/>
            <a:ext cx="1729235" cy="410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A558B4-DA16-3312-3366-923BD545FAE9}"/>
              </a:ext>
            </a:extLst>
          </p:cNvPr>
          <p:cNvSpPr/>
          <p:nvPr/>
        </p:nvSpPr>
        <p:spPr>
          <a:xfrm>
            <a:off x="12776218" y="4376090"/>
            <a:ext cx="568171" cy="270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B2F39D-34AB-FF47-BB40-F4F12CB47EA9}"/>
              </a:ext>
            </a:extLst>
          </p:cNvPr>
          <p:cNvSpPr txBox="1"/>
          <p:nvPr/>
        </p:nvSpPr>
        <p:spPr>
          <a:xfrm>
            <a:off x="9635968" y="5434603"/>
            <a:ext cx="1729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392 MeV protons</a:t>
            </a:r>
            <a:endParaRPr lang="en-ZA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A65FC1-96B0-966A-AF1F-FC725A3DE8A7}"/>
              </a:ext>
            </a:extLst>
          </p:cNvPr>
          <p:cNvSpPr txBox="1"/>
          <p:nvPr/>
        </p:nvSpPr>
        <p:spPr>
          <a:xfrm>
            <a:off x="749559" y="6127234"/>
            <a:ext cx="3480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Used for Virtual Photon Method</a:t>
            </a:r>
            <a:endParaRPr lang="en-Z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AECCF1-0133-8E12-F893-79A52B269B78}"/>
              </a:ext>
            </a:extLst>
          </p:cNvPr>
          <p:cNvSpPr/>
          <p:nvPr/>
        </p:nvSpPr>
        <p:spPr>
          <a:xfrm>
            <a:off x="9556070" y="2058194"/>
            <a:ext cx="2144132" cy="522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46550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20F6-09F0-89D3-5B5D-19FB3B557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from Analog to digital DAQ.</a:t>
            </a:r>
            <a:endParaRPr lang="en-ZA" dirty="0"/>
          </a:p>
        </p:txBody>
      </p:sp>
      <p:pic>
        <p:nvPicPr>
          <p:cNvPr id="1026" name="Picture 2" descr="page6image299904">
            <a:extLst>
              <a:ext uri="{FF2B5EF4-FFF2-40B4-BE49-F238E27FC236}">
                <a16:creationId xmlns:a16="http://schemas.microsoft.com/office/drawing/2014/main" id="{A1161B00-9C2C-D1E8-C703-2CD9E44AD3D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4310"/>
            <a:ext cx="5181600" cy="389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7721B3B-DB1C-C79F-1EB7-E9B0F62760F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028" y="1920777"/>
            <a:ext cx="339030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C48D75C-7747-8EE4-6A7C-EFA1DF8A411C}"/>
              </a:ext>
            </a:extLst>
          </p:cNvPr>
          <p:cNvCxnSpPr/>
          <p:nvPr/>
        </p:nvCxnSpPr>
        <p:spPr>
          <a:xfrm>
            <a:off x="6220414" y="3933825"/>
            <a:ext cx="1143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DB02742-A629-23E0-9694-5313E40B81CD}"/>
              </a:ext>
            </a:extLst>
          </p:cNvPr>
          <p:cNvSpPr txBox="1"/>
          <p:nvPr/>
        </p:nvSpPr>
        <p:spPr>
          <a:xfrm>
            <a:off x="838200" y="1608535"/>
            <a:ext cx="420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~10s kHz</a:t>
            </a:r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71495E-BB0A-1F88-7964-FFD03C118C56}"/>
              </a:ext>
            </a:extLst>
          </p:cNvPr>
          <p:cNvSpPr txBox="1"/>
          <p:nvPr/>
        </p:nvSpPr>
        <p:spPr>
          <a:xfrm>
            <a:off x="6791914" y="1503167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Potentially 10s MHz (leakage currents permitting) </a:t>
            </a:r>
            <a:endParaRPr lang="en-Z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6C85F6-5283-9D1B-8805-67BFACBE1465}"/>
              </a:ext>
            </a:extLst>
          </p:cNvPr>
          <p:cNvSpPr txBox="1"/>
          <p:nvPr/>
        </p:nvSpPr>
        <p:spPr>
          <a:xfrm>
            <a:off x="838200" y="6272115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VME, CAMAC FPGA, NIM</a:t>
            </a:r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745EB1-3F1E-2DAF-DA5C-4A14E59CD464}"/>
              </a:ext>
            </a:extLst>
          </p:cNvPr>
          <p:cNvSpPr txBox="1"/>
          <p:nvPr/>
        </p:nvSpPr>
        <p:spPr>
          <a:xfrm>
            <a:off x="7564028" y="6381555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 hardware, more software.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5434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ED1EB-6E3B-8B38-6805-63620522A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RCNP-SAKRA</a:t>
            </a:r>
            <a:endParaRPr lang="en-ZA" dirty="0"/>
          </a:p>
        </p:txBody>
      </p:sp>
      <p:pic>
        <p:nvPicPr>
          <p:cNvPr id="6" name="Content Placeholder 5" descr="A group of people working on a machine&#10;&#10;Description automatically generated">
            <a:extLst>
              <a:ext uri="{FF2B5EF4-FFF2-40B4-BE49-F238E27FC236}">
                <a16:creationId xmlns:a16="http://schemas.microsoft.com/office/drawing/2014/main" id="{7F5EFC78-3B77-AE94-8ED0-2AE8B592B7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7" y="1822803"/>
            <a:ext cx="4720627" cy="354047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152F6-6402-ADFD-98F9-FFDD63D6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5865" y="765355"/>
            <a:ext cx="5714998" cy="4014518"/>
          </a:xfrm>
        </p:spPr>
        <p:txBody>
          <a:bodyPr/>
          <a:lstStyle/>
          <a:p>
            <a:r>
              <a:rPr lang="en-ZA" sz="1800" dirty="0"/>
              <a:t>Charged particle coincidence decay setup.</a:t>
            </a:r>
          </a:p>
          <a:p>
            <a:r>
              <a:rPr lang="en-ZA" sz="1800" dirty="0"/>
              <a:t>10 Double Sided Silicon Strip Detectors (DSSSDs) at backwards angles. </a:t>
            </a:r>
          </a:p>
          <a:p>
            <a:r>
              <a:rPr lang="en-ZA" sz="1800" dirty="0"/>
              <a:t>Two layers of 500</a:t>
            </a:r>
            <a:r>
              <a:rPr lang="el-GR" sz="1800" dirty="0"/>
              <a:t>μ</a:t>
            </a:r>
            <a:r>
              <a:rPr lang="en-ZA" sz="1800" dirty="0"/>
              <a:t>m detectors, to measure protons up to 12 MeV.</a:t>
            </a:r>
          </a:p>
          <a:p>
            <a:r>
              <a:rPr lang="en-ZA" sz="1800" dirty="0"/>
              <a:t>Covers ~23% solid angle for the configuration with 5 MMMs</a:t>
            </a:r>
          </a:p>
          <a:p>
            <a:r>
              <a:rPr lang="en-ZA" sz="1800" dirty="0"/>
              <a:t>Old Scattering Chamber, new one can house 16 LaBr</a:t>
            </a:r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095BD-0A62-5D12-12D5-760489D82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93038"/>
            <a:ext cx="5085525" cy="297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449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9BB6-37C9-6AF6-7B2C-77034727A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from the Oct 2023 Experiments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614E-D3DE-B4DA-D40C-420104D56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984" y="1549653"/>
            <a:ext cx="10009931" cy="4351338"/>
          </a:xfrm>
        </p:spPr>
        <p:txBody>
          <a:bodyPr/>
          <a:lstStyle/>
          <a:p>
            <a:r>
              <a:rPr lang="en-US" baseline="30000" dirty="0"/>
              <a:t>12</a:t>
            </a:r>
            <a:r>
              <a:rPr lang="en-US" dirty="0"/>
              <a:t>C and </a:t>
            </a:r>
            <a:r>
              <a:rPr lang="en-US" baseline="30000" dirty="0"/>
              <a:t>13</a:t>
            </a:r>
            <a:r>
              <a:rPr lang="en-US" dirty="0"/>
              <a:t>C datasets will be shown.</a:t>
            </a:r>
          </a:p>
          <a:p>
            <a:r>
              <a:rPr lang="en-US" dirty="0"/>
              <a:t>10,11B and 27Al is in the process of being </a:t>
            </a:r>
            <a:r>
              <a:rPr lang="en-US" dirty="0" err="1"/>
              <a:t>analysed</a:t>
            </a:r>
            <a:r>
              <a:rPr lang="en-US" dirty="0"/>
              <a:t>. </a:t>
            </a:r>
          </a:p>
        </p:txBody>
      </p:sp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CB160778-CDCD-23E9-ABDA-4F5A09007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8" t="33544" r="14185" b="30245"/>
          <a:stretch/>
        </p:blipFill>
        <p:spPr>
          <a:xfrm>
            <a:off x="103695" y="3531906"/>
            <a:ext cx="11623249" cy="3241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5DF1F-8009-4E35-28AD-349EC6C5D573}"/>
              </a:ext>
            </a:extLst>
          </p:cNvPr>
          <p:cNvSpPr txBox="1"/>
          <p:nvPr/>
        </p:nvSpPr>
        <p:spPr>
          <a:xfrm>
            <a:off x="9859796" y="3531906"/>
            <a:ext cx="1754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C13</a:t>
            </a:r>
          </a:p>
          <a:p>
            <a:r>
              <a:rPr lang="en-ZA" sz="2400" dirty="0">
                <a:solidFill>
                  <a:schemeClr val="bg1"/>
                </a:solidFill>
              </a:rPr>
              <a:t>1.6 mg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E824E5-4041-8098-7C5B-7C440F53E50D}"/>
              </a:ext>
            </a:extLst>
          </p:cNvPr>
          <p:cNvSpPr txBox="1"/>
          <p:nvPr/>
        </p:nvSpPr>
        <p:spPr>
          <a:xfrm>
            <a:off x="8958453" y="3498195"/>
            <a:ext cx="1754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Al27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3D6DE-B1B1-74EF-917F-E4B45911E4D8}"/>
              </a:ext>
            </a:extLst>
          </p:cNvPr>
          <p:cNvSpPr txBox="1"/>
          <p:nvPr/>
        </p:nvSpPr>
        <p:spPr>
          <a:xfrm>
            <a:off x="7970118" y="3511874"/>
            <a:ext cx="1754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C12</a:t>
            </a:r>
          </a:p>
          <a:p>
            <a:r>
              <a:rPr lang="en-US" sz="2400" dirty="0">
                <a:solidFill>
                  <a:schemeClr val="bg1"/>
                </a:solidFill>
              </a:rPr>
              <a:t>1 mg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B7AEB-089C-DF5D-13F5-8720CEC9D1F7}"/>
              </a:ext>
            </a:extLst>
          </p:cNvPr>
          <p:cNvSpPr txBox="1"/>
          <p:nvPr/>
        </p:nvSpPr>
        <p:spPr>
          <a:xfrm>
            <a:off x="6618102" y="3504849"/>
            <a:ext cx="1754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Mg26</a:t>
            </a:r>
          </a:p>
          <a:p>
            <a:r>
              <a:rPr lang="en-US" sz="2400" dirty="0">
                <a:solidFill>
                  <a:schemeClr val="bg1"/>
                </a:solidFill>
              </a:rPr>
              <a:t>1 mg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7E5FD-1E89-6C2B-AE6E-8E1ECD5F1D04}"/>
              </a:ext>
            </a:extLst>
          </p:cNvPr>
          <p:cNvSpPr txBox="1"/>
          <p:nvPr/>
        </p:nvSpPr>
        <p:spPr>
          <a:xfrm>
            <a:off x="5323645" y="3494490"/>
            <a:ext cx="1754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Viewer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74873E8-C531-999B-864D-7A3E40B9F5FD}"/>
              </a:ext>
            </a:extLst>
          </p:cNvPr>
          <p:cNvSpPr/>
          <p:nvPr/>
        </p:nvSpPr>
        <p:spPr>
          <a:xfrm>
            <a:off x="7778821" y="3429000"/>
            <a:ext cx="1162486" cy="9475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C5DD80-B7A0-D86B-5574-D3FEEBC95833}"/>
              </a:ext>
            </a:extLst>
          </p:cNvPr>
          <p:cNvSpPr/>
          <p:nvPr/>
        </p:nvSpPr>
        <p:spPr>
          <a:xfrm>
            <a:off x="9685645" y="3453581"/>
            <a:ext cx="1343716" cy="11089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13724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1103</Words>
  <Application>Microsoft Office PowerPoint</Application>
  <PresentationFormat>Widescreen</PresentationFormat>
  <Paragraphs>188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Aptos</vt:lpstr>
      <vt:lpstr>Aptos Display</vt:lpstr>
      <vt:lpstr>Arial</vt:lpstr>
      <vt:lpstr>Office Theme</vt:lpstr>
      <vt:lpstr>First Results from the PANDORA Project</vt:lpstr>
      <vt:lpstr>Photoreactions of UHECRs</vt:lpstr>
      <vt:lpstr>Enter the PANDORA Project</vt:lpstr>
      <vt:lpstr>Enter the PANDORA Project</vt:lpstr>
      <vt:lpstr>Work has already begun!</vt:lpstr>
      <vt:lpstr>RCNP – GRAND RAIDEN</vt:lpstr>
      <vt:lpstr>Change from Analog to digital DAQ.</vt:lpstr>
      <vt:lpstr>RCNP-SAKRA</vt:lpstr>
      <vt:lpstr>Results from the Oct 2023 Experiments</vt:lpstr>
      <vt:lpstr>Comparison to previous similar conditions</vt:lpstr>
      <vt:lpstr>Double Differential Cross sections for all 12C and 13C</vt:lpstr>
      <vt:lpstr>Timing and Time of Flight Selection</vt:lpstr>
      <vt:lpstr>New Technique for PID - Amax using NTD’s  </vt:lpstr>
      <vt:lpstr>From threshold to punch through PID!</vt:lpstr>
      <vt:lpstr>Proton Coincidence Loci for 12C</vt:lpstr>
      <vt:lpstr>No PID cuts Sakra vs Simulation</vt:lpstr>
      <vt:lpstr>Alpha Coincidence Loci for 12C</vt:lpstr>
      <vt:lpstr>11B Excited states by rotating the 12C Ex vs SAKRA Energy plot</vt:lpstr>
      <vt:lpstr>Virtual photon method</vt:lpstr>
      <vt:lpstr>Virtual Photon numbers- Eikonal Estimate</vt:lpstr>
      <vt:lpstr>DoS Method </vt:lpstr>
      <vt:lpstr>PowerPoint Presentation</vt:lpstr>
      <vt:lpstr>PowerPoint Presentation</vt:lpstr>
      <vt:lpstr>12C proton branching compared to Exfor</vt:lpstr>
      <vt:lpstr>12C alpha branching compared to EXFOR.</vt:lpstr>
      <vt:lpstr>13C total photoabs compared to composite</vt:lpstr>
      <vt:lpstr>13C (g,p) compared to EXFOR</vt:lpstr>
      <vt:lpstr>As a whole the cross sections are respectable.</vt:lpstr>
      <vt:lpstr>12C Total photoabs vs Talys</vt:lpstr>
      <vt:lpstr>PowerPoint Presentation</vt:lpstr>
      <vt:lpstr>12C loss length comps, total vs partials</vt:lpstr>
      <vt:lpstr>13C Total vs Talys</vt:lpstr>
      <vt:lpstr>13C Proton and alpha channels</vt:lpstr>
      <vt:lpstr>13C loss length comparisons, total vs partials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Jacob Bekker</dc:creator>
  <cp:lastModifiedBy>Jacob Bekker</cp:lastModifiedBy>
  <cp:revision>3</cp:revision>
  <dcterms:created xsi:type="dcterms:W3CDTF">2025-09-02T08:11:04Z</dcterms:created>
  <dcterms:modified xsi:type="dcterms:W3CDTF">2025-10-07T10:05:18Z</dcterms:modified>
</cp:coreProperties>
</file>