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</p:sldMasterIdLst>
  <p:notesMasterIdLst>
    <p:notesMasterId r:id="rId29"/>
  </p:notesMasterIdLst>
  <p:sldIdLst>
    <p:sldId id="256" r:id="rId3"/>
    <p:sldId id="905" r:id="rId4"/>
    <p:sldId id="820" r:id="rId5"/>
    <p:sldId id="894" r:id="rId6"/>
    <p:sldId id="835" r:id="rId7"/>
    <p:sldId id="847" r:id="rId8"/>
    <p:sldId id="907" r:id="rId9"/>
    <p:sldId id="895" r:id="rId10"/>
    <p:sldId id="896" r:id="rId11"/>
    <p:sldId id="897" r:id="rId12"/>
    <p:sldId id="898" r:id="rId13"/>
    <p:sldId id="899" r:id="rId14"/>
    <p:sldId id="900" r:id="rId15"/>
    <p:sldId id="901" r:id="rId16"/>
    <p:sldId id="909" r:id="rId17"/>
    <p:sldId id="910" r:id="rId18"/>
    <p:sldId id="903" r:id="rId19"/>
    <p:sldId id="911" r:id="rId20"/>
    <p:sldId id="902" r:id="rId21"/>
    <p:sldId id="893" r:id="rId22"/>
    <p:sldId id="826" r:id="rId23"/>
    <p:sldId id="857" r:id="rId24"/>
    <p:sldId id="640" r:id="rId25"/>
    <p:sldId id="856" r:id="rId26"/>
    <p:sldId id="843" r:id="rId27"/>
    <p:sldId id="524" r:id="rId28"/>
  </p:sldIdLst>
  <p:sldSz cx="9144000" cy="6858000" type="screen4x3"/>
  <p:notesSz cx="9723438" cy="6858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丸山 智幸" initials="丸山" lastIdx="8" clrIdx="0">
    <p:extLst>
      <p:ext uri="{19B8F6BF-5375-455C-9EA6-DF929625EA0E}">
        <p15:presenceInfo xmlns:p15="http://schemas.microsoft.com/office/powerpoint/2012/main" userId="a1a1f2129a2e88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FF"/>
    <a:srgbClr val="ECF5E7"/>
    <a:srgbClr val="EFF9FB"/>
    <a:srgbClr val="FFFFE7"/>
    <a:srgbClr val="FFFFFF"/>
    <a:srgbClr val="E4F4F8"/>
    <a:srgbClr val="FFFFCD"/>
    <a:srgbClr val="FFFFF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0" autoAdjust="0"/>
    <p:restoredTop sz="53452" autoAdjust="0"/>
  </p:normalViewPr>
  <p:slideViewPr>
    <p:cSldViewPr>
      <p:cViewPr varScale="1">
        <p:scale>
          <a:sx n="67" d="100"/>
          <a:sy n="67" d="100"/>
        </p:scale>
        <p:origin x="789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>
      <p:cViewPr>
        <p:scale>
          <a:sx n="100" d="100"/>
          <a:sy n="100" d="100"/>
        </p:scale>
        <p:origin x="99" y="-6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3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3257550"/>
            <a:ext cx="77787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3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ABE8D1-1335-4A9B-80D7-2D52A38D3F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68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fld id="{55C4E9A1-DF4F-4CE3-BDF5-EDC4F4735DED}" type="slidenum">
              <a:rPr lang="en-US" altLang="ja-JP"/>
              <a:pPr algn="r"/>
              <a:t>1</a:t>
            </a:fld>
            <a:endParaRPr lang="en-US" altLang="ja-JP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03351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Not read Final Part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BE8D1-1335-4A9B-80D7-2D52A38D3FC4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992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BE8D1-1335-4A9B-80D7-2D52A38D3FC4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344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BE8D1-1335-4A9B-80D7-2D52A38D3FC4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216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BE8D1-1335-4A9B-80D7-2D52A38D3FC4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14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BE8D1-1335-4A9B-80D7-2D52A38D3FC4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769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BE8D1-1335-4A9B-80D7-2D52A38D3FC4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89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4EA7-D8D3-4205-BDA3-4DAC526CE18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878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FB34C-6998-4941-9E32-D1A7B57B484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79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C7CD5-8ADA-48A0-80A2-DFC1B20F0A8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812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4EA7-D8D3-4205-BDA3-4DAC526CE18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828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BD4D4-FEB8-4E24-925A-4F0276757C5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130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51DB7-004E-48E3-927B-219FB628B67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57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FF23-5B9A-413E-8976-7CC48864486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492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67FE2-D53E-4539-9A41-09578751F7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93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17E19-FBBD-4BA4-B830-966559708F4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8289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82F24-671E-411E-9B7D-C23AC257DD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0671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C459F-C2C8-474F-809F-5AEE10D2160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897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BD4D4-FEB8-4E24-925A-4F0276757C5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3825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C4743-4351-40BD-AA54-D41A4038FFD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3524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FB34C-6998-4941-9E32-D1A7B57B484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8226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C7CD5-8ADA-48A0-80A2-DFC1B20F0A8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788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51DB7-004E-48E3-927B-219FB628B67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020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FF23-5B9A-413E-8976-7CC48864486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575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67FE2-D53E-4539-9A41-09578751F7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647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17E19-FBBD-4BA4-B830-966559708F4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349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82F24-671E-411E-9B7D-C23AC257DD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161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C459F-C2C8-474F-809F-5AEE10D2160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659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C4743-4351-40BD-AA54-D41A4038FFD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669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1F8E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FD8171-B403-431B-A43A-7E2931A648C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183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DFDFD"/>
            </a:gs>
            <a:gs pos="0">
              <a:schemeClr val="bg2"/>
            </a:gs>
            <a:gs pos="6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FD8171-B403-431B-A43A-7E2931A648C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603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6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emf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3.emf"/><Relationship Id="rId5" Type="http://schemas.openxmlformats.org/officeDocument/2006/relationships/image" Target="../media/image8.emf"/><Relationship Id="rId10" Type="http://schemas.openxmlformats.org/officeDocument/2006/relationships/image" Target="../media/image12.emf"/><Relationship Id="rId4" Type="http://schemas.openxmlformats.org/officeDocument/2006/relationships/image" Target="../media/image7.emf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7956" y="230059"/>
            <a:ext cx="8103204" cy="1152128"/>
          </a:xfrm>
          <a:noFill/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br>
              <a:rPr lang="en-US" altLang="ja-JP" sz="3200" b="1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ja-JP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Photonuclear Reactions by Photon Vortex with Bessel Waves in Astronomical System </a:t>
            </a:r>
            <a:endParaRPr lang="ja-JP" altLang="ja-JP" sz="4800" b="1" dirty="0">
              <a:latin typeface="Cambria Math" panose="020405030504060302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15791" y="3306441"/>
            <a:ext cx="9144000" cy="241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endParaRPr lang="ja-JP" altLang="ja-JP" sz="2400" b="1">
              <a:solidFill>
                <a:srgbClr val="009900"/>
              </a:solidFill>
              <a:latin typeface="Times New Roman" panose="02020603050405020304" pitchFamily="18" charset="0"/>
              <a:ea typeface="NSimSun" panose="02010609030101010101" pitchFamily="49" charset="-122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/>
        </p:nvSpPr>
        <p:spPr bwMode="auto">
          <a:xfrm>
            <a:off x="267956" y="2133973"/>
            <a:ext cx="7848872" cy="1720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indent="627063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  </a:t>
            </a:r>
          </a:p>
          <a:p>
            <a:pPr indent="627063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   </a:t>
            </a:r>
            <a:r>
              <a:rPr kumimoji="0" lang="en-US" altLang="ja-JP" sz="2400" dirty="0" err="1">
                <a:latin typeface="ＭＳ Ｐゴシック" panose="020B0600070205080204" pitchFamily="50" charset="-128"/>
                <a:cs typeface="Times New Roman" panose="02020603050405020304" pitchFamily="18" charset="0"/>
              </a:rPr>
              <a:t>Takehito</a:t>
            </a:r>
            <a:r>
              <a:rPr kumimoji="0" lang="en-US" altLang="ja-JP" sz="2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  Hayakawa</a:t>
            </a:r>
            <a:r>
              <a:rPr kumimoji="0" lang="ja-JP" altLang="en-US" sz="2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　　　 　   </a:t>
            </a:r>
            <a:r>
              <a:rPr kumimoji="0" lang="en-US" altLang="ja-JP" sz="2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QST</a:t>
            </a:r>
          </a:p>
          <a:p>
            <a:pPr indent="627063" eaLnBrk="1" hangingPunct="1">
              <a:lnSpc>
                <a:spcPts val="3200"/>
              </a:lnSpc>
              <a:spcBef>
                <a:spcPts val="0"/>
              </a:spcBef>
              <a:defRPr/>
            </a:pPr>
            <a:r>
              <a:rPr kumimoji="0" lang="ja-JP" altLang="en-US" sz="2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2200" dirty="0" err="1">
                <a:latin typeface="ＭＳ Ｐゴシック" panose="020B0600070205080204" pitchFamily="50" charset="-128"/>
                <a:cs typeface="Times New Roman" panose="02020603050405020304" pitchFamily="18" charset="0"/>
              </a:rPr>
              <a:t>Toshitaka</a:t>
            </a:r>
            <a:r>
              <a:rPr kumimoji="0" lang="en-US" altLang="ja-JP" sz="22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kumimoji="0" lang="en-US" altLang="ja-JP" sz="2200" dirty="0" err="1">
                <a:latin typeface="ＭＳ Ｐゴシック" panose="020B0600070205080204" pitchFamily="50" charset="-128"/>
                <a:cs typeface="Times New Roman" panose="02020603050405020304" pitchFamily="18" charset="0"/>
              </a:rPr>
              <a:t>Kajino</a:t>
            </a:r>
            <a:r>
              <a:rPr kumimoji="0" lang="en-US" altLang="ja-JP" sz="22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                     </a:t>
            </a:r>
            <a:r>
              <a:rPr kumimoji="0" lang="en-US" altLang="ja-JP" sz="2200" dirty="0" err="1">
                <a:latin typeface="ＭＳ Ｐゴシック" panose="020B0600070205080204" pitchFamily="50" charset="-128"/>
                <a:cs typeface="Times New Roman" panose="02020603050405020304" pitchFamily="18" charset="0"/>
              </a:rPr>
              <a:t>Beihang</a:t>
            </a:r>
            <a:r>
              <a:rPr kumimoji="0" lang="en-US" altLang="ja-JP" sz="22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 University</a:t>
            </a:r>
          </a:p>
          <a:p>
            <a:pPr indent="627063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2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　 </a:t>
            </a:r>
            <a:r>
              <a:rPr kumimoji="0" lang="en-US" altLang="ja-JP" sz="22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Myung-Ki  </a:t>
            </a:r>
            <a:r>
              <a:rPr kumimoji="0" lang="en-US" altLang="ja-JP" sz="2200" dirty="0" err="1">
                <a:latin typeface="ＭＳ Ｐゴシック" panose="020B0600070205080204" pitchFamily="50" charset="-128"/>
                <a:cs typeface="Times New Roman" panose="02020603050405020304" pitchFamily="18" charset="0"/>
              </a:rPr>
              <a:t>Cheoun</a:t>
            </a:r>
            <a:r>
              <a:rPr kumimoji="0" lang="ja-JP" altLang="en-US" sz="22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　  　　　　　　  </a:t>
            </a:r>
            <a:r>
              <a:rPr kumimoji="0" lang="en-US" altLang="ja-JP" sz="2200" dirty="0" err="1">
                <a:latin typeface="ＭＳ Ｐゴシック" panose="020B0600070205080204" pitchFamily="50" charset="-128"/>
                <a:cs typeface="Times New Roman" panose="02020603050405020304" pitchFamily="18" charset="0"/>
              </a:rPr>
              <a:t>Soongsil</a:t>
            </a:r>
            <a:r>
              <a:rPr kumimoji="0" lang="en-US" altLang="ja-JP" sz="22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 Univ., Korea</a:t>
            </a:r>
            <a:r>
              <a:rPr lang="en-US" altLang="ja-JP" sz="2200" i="1" dirty="0">
                <a:latin typeface="ＭＳ Ｐゴシック" panose="020B0600070205080204" pitchFamily="50" charset="-128"/>
              </a:rPr>
              <a:t>.</a:t>
            </a:r>
          </a:p>
          <a:p>
            <a:pPr indent="627063" eaLnBrk="1" hangingPunct="1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ja-JP" sz="2200" i="1" dirty="0">
                <a:latin typeface="ＭＳ Ｐゴシック" panose="020B0600070205080204" pitchFamily="50" charset="-128"/>
              </a:rPr>
              <a:t>                                 </a:t>
            </a:r>
          </a:p>
          <a:p>
            <a:pPr indent="627063" algn="ctr" eaLnBrk="1" hangingPunct="1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altLang="ja-JP" sz="2800" dirty="0">
              <a:latin typeface="ＭＳ Ｐゴシック" panose="020B0600070205080204" pitchFamily="50" charset="-128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267956" y="1589725"/>
            <a:ext cx="8317111" cy="54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indent="450850" algn="ctr" eaLnBrk="1" hangingPunct="1">
              <a:lnSpc>
                <a:spcPct val="120000"/>
              </a:lnSpc>
              <a:defRPr/>
            </a:pPr>
            <a:r>
              <a:rPr kumimoji="0" lang="en-US" altLang="ja-JP" sz="2200" b="1" dirty="0">
                <a:solidFill>
                  <a:srgbClr val="251DBD"/>
                </a:solidFill>
                <a:latin typeface="Century Schoolbook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Tomoyuki Maruyama </a:t>
            </a:r>
            <a:r>
              <a:rPr kumimoji="0" lang="ja-JP" altLang="en-US" sz="2200" b="1" dirty="0">
                <a:solidFill>
                  <a:srgbClr val="251DBD"/>
                </a:solidFill>
                <a:latin typeface="Century Schoolbook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2200" b="1" dirty="0">
                <a:solidFill>
                  <a:srgbClr val="251DBD"/>
                </a:solidFill>
                <a:latin typeface="Century Schoolbook" panose="02040604050505020304" pitchFamily="18" charset="0"/>
                <a:ea typeface="ＭＳ ゴシック" panose="020B0609070205080204" pitchFamily="49" charset="-128"/>
              </a:rPr>
              <a:t> </a:t>
            </a:r>
            <a:r>
              <a:rPr kumimoji="0" lang="en-US" altLang="ja-JP" sz="2200" b="1" dirty="0">
                <a:solidFill>
                  <a:srgbClr val="251DBD"/>
                </a:solidFill>
                <a:latin typeface="Century Schoolbook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Nihon University</a:t>
            </a:r>
            <a:r>
              <a:rPr kumimoji="0" lang="ja-JP" altLang="en-US" sz="2200" b="1" dirty="0">
                <a:solidFill>
                  <a:srgbClr val="FFFFCC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kumimoji="0" lang="en-US" altLang="ja-JP" sz="2200" b="1" dirty="0">
              <a:solidFill>
                <a:srgbClr val="FFFFCC"/>
              </a:solidFill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220A5D-0F56-4CA0-9041-FF1FC2265746}"/>
              </a:ext>
            </a:extLst>
          </p:cNvPr>
          <p:cNvSpPr txBox="1"/>
          <p:nvPr/>
        </p:nvSpPr>
        <p:spPr>
          <a:xfrm>
            <a:off x="564644" y="4581128"/>
            <a:ext cx="8046293" cy="1024448"/>
          </a:xfrm>
          <a:prstGeom prst="rect">
            <a:avLst/>
          </a:prstGeom>
          <a:solidFill>
            <a:srgbClr val="EFF9FB"/>
          </a:solidFill>
          <a:ln w="28575">
            <a:solidFill>
              <a:srgbClr val="C0000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on stellar </a:t>
            </a:r>
            <a:r>
              <a:rPr lang="en-US" altLang="ja-JP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nucleosynthesis</a:t>
            </a:r>
            <a:r>
              <a:rPr lang="en-US" altLang="ja-JP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altLang="ja-JP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Vortex</a:t>
            </a:r>
          </a:p>
          <a:p>
            <a:pPr algn="ctr">
              <a:lnSpc>
                <a:spcPts val="3200"/>
              </a:lnSpc>
              <a:spcBef>
                <a:spcPts val="1200"/>
              </a:spcBef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T.M., T. Hayakawa,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M.K.Cheoun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T.Kajino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975, 51  (2024)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0C4BC-44D4-4E64-9019-9F92B436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6396"/>
            <a:ext cx="6480720" cy="61560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Strength</a:t>
            </a:r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Bessel Wave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endParaRPr kumimoji="1" lang="ja-JP" altLang="en-US" sz="4000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35A979-D74C-440A-93DC-DB15797D96AC}"/>
              </a:ext>
            </a:extLst>
          </p:cNvPr>
          <p:cNvSpPr txBox="1"/>
          <p:nvPr/>
        </p:nvSpPr>
        <p:spPr>
          <a:xfrm>
            <a:off x="251520" y="908720"/>
            <a:ext cx="4028946" cy="439287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Shifting Central Axis of BW with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003BBC1-73C1-45B0-B306-C82FC2F4C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7496124" cy="161731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1F61A2-04FE-45CC-9E98-9E1DD32E2C34}"/>
              </a:ext>
            </a:extLst>
          </p:cNvPr>
          <p:cNvSpPr txBox="1"/>
          <p:nvPr/>
        </p:nvSpPr>
        <p:spPr>
          <a:xfrm>
            <a:off x="179512" y="2924944"/>
            <a:ext cx="3609280" cy="440955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Transition Probability at fixed </a:t>
            </a:r>
            <a:r>
              <a:rPr lang="en-US" altLang="ja-JP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sz="20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A143029-A23A-4932-BE68-E14ED7C4F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76" y="3492102"/>
            <a:ext cx="6057142" cy="101112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771846-79F7-4516-81A6-015CF79A8B72}"/>
              </a:ext>
            </a:extLst>
          </p:cNvPr>
          <p:cNvSpPr txBox="1"/>
          <p:nvPr/>
        </p:nvSpPr>
        <p:spPr>
          <a:xfrm>
            <a:off x="395536" y="4691557"/>
            <a:ext cx="1691680" cy="825675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between </a:t>
            </a:r>
          </a:p>
          <a:p>
            <a:pPr algn="ctr">
              <a:lnSpc>
                <a:spcPts val="3000"/>
              </a:lnSpc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 and BW</a:t>
            </a:r>
            <a:endParaRPr kumimoji="1" lang="ja-JP" altLang="en-US" sz="20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4F139FE-344A-4D34-83C5-32834A06A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266" y="4708111"/>
            <a:ext cx="6449949" cy="85896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7F1A9D-3C90-4E3B-B9E4-A53457E777CE}"/>
              </a:ext>
            </a:extLst>
          </p:cNvPr>
          <p:cNvSpPr txBox="1"/>
          <p:nvPr/>
        </p:nvSpPr>
        <p:spPr>
          <a:xfrm>
            <a:off x="3343631" y="6253252"/>
            <a:ext cx="5256584" cy="447045"/>
          </a:xfrm>
          <a:prstGeom prst="rect">
            <a:avLst/>
          </a:prstGeom>
          <a:solidFill>
            <a:srgbClr val="EFF9F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Actual Transition Calculation is not Needed</a:t>
            </a:r>
            <a:endParaRPr kumimoji="1" lang="ja-JP" altLang="en-US" sz="22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9152986-93C6-40D9-92DB-BA747F0485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4008" y="5693138"/>
                <a:ext cx="4320480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0000FF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~0</m:t>
                    </m:r>
                  </m:oMath>
                </a14:m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Only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contributes </a:t>
                </a:r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9152986-93C6-40D9-92DB-BA747F04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693138"/>
                <a:ext cx="4320480" cy="400110"/>
              </a:xfrm>
              <a:prstGeom prst="rect">
                <a:avLst/>
              </a:prstGeom>
              <a:blipFill>
                <a:blip r:embed="rId5"/>
                <a:stretch>
                  <a:fillRect t="-5797" r="-702" b="-21739"/>
                </a:stretch>
              </a:blipFill>
              <a:ln w="158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C09C75C8-9165-4EFE-87A5-E2105AA87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484" y="2276872"/>
            <a:ext cx="186502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3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0C4BC-44D4-4E64-9019-9F92B436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2485"/>
            <a:ext cx="7886700" cy="421798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Strength</a:t>
            </a:r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Bessel Wave</a:t>
            </a:r>
            <a:r>
              <a:rPr kumimoji="1" lang="ja-JP" altLang="en-US" sz="2400" b="1" dirty="0">
                <a:latin typeface="+mj-ea"/>
              </a:rPr>
              <a:t> </a:t>
            </a:r>
            <a:r>
              <a:rPr lang="en-US" altLang="ja-JP" sz="2400" b="1" dirty="0">
                <a:latin typeface="+mj-ea"/>
              </a:rPr>
              <a:t>3</a:t>
            </a:r>
            <a:endParaRPr kumimoji="1" lang="ja-JP" altLang="en-US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0A6F147-2828-4443-BEE6-1F86CD7A2E7C}"/>
              </a:ext>
            </a:extLst>
          </p:cNvPr>
          <p:cNvSpPr txBox="1"/>
          <p:nvPr/>
        </p:nvSpPr>
        <p:spPr>
          <a:xfrm>
            <a:off x="225785" y="985216"/>
            <a:ext cx="4850272" cy="447045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Integrating over Impact Parameters</a:t>
            </a:r>
            <a:endParaRPr kumimoji="1" lang="ja-JP" altLang="en-US" sz="22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FB37D0-EE2E-4DED-9948-5F1B52AA0A71}"/>
              </a:ext>
            </a:extLst>
          </p:cNvPr>
          <p:cNvSpPr txBox="1"/>
          <p:nvPr/>
        </p:nvSpPr>
        <p:spPr>
          <a:xfrm>
            <a:off x="4509246" y="4654391"/>
            <a:ext cx="3570019" cy="450893"/>
          </a:xfrm>
          <a:prstGeom prst="rect">
            <a:avLst/>
          </a:prstGeom>
          <a:solidFill>
            <a:srgbClr val="FFEDB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/>
              <a:t>Same as that in PW</a:t>
            </a:r>
            <a:endParaRPr kumimoji="1" lang="ja-JP" altLang="en-US" sz="2400" i="1" dirty="0">
              <a:latin typeface="Cambria Math" panose="02040503050406030204" pitchFamily="18" charset="0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CF0747-3EBE-44FF-9455-D03F8F3D0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73970"/>
            <a:ext cx="6466324" cy="7742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264566-CA92-439F-AB12-20579E2FBC88}"/>
              </a:ext>
            </a:extLst>
          </p:cNvPr>
          <p:cNvSpPr txBox="1"/>
          <p:nvPr/>
        </p:nvSpPr>
        <p:spPr>
          <a:xfrm>
            <a:off x="971600" y="2452826"/>
            <a:ext cx="3213136" cy="400110"/>
          </a:xfrm>
          <a:prstGeom prst="rect">
            <a:avLst/>
          </a:prstGeom>
          <a:solidFill>
            <a:srgbClr val="ECF5E7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2000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 in System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E7B3713-E6F1-42E5-839B-FC28AFB976F6}"/>
                  </a:ext>
                </a:extLst>
              </p:cNvPr>
              <p:cNvSpPr txBox="1"/>
              <p:nvPr/>
            </p:nvSpPr>
            <p:spPr>
              <a:xfrm>
                <a:off x="4197162" y="2348880"/>
                <a:ext cx="2664297" cy="722377"/>
              </a:xfrm>
              <a:prstGeom prst="rect">
                <a:avLst/>
              </a:prstGeom>
              <a:solidFill>
                <a:srgbClr val="ECF5E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E7B3713-E6F1-42E5-839B-FC28AFB97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162" y="2348880"/>
                <a:ext cx="2664297" cy="722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F67246F7-6030-4FAF-A1C0-D4900894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62" y="3284984"/>
            <a:ext cx="3795298" cy="671277"/>
          </a:xfrm>
          <a:prstGeom prst="rect">
            <a:avLst/>
          </a:prstGeom>
          <a:solidFill>
            <a:schemeClr val="bg1"/>
          </a:solidFill>
          <a:ln w="28575">
            <a:solidFill>
              <a:srgbClr val="CD153C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54A00E8-4076-49F1-B835-86D23073F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11" y="4492337"/>
            <a:ext cx="3456000" cy="85944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A434B32-50F3-4F9A-8C91-A095E1EC096F}"/>
                  </a:ext>
                </a:extLst>
              </p:cNvPr>
              <p:cNvSpPr txBox="1"/>
              <p:nvPr/>
            </p:nvSpPr>
            <p:spPr>
              <a:xfrm>
                <a:off x="4197162" y="3234707"/>
                <a:ext cx="3795298" cy="726546"/>
              </a:xfrm>
              <a:prstGeom prst="rect">
                <a:avLst/>
              </a:prstGeom>
              <a:solidFill>
                <a:srgbClr val="FFFFE7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𝑞𝑟</m:t>
                          </m:r>
                        </m:e>
                      </m:d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ja-JP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A434B32-50F3-4F9A-8C91-A095E1EC0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162" y="3234707"/>
                <a:ext cx="3795298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9A42AF-D772-4C5F-B224-A90040A7FFD0}"/>
              </a:ext>
            </a:extLst>
          </p:cNvPr>
          <p:cNvSpPr txBox="1"/>
          <p:nvPr/>
        </p:nvSpPr>
        <p:spPr>
          <a:xfrm>
            <a:off x="1115616" y="5760333"/>
            <a:ext cx="7372586" cy="450893"/>
          </a:xfrm>
          <a:prstGeom prst="rect">
            <a:avLst/>
          </a:prstGeom>
          <a:solidFill>
            <a:srgbClr val="FFFFE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/>
              <a:t>No BW Effect for Total Excitation Probability</a:t>
            </a:r>
            <a:endParaRPr kumimoji="1" lang="ja-JP" altLang="en-US" sz="2400" i="1" dirty="0">
              <a:latin typeface="Cambria Math" panose="020405030504060302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01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6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0C4BC-44D4-4E64-9019-9F92B436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477" y="188640"/>
            <a:ext cx="5513811" cy="61560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kumimoji="1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Transition by BW Photons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917EC9C-E02D-48F6-BCAF-1A1C0D49FEB1}"/>
              </a:ext>
            </a:extLst>
          </p:cNvPr>
          <p:cNvSpPr txBox="1"/>
          <p:nvPr/>
        </p:nvSpPr>
        <p:spPr>
          <a:xfrm>
            <a:off x="467544" y="885856"/>
            <a:ext cx="8019528" cy="1287019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altLang="ja-JP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Trans. Prob.</a:t>
            </a:r>
            <a:r>
              <a:rPr lang="ja-JP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：</a:t>
            </a:r>
            <a:r>
              <a:rPr lang="en-US" altLang="ja-JP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Averaging Over Impact Parameter (IP)</a:t>
            </a:r>
            <a:r>
              <a:rPr lang="ja-JP" alt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ja-JP" sz="2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r>
              <a:rPr lang="ja-JP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⇒ </a:t>
            </a:r>
            <a:r>
              <a:rPr lang="en-US" altLang="ja-JP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Same Results of PW</a:t>
            </a:r>
          </a:p>
          <a:p>
            <a:pPr algn="ctr">
              <a:lnSpc>
                <a:spcPts val="3200"/>
              </a:lnSpc>
            </a:pP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Nature Selection Rule is not Changed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E7039E5-3249-4C02-8C26-3192643EE71B}"/>
              </a:ext>
            </a:extLst>
          </p:cNvPr>
          <p:cNvGrpSpPr>
            <a:grpSpLocks noChangeAspect="1"/>
          </p:cNvGrpSpPr>
          <p:nvPr/>
        </p:nvGrpSpPr>
        <p:grpSpPr>
          <a:xfrm>
            <a:off x="971600" y="2492896"/>
            <a:ext cx="2659561" cy="1595558"/>
            <a:chOff x="1223628" y="2736000"/>
            <a:chExt cx="1620180" cy="97200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35617964-8926-4A6E-BF60-7FFF62F82F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0000" y="2772000"/>
              <a:ext cx="360000" cy="36004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C1B2C1A0-A8E8-4EAE-B922-61F8BFA86FF7}"/>
                </a:ext>
              </a:extLst>
            </p:cNvPr>
            <p:cNvSpPr/>
            <p:nvPr/>
          </p:nvSpPr>
          <p:spPr>
            <a:xfrm rot="10800000">
              <a:off x="1800000" y="2736000"/>
              <a:ext cx="360000" cy="936104"/>
            </a:xfrm>
            <a:prstGeom prst="triangle">
              <a:avLst/>
            </a:prstGeom>
            <a:noFill/>
            <a:ln w="38100"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>
              <a:extLst>
                <a:ext uri="{FF2B5EF4-FFF2-40B4-BE49-F238E27FC236}">
                  <a16:creationId xmlns:a16="http://schemas.microsoft.com/office/drawing/2014/main" id="{BFC29D82-54E9-47A7-8B5D-B085A43ADD6D}"/>
                </a:ext>
              </a:extLst>
            </p:cNvPr>
            <p:cNvSpPr/>
            <p:nvPr/>
          </p:nvSpPr>
          <p:spPr>
            <a:xfrm rot="10800000">
              <a:off x="1980000" y="2736000"/>
              <a:ext cx="360000" cy="936104"/>
            </a:xfrm>
            <a:prstGeom prst="triangle">
              <a:avLst/>
            </a:prstGeom>
            <a:noFill/>
            <a:ln w="38100"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449632D4-C4EF-4A2D-962B-6380726A9586}"/>
                </a:ext>
              </a:extLst>
            </p:cNvPr>
            <p:cNvSpPr/>
            <p:nvPr/>
          </p:nvSpPr>
          <p:spPr>
            <a:xfrm rot="10800000">
              <a:off x="1548000" y="2736000"/>
              <a:ext cx="360000" cy="936104"/>
            </a:xfrm>
            <a:prstGeom prst="triangle">
              <a:avLst/>
            </a:prstGeom>
            <a:noFill/>
            <a:ln w="38100">
              <a:solidFill>
                <a:srgbClr val="00B0F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6228DF3E-4171-4B0D-AE46-4754CC398CA9}"/>
                </a:ext>
              </a:extLst>
            </p:cNvPr>
            <p:cNvSpPr/>
            <p:nvPr/>
          </p:nvSpPr>
          <p:spPr>
            <a:xfrm rot="10800000">
              <a:off x="2232000" y="2736000"/>
              <a:ext cx="360000" cy="936104"/>
            </a:xfrm>
            <a:prstGeom prst="triangle">
              <a:avLst/>
            </a:prstGeom>
            <a:noFill/>
            <a:ln w="38100">
              <a:solidFill>
                <a:schemeClr val="accent2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>
              <a:extLst>
                <a:ext uri="{FF2B5EF4-FFF2-40B4-BE49-F238E27FC236}">
                  <a16:creationId xmlns:a16="http://schemas.microsoft.com/office/drawing/2014/main" id="{B3FEF34A-6C08-4522-A013-38BE3F76960D}"/>
                </a:ext>
              </a:extLst>
            </p:cNvPr>
            <p:cNvSpPr/>
            <p:nvPr/>
          </p:nvSpPr>
          <p:spPr>
            <a:xfrm rot="10800000">
              <a:off x="1368000" y="2736000"/>
              <a:ext cx="360000" cy="936104"/>
            </a:xfrm>
            <a:prstGeom prst="triangle">
              <a:avLst/>
            </a:prstGeom>
            <a:noFill/>
            <a:ln w="38100">
              <a:solidFill>
                <a:schemeClr val="accent2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BDC94493-76A1-49BD-AB40-6537DDD3029E}"/>
                </a:ext>
              </a:extLst>
            </p:cNvPr>
            <p:cNvCxnSpPr/>
            <p:nvPr/>
          </p:nvCxnSpPr>
          <p:spPr>
            <a:xfrm>
              <a:off x="1223628" y="3708000"/>
              <a:ext cx="162018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6CD80C-7BBC-4F11-8E6B-D37523043863}"/>
              </a:ext>
            </a:extLst>
          </p:cNvPr>
          <p:cNvSpPr txBox="1"/>
          <p:nvPr/>
        </p:nvSpPr>
        <p:spPr>
          <a:xfrm>
            <a:off x="562236" y="4432813"/>
            <a:ext cx="8019528" cy="966996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ja-JP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Changing Selection Rule is Observed for Atom</a:t>
            </a:r>
            <a:r>
              <a:rPr lang="ja-JP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 </a:t>
            </a:r>
            <a:endParaRPr lang="en-US" altLang="ja-JP" sz="2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ts val="3600"/>
              </a:lnSpc>
            </a:pP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Restriction for Impact Parameter in Laboratory?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622C1C-37B5-4D26-8B86-3DBD251C32C5}"/>
              </a:ext>
            </a:extLst>
          </p:cNvPr>
          <p:cNvSpPr txBox="1"/>
          <p:nvPr/>
        </p:nvSpPr>
        <p:spPr>
          <a:xfrm>
            <a:off x="681937" y="5638489"/>
            <a:ext cx="7590741" cy="876650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altLang="ja-JP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Experimental Projects of Gamma-ray Vortex Generation</a:t>
            </a:r>
          </a:p>
          <a:p>
            <a:pPr algn="ctr">
              <a:lnSpc>
                <a:spcPts val="3200"/>
              </a:lnSpc>
            </a:pPr>
            <a:r>
              <a:rPr lang="en-US" altLang="ja-JP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 we get New Information by controlling IP in Experiments?</a:t>
            </a:r>
            <a:endParaRPr kumimoji="1" lang="ja-JP" altLang="en-US" sz="22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CF7F0BF-0B8F-4995-A264-A1D6C067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269" y="225483"/>
            <a:ext cx="6351731" cy="6407033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07313FB-338D-4752-A743-1AEFB2B2DA1A}"/>
              </a:ext>
            </a:extLst>
          </p:cNvPr>
          <p:cNvGrpSpPr/>
          <p:nvPr/>
        </p:nvGrpSpPr>
        <p:grpSpPr>
          <a:xfrm>
            <a:off x="107503" y="1100418"/>
            <a:ext cx="2359175" cy="816890"/>
            <a:chOff x="-4259196" y="3486775"/>
            <a:chExt cx="1960538" cy="81689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DBCC3CC-6F7E-46AF-93EF-E066C4F645D0}"/>
                </a:ext>
              </a:extLst>
            </p:cNvPr>
            <p:cNvSpPr txBox="1"/>
            <p:nvPr/>
          </p:nvSpPr>
          <p:spPr>
            <a:xfrm>
              <a:off x="-4259196" y="3486775"/>
              <a:ext cx="1960538" cy="816890"/>
            </a:xfrm>
            <a:prstGeom prst="rect">
              <a:avLst/>
            </a:prstGeom>
            <a:solidFill>
              <a:srgbClr val="FFFFDD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ja-JP" dirty="0"/>
                <a:t>Exc. Prob. In BW</a:t>
              </a:r>
            </a:p>
            <a:p>
              <a:pPr algn="ctr">
                <a:lnSpc>
                  <a:spcPts val="3000"/>
                </a:lnSpc>
              </a:pPr>
              <a:r>
                <a:rPr lang="en-US" altLang="ja-JP" dirty="0"/>
                <a:t>Exc. Prob. In PW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E737D21-1B5D-48CD-8CB6-E7E2603C8FD3}"/>
                </a:ext>
              </a:extLst>
            </p:cNvPr>
            <p:cNvCxnSpPr>
              <a:cxnSpLocks/>
              <a:stCxn id="10" idx="1"/>
              <a:endCxn id="10" idx="3"/>
            </p:cNvCxnSpPr>
            <p:nvPr/>
          </p:nvCxnSpPr>
          <p:spPr>
            <a:xfrm>
              <a:off x="-4259196" y="3895220"/>
              <a:ext cx="1960538" cy="0"/>
            </a:xfrm>
            <a:prstGeom prst="line">
              <a:avLst/>
            </a:prstGeom>
            <a:ln w="22225">
              <a:solidFill>
                <a:srgbClr val="0F25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017C6A8-99AB-49FE-86DD-53F9CFD31A4D}"/>
                  </a:ext>
                </a:extLst>
              </p:cNvPr>
              <p:cNvSpPr txBox="1"/>
              <p:nvPr/>
            </p:nvSpPr>
            <p:spPr>
              <a:xfrm>
                <a:off x="467545" y="2097741"/>
                <a:ext cx="186327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fun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017C6A8-99AB-49FE-86DD-53F9CFD31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2097741"/>
                <a:ext cx="1863279" cy="400110"/>
              </a:xfrm>
              <a:prstGeom prst="rect">
                <a:avLst/>
              </a:prstGeom>
              <a:blipFill>
                <a:blip r:embed="rId3"/>
                <a:stretch>
                  <a:fillRect t="-103030" r="-14426" b="-15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CD32BEF-D746-4351-BC02-D7190058501F}"/>
                  </a:ext>
                </a:extLst>
              </p:cNvPr>
              <p:cNvSpPr txBox="1"/>
              <p:nvPr/>
            </p:nvSpPr>
            <p:spPr>
              <a:xfrm>
                <a:off x="251520" y="3861048"/>
                <a:ext cx="1863279" cy="1015663"/>
              </a:xfrm>
              <a:prstGeom prst="rect">
                <a:avLst/>
              </a:prstGeom>
              <a:solidFill>
                <a:srgbClr val="FFFFF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small 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 , </a:t>
                </a:r>
              </a:p>
              <a:p>
                <a:pPr algn="ctr"/>
                <a:r>
                  <a:rPr lang="en-US" altLang="ja-JP" sz="2000" dirty="0" err="1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Contrs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from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+mn-ea"/>
                      </a:rPr>
                      <m:t>𝐽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+mn-ea"/>
                      </a:rPr>
                      <m:t>&lt;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ja-JP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are small</a:t>
                </a:r>
                <a:endParaRPr kumimoji="1" lang="ja-JP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CD32BEF-D746-4351-BC02-D71900585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61048"/>
                <a:ext cx="1863279" cy="1015663"/>
              </a:xfrm>
              <a:prstGeom prst="rect">
                <a:avLst/>
              </a:prstGeom>
              <a:blipFill>
                <a:blip r:embed="rId4"/>
                <a:stretch>
                  <a:fillRect t="-2994" r="-1961" b="-9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8CE7B3-A820-459B-A05B-253F37AFA189}"/>
              </a:ext>
            </a:extLst>
          </p:cNvPr>
          <p:cNvSpPr txBox="1"/>
          <p:nvPr/>
        </p:nvSpPr>
        <p:spPr>
          <a:xfrm>
            <a:off x="611560" y="261432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This value is fixed for BW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CD8473A-089B-4C99-A272-5BA6F5DB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2882384" cy="68274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(IP) Dependence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D8473A-089B-4C99-A272-5BA6F5DB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186620"/>
            <a:ext cx="5544616" cy="471586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Impact Parameter (IP) Dependence</a:t>
            </a:r>
            <a:endParaRPr kumimoji="1" lang="ja-JP" altLang="en-US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EC5C7C-D59B-4193-A3A9-99ED63FB1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980728"/>
            <a:ext cx="6961663" cy="5567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7008984-37E5-4A9D-954F-026870B0DDEA}"/>
                  </a:ext>
                </a:extLst>
              </p:cNvPr>
              <p:cNvSpPr txBox="1"/>
              <p:nvPr/>
            </p:nvSpPr>
            <p:spPr>
              <a:xfrm>
                <a:off x="251520" y="1355166"/>
                <a:ext cx="1656184" cy="731547"/>
              </a:xfrm>
              <a:prstGeom prst="rect">
                <a:avLst/>
              </a:prstGeom>
              <a:solidFill>
                <a:srgbClr val="FFFFD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Orderly </a:t>
                </a:r>
              </a:p>
              <a:p>
                <a:pPr algn="ctr"/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 small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kumimoji="1" lang="ja-JP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7008984-37E5-4A9D-954F-026870B0D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55166"/>
                <a:ext cx="1656184" cy="731547"/>
              </a:xfrm>
              <a:prstGeom prst="rect">
                <a:avLst/>
              </a:prstGeom>
              <a:blipFill>
                <a:blip r:embed="rId4"/>
                <a:stretch>
                  <a:fillRect t="-4167" b="-1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2572994-A5AF-4219-8119-4C7FC1314BA9}"/>
                  </a:ext>
                </a:extLst>
              </p:cNvPr>
              <p:cNvSpPr txBox="1"/>
              <p:nvPr/>
            </p:nvSpPr>
            <p:spPr>
              <a:xfrm>
                <a:off x="230651" y="2434184"/>
                <a:ext cx="1656184" cy="731547"/>
              </a:xfrm>
              <a:prstGeom prst="rect">
                <a:avLst/>
              </a:prstGeom>
              <a:solidFill>
                <a:srgbClr val="F1F8E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Chaos </a:t>
                </a:r>
              </a:p>
              <a:p>
                <a:pPr algn="ctr"/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2572994-A5AF-4219-8119-4C7FC1314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51" y="2434184"/>
                <a:ext cx="1656184" cy="731547"/>
              </a:xfrm>
              <a:prstGeom prst="rect">
                <a:avLst/>
              </a:prstGeom>
              <a:blipFill>
                <a:blip r:embed="rId5"/>
                <a:stretch>
                  <a:fillRect t="-4167" b="-1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4B7C40-4D10-4114-B816-72ED25EF5227}"/>
              </a:ext>
            </a:extLst>
          </p:cNvPr>
          <p:cNvSpPr txBox="1"/>
          <p:nvPr/>
        </p:nvSpPr>
        <p:spPr>
          <a:xfrm>
            <a:off x="107503" y="3925505"/>
            <a:ext cx="1946267" cy="1015663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Special Regularities are Hard to see.</a:t>
            </a:r>
            <a:endParaRPr kumimoji="1" lang="ja-JP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2DEEE06-5C8C-4E37-BEAE-273904AF0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9113"/>
            <a:ext cx="7258835" cy="6424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9515F29-2135-4DAE-8B69-9228EE6D4B81}"/>
                  </a:ext>
                </a:extLst>
              </p:cNvPr>
              <p:cNvSpPr txBox="1"/>
              <p:nvPr/>
            </p:nvSpPr>
            <p:spPr>
              <a:xfrm>
                <a:off x="3419872" y="6505599"/>
                <a:ext cx="165618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9515F29-2135-4DAE-8B69-9228EE6D4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6505599"/>
                <a:ext cx="1656184" cy="307777"/>
              </a:xfrm>
              <a:prstGeom prst="rect">
                <a:avLst/>
              </a:prstGeom>
              <a:blipFill>
                <a:blip r:embed="rId3"/>
                <a:stretch>
                  <a:fillRect t="-160784" r="-21324" b="-249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16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82B041-7D9D-4C37-AE5E-FD1243C8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40007"/>
            <a:ext cx="6913698" cy="6030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274E40B-3FF9-4583-B695-E085D1EF6420}"/>
                  </a:ext>
                </a:extLst>
              </p:cNvPr>
              <p:cNvSpPr txBox="1"/>
              <p:nvPr/>
            </p:nvSpPr>
            <p:spPr>
              <a:xfrm>
                <a:off x="3851920" y="6361583"/>
                <a:ext cx="165618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274E40B-3FF9-4583-B695-E085D1EF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6361583"/>
                <a:ext cx="1656184" cy="307777"/>
              </a:xfrm>
              <a:prstGeom prst="rect">
                <a:avLst/>
              </a:prstGeom>
              <a:blipFill>
                <a:blip r:embed="rId3"/>
                <a:stretch>
                  <a:fillRect t="-166000" r="-20956" b="-25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C39FD8-9AA3-42A5-87F4-75A82CCC6287}"/>
              </a:ext>
            </a:extLst>
          </p:cNvPr>
          <p:cNvSpPr txBox="1"/>
          <p:nvPr/>
        </p:nvSpPr>
        <p:spPr>
          <a:xfrm>
            <a:off x="7740352" y="3105834"/>
            <a:ext cx="108012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>
                <a:latin typeface="+mn-ea"/>
                <a:ea typeface="+mn-ea"/>
              </a:rPr>
              <a:t>K = M</a:t>
            </a:r>
            <a:r>
              <a:rPr lang="ja-JP" altLang="en-US" i="1" dirty="0">
                <a:latin typeface="+mn-ea"/>
                <a:ea typeface="+mn-ea"/>
              </a:rPr>
              <a:t> </a:t>
            </a:r>
            <a:r>
              <a:rPr lang="ja-JP" altLang="en-US" dirty="0"/>
              <a:t>が大きい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668253-AF27-4BFE-9AE8-B3DB0C9B56BE}"/>
              </a:ext>
            </a:extLst>
          </p:cNvPr>
          <p:cNvSpPr txBox="1"/>
          <p:nvPr/>
        </p:nvSpPr>
        <p:spPr>
          <a:xfrm>
            <a:off x="323528" y="4078813"/>
            <a:ext cx="1080120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>
                <a:latin typeface="+mn-ea"/>
                <a:ea typeface="+mn-ea"/>
              </a:rPr>
              <a:t>K = M</a:t>
            </a:r>
            <a:r>
              <a:rPr lang="ja-JP" altLang="en-US" i="1" dirty="0">
                <a:latin typeface="+mn-ea"/>
                <a:ea typeface="+mn-ea"/>
              </a:rPr>
              <a:t> </a:t>
            </a:r>
            <a:r>
              <a:rPr lang="ja-JP" altLang="en-US" dirty="0"/>
              <a:t>が小さい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505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615601"/>
          </a:xfrm>
        </p:spPr>
        <p:txBody>
          <a:bodyPr>
            <a:normAutofit/>
          </a:bodyPr>
          <a:lstStyle/>
          <a:p>
            <a:pPr algn="ctr"/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Nuclear Photoreaction with Bessel Wave</a:t>
            </a:r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91933" y="828822"/>
                <a:ext cx="8452781" cy="1654203"/>
              </a:xfrm>
              <a:prstGeom prst="rect">
                <a:avLst/>
              </a:prstGeom>
              <a:solidFill>
                <a:srgbClr val="FFFFE7"/>
              </a:solidFill>
            </p:spPr>
            <p:txBody>
              <a:bodyPr wrap="square" lIns="180000" tIns="108000" rIns="180000" bIns="144000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en-US" altLang="ja-JP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ja-JP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Nature, Selection Rule is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altLang="ja-JP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Changed</a:t>
                </a:r>
              </a:p>
              <a:p>
                <a:pPr>
                  <a:lnSpc>
                    <a:spcPts val="2800"/>
                  </a:lnSpc>
                </a:pP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 　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 cannot be controlled 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in PW</a:t>
                </a:r>
              </a:p>
              <a:p>
                <a:pPr>
                  <a:lnSpc>
                    <a:spcPts val="2800"/>
                  </a:lnSpc>
                </a:pP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  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BW →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PW  →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±1</m:t>
                    </m:r>
                  </m:oMath>
                </a14:m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ja-JP" altLang="en-US" sz="2000" dirty="0">
                    <a:solidFill>
                      <a:srgbClr val="0000FF"/>
                    </a:solidFill>
                    <a:latin typeface="ＭＳ Ｐゴシック" panose="020B0600070205080204" pitchFamily="50" charset="-128"/>
                  </a:rPr>
                  <a:t>  </a:t>
                </a:r>
                <a:r>
                  <a:rPr lang="ja-JP" altLang="en-US" sz="2000" dirty="0">
                    <a:solidFill>
                      <a:srgbClr val="0000FF"/>
                    </a:solidFill>
                    <a:latin typeface="Century Schoolbook" panose="02040604050505020304" pitchFamily="18" charset="0"/>
                  </a:rPr>
                  <a:t>  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Century Schoolbook" panose="02040604050505020304" pitchFamily="18" charset="0"/>
                  </a:rPr>
                  <a:t>Different Angular Distribution for Emitted Particles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33" y="828822"/>
                <a:ext cx="8452781" cy="16542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8FAA59-5822-446C-8504-4F157C66804A}"/>
              </a:ext>
            </a:extLst>
          </p:cNvPr>
          <p:cNvSpPr txBox="1"/>
          <p:nvPr/>
        </p:nvSpPr>
        <p:spPr>
          <a:xfrm>
            <a:off x="405968" y="3783640"/>
            <a:ext cx="8564644" cy="580769"/>
          </a:xfrm>
          <a:prstGeom prst="rect">
            <a:avLst/>
          </a:prstGeom>
          <a:solidFill>
            <a:srgbClr val="FFFFE7"/>
          </a:solidFill>
        </p:spPr>
        <p:txBody>
          <a:bodyPr wrap="square" lIns="180000" tIns="108000" rIns="180000" bIns="144000" rtlCol="0">
            <a:spAutoFit/>
          </a:bodyPr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altLang="ja-JP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Controlling Width of LG Wave 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 Controlling  IP  ?</a:t>
            </a:r>
            <a:endParaRPr lang="en-US" altLang="ja-JP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84EEAD-D83F-4712-899B-D65D768FE79E}"/>
              </a:ext>
            </a:extLst>
          </p:cNvPr>
          <p:cNvSpPr txBox="1"/>
          <p:nvPr/>
        </p:nvSpPr>
        <p:spPr>
          <a:xfrm>
            <a:off x="285252" y="2538235"/>
            <a:ext cx="8452780" cy="1357327"/>
          </a:xfrm>
          <a:prstGeom prst="rect">
            <a:avLst/>
          </a:prstGeom>
          <a:solidFill>
            <a:srgbClr val="FFFFE7"/>
          </a:solidFill>
        </p:spPr>
        <p:txBody>
          <a:bodyPr wrap="square" lIns="180000" tIns="108000" rIns="180000" bIns="144000" rtlCol="0">
            <a:sp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altLang="ja-JP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Changing Selection Rule is observed for Atom with LG Wave, whose intensity distribution is concentrated around the symmetry axis.</a:t>
            </a:r>
          </a:p>
          <a:p>
            <a:pPr>
              <a:lnSpc>
                <a:spcPts val="2600"/>
              </a:lnSpc>
              <a:spcBef>
                <a:spcPts val="800"/>
              </a:spcBef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Laboratory, BW cannot be created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A26CE33-332F-404E-9B6D-B1E2C7F74CDF}"/>
                  </a:ext>
                </a:extLst>
              </p:cNvPr>
              <p:cNvSpPr txBox="1"/>
              <p:nvPr/>
            </p:nvSpPr>
            <p:spPr>
              <a:xfrm>
                <a:off x="180070" y="4440253"/>
                <a:ext cx="8564644" cy="1359700"/>
              </a:xfrm>
              <a:prstGeom prst="rect">
                <a:avLst/>
              </a:prstGeom>
              <a:solidFill>
                <a:srgbClr val="FFFFE7"/>
              </a:solidFill>
            </p:spPr>
            <p:txBody>
              <a:bodyPr wrap="square" lIns="180000" tIns="108000" rIns="180000" bIns="144000" rtlCol="0">
                <a:spAutoFit/>
              </a:bodyPr>
              <a:lstStyle/>
              <a:p>
                <a:pPr>
                  <a:lnSpc>
                    <a:spcPts val="2600"/>
                  </a:lnSpc>
                  <a:spcBef>
                    <a:spcPts val="600"/>
                  </a:spcBef>
                </a:pPr>
                <a:r>
                  <a:rPr lang="en-US" altLang="ja-JP" sz="2200" dirty="0">
                    <a:latin typeface="+mn-ea"/>
                    <a:ea typeface="+mn-ea"/>
                  </a:rPr>
                  <a:t> 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Contributions from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+mn-ea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+mn-ea"/>
                      </a:rPr>
                      <m:t>≥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+mn-ea"/>
                      </a:rPr>
                      <m:t>𝐾</m:t>
                    </m:r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are Large</a:t>
                </a:r>
              </a:p>
              <a:p>
                <a:pPr>
                  <a:lnSpc>
                    <a:spcPts val="2600"/>
                  </a:lnSpc>
                  <a:spcBef>
                    <a:spcPts val="1000"/>
                  </a:spcBef>
                </a:pPr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We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expect to find a method to observe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high AM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excitations that are</a:t>
                </a:r>
              </a:p>
              <a:p>
                <a:pPr>
                  <a:lnSpc>
                    <a:spcPts val="2600"/>
                  </a:lnSpc>
                  <a:spcBef>
                    <a:spcPts val="0"/>
                  </a:spcBef>
                </a:pPr>
                <a:r>
                  <a:rPr lang="en-US" altLang="ja-JP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difficult to observe with PW.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A26CE33-332F-404E-9B6D-B1E2C7F7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70" y="4440253"/>
                <a:ext cx="8564644" cy="1359700"/>
              </a:xfrm>
              <a:prstGeom prst="rect">
                <a:avLst/>
              </a:prstGeom>
              <a:blipFill>
                <a:blip r:embed="rId3"/>
                <a:stretch>
                  <a:fillRect b="-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DC1CFF-C810-4BBB-882B-69C57F35939E}"/>
              </a:ext>
            </a:extLst>
          </p:cNvPr>
          <p:cNvSpPr txBox="1"/>
          <p:nvPr/>
        </p:nvSpPr>
        <p:spPr>
          <a:xfrm>
            <a:off x="1619672" y="5838363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i="1" dirty="0">
                <a:solidFill>
                  <a:srgbClr val="251DBD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Thank You!</a:t>
            </a:r>
            <a:endParaRPr kumimoji="1" lang="ja-JP" altLang="en-US" sz="4800" b="1" i="1" dirty="0">
              <a:solidFill>
                <a:srgbClr val="251DBD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9BAED3-F960-40D6-907E-7869E25FB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28" y="144016"/>
            <a:ext cx="4202611" cy="6669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A514D53-E2DD-462A-9DFA-A6BFF691AB0A}"/>
                  </a:ext>
                </a:extLst>
              </p:cNvPr>
              <p:cNvSpPr txBox="1"/>
              <p:nvPr/>
            </p:nvSpPr>
            <p:spPr>
              <a:xfrm>
                <a:off x="6372200" y="3105834"/>
                <a:ext cx="2088232" cy="12252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sz="2000" dirty="0">
                    <a:ea typeface="+mn-ea"/>
                  </a:rPr>
                  <a:t>小さい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latin typeface="Cambria Math" panose="02040503050406030204" pitchFamily="18" charset="0"/>
                            <a:ea typeface="+mn-ea"/>
                          </a:rPr>
                          <m:t>𝜃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𝑞</m:t>
                        </m:r>
                      </m:sub>
                    </m:sSub>
                  </m:oMath>
                </a14:m>
                <a:endParaRPr lang="en-US" altLang="ja-JP" sz="2000" i="1" dirty="0">
                  <a:latin typeface="+mn-ea"/>
                  <a:ea typeface="+mn-ea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ja-JP" altLang="en-US" sz="2000" i="1" dirty="0">
                    <a:latin typeface="ＭＳ Ｐゴシック" panose="020B0600070205080204" pitchFamily="50" charset="-128"/>
                  </a:rPr>
                  <a:t>→ </a:t>
                </a:r>
                <a14:m>
                  <m:oMath xmlns:m="http://schemas.openxmlformats.org/officeDocument/2006/math">
                    <m:r>
                      <a:rPr lang="ja-JP" altLang="en-US" sz="2000" i="1" dirty="0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+mn-ea"/>
                      </a:rPr>
                      <m:t>𝑀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+mn-ea"/>
                      </a:rPr>
                      <m:t>=1</m:t>
                    </m:r>
                  </m:oMath>
                </a14:m>
                <a:r>
                  <a:rPr lang="ja-JP" altLang="en-US" sz="2000" i="1" dirty="0">
                    <a:latin typeface="+mn-ea"/>
                    <a:ea typeface="+mn-ea"/>
                  </a:rPr>
                  <a:t> </a:t>
                </a:r>
                <a:r>
                  <a:rPr lang="ja-JP" altLang="en-US" sz="2000" dirty="0">
                    <a:latin typeface="+mn-ea"/>
                    <a:ea typeface="+mn-ea"/>
                  </a:rPr>
                  <a:t>のみ</a:t>
                </a:r>
                <a:endParaRPr lang="en-US" altLang="ja-JP" sz="2000" dirty="0">
                  <a:latin typeface="+mn-ea"/>
                  <a:ea typeface="+mn-ea"/>
                </a:endParaRPr>
              </a:p>
              <a:p>
                <a:pPr algn="ctr">
                  <a:lnSpc>
                    <a:spcPts val="3200"/>
                  </a:lnSpc>
                </a:pPr>
                <a:r>
                  <a:rPr lang="ja-JP" altLang="en-US" sz="2000" dirty="0">
                    <a:latin typeface="+mn-ea"/>
                    <a:ea typeface="+mn-ea"/>
                  </a:rPr>
                  <a:t>平面波と同じ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A514D53-E2DD-462A-9DFA-A6BFF691A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105834"/>
                <a:ext cx="2088232" cy="1225207"/>
              </a:xfrm>
              <a:prstGeom prst="rect">
                <a:avLst/>
              </a:prstGeom>
              <a:blipFill>
                <a:blip r:embed="rId3"/>
                <a:stretch>
                  <a:fillRect b="-534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356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556" y="140519"/>
            <a:ext cx="7886700" cy="615601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§4   Summary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4DED72-E86A-456C-A50D-FBD9003F8529}"/>
              </a:ext>
            </a:extLst>
          </p:cNvPr>
          <p:cNvSpPr txBox="1"/>
          <p:nvPr/>
        </p:nvSpPr>
        <p:spPr>
          <a:xfrm>
            <a:off x="323528" y="669697"/>
            <a:ext cx="8452780" cy="825675"/>
          </a:xfrm>
          <a:prstGeom prst="rect">
            <a:avLst/>
          </a:prstGeom>
          <a:pattFill prst="pct6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349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 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</a:t>
            </a:r>
            <a:r>
              <a:rPr lang="en-US" altLang="ja-JP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hoton Vortex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Dir. parallel to Mag. Fld.</a:t>
            </a:r>
          </a:p>
          <a:p>
            <a:pPr>
              <a:lnSpc>
                <a:spcPts val="3000"/>
              </a:lnSpc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T.M, T. Hayakawa,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M.K.Cheoun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T.Kajino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PLB826,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136779 (2022)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BD8D691-F271-40DC-899D-D46B5C572266}"/>
                  </a:ext>
                </a:extLst>
              </p:cNvPr>
              <p:cNvSpPr txBox="1"/>
              <p:nvPr/>
            </p:nvSpPr>
            <p:spPr>
              <a:xfrm>
                <a:off x="261216" y="1587573"/>
                <a:ext cx="8559256" cy="2273475"/>
              </a:xfrm>
              <a:prstGeom prst="rect">
                <a:avLst/>
              </a:prstGeom>
              <a:solidFill>
                <a:srgbClr val="FFFFE7"/>
              </a:solidFill>
              <a:ln w="28575">
                <a:solidFill>
                  <a:srgbClr val="C00000"/>
                </a:solidFill>
              </a:ln>
            </p:spPr>
            <p:txBody>
              <a:bodyPr wrap="square" lIns="180000" tIns="108000" rIns="180000" bIns="144000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en-US" altLang="ja-JP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Nuclear Photoreaction with Bessel Wave</a:t>
                </a:r>
                <a:r>
                  <a:rPr lang="en-US" altLang="ja-JP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ts val="2800"/>
                  </a:lnSpc>
                  <a:spcBef>
                    <a:spcPts val="600"/>
                  </a:spcBef>
                </a:pPr>
                <a:r>
                  <a:rPr lang="en-US" altLang="ja-JP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ja-JP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Nature,</a:t>
                </a:r>
                <a:r>
                  <a:rPr lang="en-US" altLang="ja-JP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 is uncontrolled 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in PW  </a:t>
                </a:r>
              </a:p>
              <a:p>
                <a:pPr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Rule is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 Changed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ts val="2800"/>
                  </a:lnSpc>
                  <a:spcBef>
                    <a:spcPts val="600"/>
                  </a:spcBef>
                </a:pP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BW →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PW  →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±1</m:t>
                    </m:r>
                  </m:oMath>
                </a14:m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Century Schoolbook" panose="02040604050505020304" pitchFamily="18" charset="0"/>
                  </a:rPr>
                  <a:t>Different Angular Distribution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ja-JP" altLang="en-US" sz="2000" dirty="0">
                    <a:solidFill>
                      <a:srgbClr val="0000FF"/>
                    </a:solidFill>
                    <a:latin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≳0.1</m:t>
                    </m:r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ja-JP" sz="2000" dirty="0">
                  <a:solidFill>
                    <a:srgbClr val="0000FF"/>
                  </a:solidFill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BD8D691-F271-40DC-899D-D46B5C572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16" y="1587573"/>
                <a:ext cx="8559256" cy="22734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1FE435-E5F4-4B52-9ACF-2DCAE17580D6}"/>
              </a:ext>
            </a:extLst>
          </p:cNvPr>
          <p:cNvSpPr txBox="1"/>
          <p:nvPr/>
        </p:nvSpPr>
        <p:spPr>
          <a:xfrm>
            <a:off x="323528" y="3933056"/>
            <a:ext cx="8452780" cy="2693398"/>
          </a:xfrm>
          <a:prstGeom prst="rect">
            <a:avLst/>
          </a:prstGeom>
          <a:solidFill>
            <a:srgbClr val="FFFFE7"/>
          </a:solidFill>
        </p:spPr>
        <p:txBody>
          <a:bodyPr wrap="square" lIns="180000" tIns="108000" rIns="180000" bIns="144000" rtlCol="0">
            <a:sp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altLang="ja-JP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Application to Experiments</a:t>
            </a:r>
          </a:p>
          <a:p>
            <a:pPr marL="457200" indent="-457200">
              <a:lnSpc>
                <a:spcPts val="2600"/>
              </a:lnSpc>
              <a:spcBef>
                <a:spcPts val="600"/>
              </a:spcBef>
              <a:buAutoNum type="arabicParenR"/>
            </a:pPr>
            <a:r>
              <a:rPr lang="en-US" altLang="ja-JP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Limiting Impact Parameter </a:t>
            </a:r>
          </a:p>
          <a:p>
            <a:pPr marL="457200" indent="-457200">
              <a:lnSpc>
                <a:spcPts val="2600"/>
              </a:lnSpc>
              <a:spcBef>
                <a:spcPts val="600"/>
              </a:spcBef>
              <a:buAutoNum type="arabicParenR"/>
            </a:pPr>
            <a:r>
              <a:rPr lang="en-US" altLang="ja-JP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Concentrating </a:t>
            </a:r>
            <a:r>
              <a:rPr lang="en-US" altLang="ja-JP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Strenghth</a:t>
            </a:r>
            <a:r>
              <a:rPr lang="en-US" altLang="ja-JP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around Symmetry Axis</a:t>
            </a:r>
          </a:p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altLang="ja-JP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Changing Selection Rule is observed for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Atom</a:t>
            </a:r>
            <a:r>
              <a:rPr lang="en-US" altLang="ja-JP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LG Wave</a:t>
            </a:r>
            <a:r>
              <a:rPr lang="en-US" altLang="ja-JP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whose intensity distribution is concentrated around the symmetry axis.</a:t>
            </a:r>
          </a:p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altLang="ja-JP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Nuclei are too Small (?)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C1D2B6-A129-43B9-8EA4-681BC09F4E64}"/>
              </a:ext>
            </a:extLst>
          </p:cNvPr>
          <p:cNvSpPr txBox="1"/>
          <p:nvPr/>
        </p:nvSpPr>
        <p:spPr>
          <a:xfrm>
            <a:off x="4283968" y="5982379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i="1" dirty="0">
                <a:solidFill>
                  <a:srgbClr val="251DBD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Thank You!</a:t>
            </a:r>
            <a:endParaRPr kumimoji="1" lang="ja-JP" altLang="en-US" sz="4800" b="1" i="1" dirty="0">
              <a:solidFill>
                <a:srgbClr val="251DBD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7200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§1  Introduction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17A63F-9F8F-488F-A232-310BDA496BD8}"/>
              </a:ext>
            </a:extLst>
          </p:cNvPr>
          <p:cNvSpPr txBox="1"/>
          <p:nvPr/>
        </p:nvSpPr>
        <p:spPr>
          <a:xfrm>
            <a:off x="173289" y="2204864"/>
            <a:ext cx="8947660" cy="42319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Photon </a:t>
            </a:r>
            <a:r>
              <a:rPr lang="en-US" altLang="ja-JP" sz="2200" dirty="0">
                <a:solidFill>
                  <a:srgbClr val="FF0000"/>
                </a:solidFill>
                <a:latin typeface="Century Schoolbook" panose="02040604050505020304" pitchFamily="18" charset="0"/>
              </a:rPr>
              <a:t>Vortex</a:t>
            </a:r>
            <a:r>
              <a:rPr lang="ja-JP" altLang="en-US" sz="22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Century Schoolbook" panose="02040604050505020304" pitchFamily="18" charset="0"/>
              </a:rPr>
              <a:t>:</a:t>
            </a:r>
            <a:r>
              <a:rPr lang="ja-JP" altLang="en-US" sz="22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Eigen States of 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z-Comp. of Total Ang. Mom.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zTAM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35598E6-B875-4214-A0C6-E1BE98EB165D}"/>
              </a:ext>
            </a:extLst>
          </p:cNvPr>
          <p:cNvSpPr txBox="1"/>
          <p:nvPr/>
        </p:nvSpPr>
        <p:spPr>
          <a:xfrm>
            <a:off x="122068" y="751639"/>
            <a:ext cx="5472608" cy="412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Vortices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da-DK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L.Allen et al., PRA45, 8185 (‘94)</a:t>
            </a:r>
            <a:endParaRPr lang="da-DK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DAC1B9-E561-4284-BB9E-0BFEAD9E500C}"/>
              </a:ext>
            </a:extLst>
          </p:cNvPr>
          <p:cNvSpPr txBox="1"/>
          <p:nvPr/>
        </p:nvSpPr>
        <p:spPr>
          <a:xfrm>
            <a:off x="316405" y="1241369"/>
            <a:ext cx="5083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vortices can bring large angular momentum.</a:t>
            </a:r>
            <a:endParaRPr lang="ja-JP" altLang="en-US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8321014D-A1B7-4008-835B-4F33426C3BDF}"/>
              </a:ext>
            </a:extLst>
          </p:cNvPr>
          <p:cNvSpPr/>
          <p:nvPr/>
        </p:nvSpPr>
        <p:spPr>
          <a:xfrm>
            <a:off x="899592" y="1628800"/>
            <a:ext cx="864096" cy="469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E92C230-F34E-4DDB-AD35-0B6A349F6255}"/>
              </a:ext>
            </a:extLst>
          </p:cNvPr>
          <p:cNvSpPr txBox="1"/>
          <p:nvPr/>
        </p:nvSpPr>
        <p:spPr>
          <a:xfrm>
            <a:off x="2195736" y="1652287"/>
            <a:ext cx="612068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sz="1800" dirty="0">
                <a:solidFill>
                  <a:srgbClr val="FF0000"/>
                </a:solidFill>
                <a:latin typeface="Century Schoolbook" panose="02040604050505020304" pitchFamily="18" charset="0"/>
              </a:rPr>
              <a:t>This</a:t>
            </a:r>
            <a:r>
              <a:rPr lang="ja-JP" altLang="en-US" sz="18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latin typeface="Century Schoolbook" panose="02040604050505020304" pitchFamily="18" charset="0"/>
              </a:rPr>
              <a:t>concept</a:t>
            </a:r>
            <a:r>
              <a:rPr lang="ja-JP" altLang="en-US" sz="18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ja-JP" altLang="en-US" sz="18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Century Schoolbook" panose="02040604050505020304" pitchFamily="18" charset="0"/>
              </a:rPr>
              <a:t>applied to quantum mechanics</a:t>
            </a:r>
            <a:endParaRPr lang="en-US" altLang="ja-JP" sz="18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0C4165-BD45-4CFC-8A2F-D037C1208DDA}"/>
              </a:ext>
            </a:extLst>
          </p:cNvPr>
          <p:cNvSpPr txBox="1"/>
          <p:nvPr/>
        </p:nvSpPr>
        <p:spPr>
          <a:xfrm>
            <a:off x="316405" y="2844224"/>
            <a:ext cx="5279958" cy="1169551"/>
          </a:xfrm>
          <a:prstGeom prst="rect">
            <a:avLst/>
          </a:prstGeom>
          <a:solidFill>
            <a:srgbClr val="FFFFF3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kumimoji="1" lang="en-US" altLang="ja-JP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</a:t>
            </a:r>
            <a:r>
              <a:rPr lang="en-US" altLang="ja-JP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Gravity (BH) </a:t>
            </a:r>
            <a:r>
              <a:rPr lang="en-US" altLang="ja-JP" sz="2200" b="1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⇒ </a:t>
            </a:r>
            <a:r>
              <a:rPr kumimoji="1" lang="en-US" altLang="ja-JP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 Vortex</a:t>
            </a:r>
          </a:p>
          <a:p>
            <a:pPr algn="ctr">
              <a:lnSpc>
                <a:spcPts val="2800"/>
              </a:lnSpc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Tamburini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Nat.-Phys., Vol.7, 195 (`11)</a:t>
            </a:r>
            <a:r>
              <a:rPr lang="it-IT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2800"/>
              </a:lnSpc>
            </a:pPr>
            <a:r>
              <a:rPr lang="it-IT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MNRAS </a:t>
            </a:r>
            <a:r>
              <a:rPr lang="pt-BR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492, 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L22 (’20)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92C744A-7D5B-4B69-8593-BD5F43C8D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564904"/>
            <a:ext cx="3442447" cy="177012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C9DE2E-AA10-4BF1-8476-24F63A73A77B}"/>
              </a:ext>
            </a:extLst>
          </p:cNvPr>
          <p:cNvSpPr txBox="1"/>
          <p:nvPr/>
        </p:nvSpPr>
        <p:spPr>
          <a:xfrm>
            <a:off x="186782" y="5929956"/>
            <a:ext cx="8780962" cy="802968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FF"/>
            </a:solidFill>
          </a:ln>
        </p:spPr>
        <p:txBody>
          <a:bodyPr wrap="square" lIns="108000" tIns="0" bIns="72000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Vortex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carrying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zTAM</a:t>
            </a:r>
            <a:endParaRPr lang="en-US" altLang="ja-JP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ja-JP" altLang="en-US" sz="2000" b="1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⇒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 Multipole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Giant Resonances,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-Wei Lu et al., PRL 131, 202502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(‘23)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653CDB6-E82B-4D6B-B065-01E603419278}"/>
              </a:ext>
            </a:extLst>
          </p:cNvPr>
          <p:cNvGrpSpPr/>
          <p:nvPr/>
        </p:nvGrpSpPr>
        <p:grpSpPr>
          <a:xfrm>
            <a:off x="316405" y="4119463"/>
            <a:ext cx="8617572" cy="1704805"/>
            <a:chOff x="323528" y="3164355"/>
            <a:chExt cx="8617572" cy="1704805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A7225ED-1D1F-444E-A0DC-37F26E0A360B}"/>
                </a:ext>
              </a:extLst>
            </p:cNvPr>
            <p:cNvSpPr txBox="1"/>
            <p:nvPr/>
          </p:nvSpPr>
          <p:spPr>
            <a:xfrm>
              <a:off x="323528" y="3177749"/>
              <a:ext cx="6912768" cy="16519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ja-JP" sz="22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Magnetar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Strong Mag. Field   </a:t>
              </a:r>
              <a:r>
                <a: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 </a:t>
              </a:r>
              <a:r>
                <a:rPr lang="ja-JP" altLang="en-US" sz="2000" dirty="0">
                  <a:latin typeface="Cambria Math" panose="02040503050406030204" pitchFamily="18" charset="0"/>
                </a:rPr>
                <a:t>～ </a:t>
              </a:r>
              <a:r>
                <a: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  <a:r>
                <a:rPr lang="en-US" altLang="ja-JP" sz="20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14</a:t>
              </a:r>
              <a:r>
                <a:rPr lang="ja-JP" altLang="en-US" sz="2000" baseline="30000" dirty="0" err="1">
                  <a:latin typeface="Cambria Math" panose="02040503050406030204" pitchFamily="18" charset="0"/>
                </a:rPr>
                <a:t>ー</a:t>
              </a:r>
              <a:r>
                <a:rPr lang="en-US" altLang="ja-JP" sz="20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15</a:t>
              </a:r>
              <a:r>
                <a: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G (normal </a:t>
              </a:r>
              <a:r>
                <a: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 </a:t>
              </a:r>
              <a:r>
                <a:rPr lang="ja-JP" altLang="en-US" sz="2000" dirty="0">
                  <a:latin typeface="Cambria Math" panose="02040503050406030204" pitchFamily="18" charset="0"/>
                </a:rPr>
                <a:t>～ </a:t>
              </a:r>
              <a:r>
                <a: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  <a:r>
                <a:rPr lang="en-US" altLang="ja-JP" sz="20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12 </a:t>
              </a:r>
              <a:r>
                <a:rPr lang="ja-JP" altLang="en-US" sz="2000" baseline="30000" dirty="0">
                  <a:latin typeface="Cambria Math" panose="02040503050406030204" pitchFamily="18" charset="0"/>
                </a:rPr>
                <a:t>－</a:t>
              </a:r>
              <a:r>
                <a:rPr lang="en-US" altLang="ja-JP" sz="20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13</a:t>
              </a:r>
              <a:r>
                <a: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G)</a:t>
              </a:r>
            </a:p>
            <a:p>
              <a:pPr marL="342900" indent="-342900">
                <a:lnSpc>
                  <a:spcPts val="28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Emitting High Energy</a:t>
              </a:r>
              <a:r>
                <a:rPr lang="el-GR" altLang="ja-JP" sz="2000" dirty="0">
                  <a:latin typeface="ＭＳ Ｐゴシック" panose="020B0600070205080204" pitchFamily="50" charset="-128"/>
                </a:rPr>
                <a:t>γ</a:t>
              </a:r>
              <a:r>
                <a:rPr lang="en-US" altLang="ja-JP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    </a:t>
              </a:r>
              <a:r>
                <a:rPr lang="en-US" altLang="ja-JP" sz="20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Soft Gamma Repeater (SGR) </a:t>
              </a:r>
              <a:endParaRPr lang="en-US" altLang="ja-JP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>
                <a:lnSpc>
                  <a:spcPts val="2800"/>
                </a:lnSpc>
                <a:spcBef>
                  <a:spcPts val="600"/>
                </a:spcBef>
              </a:pPr>
              <a:r>
                <a: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　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T.M, T. Hayakawa, </a:t>
              </a:r>
              <a:r>
                <a:rPr lang="en-US" altLang="ja-JP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M.K.Cheoun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ja-JP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T.Kajino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  PLB826,</a:t>
              </a:r>
              <a:r>
                <a: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136779 (22)</a:t>
              </a:r>
            </a:p>
          </p:txBody>
        </p:sp>
        <p:pic>
          <p:nvPicPr>
            <p:cNvPr id="21" name="Picture 5" descr="magnetar-300x300.jpg">
              <a:extLst>
                <a:ext uri="{FF2B5EF4-FFF2-40B4-BE49-F238E27FC236}">
                  <a16:creationId xmlns:a16="http://schemas.microsoft.com/office/drawing/2014/main" id="{306DDD48-CCC2-47F3-B692-D77FFF4EB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5" y="3164355"/>
              <a:ext cx="1704805" cy="1704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79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77"/>
    </mc:Choice>
    <mc:Fallback xmlns="">
      <p:transition spd="slow" advTm="47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  <p:extLst>
    <p:ext uri="{3A86A75C-4F4B-4683-9AE1-C65F6400EC91}">
      <p14:laserTraceLst xmlns:p14="http://schemas.microsoft.com/office/powerpoint/2010/main">
        <p14:tracePtLst>
          <p14:tracePt t="11793" x="3216275" y="5119688"/>
          <p14:tracePt t="11799" x="3309938" y="5119688"/>
          <p14:tracePt t="11808" x="3435350" y="5119688"/>
          <p14:tracePt t="11816" x="3600450" y="5064125"/>
          <p14:tracePt t="11824" x="3695700" y="5026025"/>
          <p14:tracePt t="11831" x="3765550" y="4994275"/>
          <p14:tracePt t="11839" x="3805238" y="4994275"/>
          <p14:tracePt t="11848" x="3852863" y="4994275"/>
          <p14:tracePt t="11856" x="3900488" y="4994275"/>
          <p14:tracePt t="11863" x="3962400" y="4994275"/>
          <p14:tracePt t="11871" x="4079875" y="5018088"/>
          <p14:tracePt t="11880" x="4206875" y="5087938"/>
          <p14:tracePt t="11887" x="4324350" y="5151438"/>
          <p14:tracePt t="11897" x="4441825" y="5199063"/>
          <p14:tracePt t="11914" x="4521200" y="5245100"/>
          <p14:tracePt t="11919" x="4545013" y="5253038"/>
          <p14:tracePt t="11928" x="4583113" y="5253038"/>
          <p14:tracePt t="11935" x="4606925" y="5260975"/>
          <p14:tracePt t="11946" x="4654550" y="5292725"/>
          <p14:tracePt t="11951" x="4694238" y="5300663"/>
          <p14:tracePt t="11962" x="4718050" y="5308600"/>
          <p14:tracePt t="11967" x="4748213" y="5308600"/>
          <p14:tracePt t="11978" x="4779963" y="5324475"/>
          <p14:tracePt t="11983" x="4819650" y="5340350"/>
          <p14:tracePt t="11994" x="4843463" y="5348288"/>
          <p14:tracePt t="12000" x="4859338" y="5348288"/>
          <p14:tracePt t="12011" x="4867275" y="5348288"/>
          <p14:tracePt t="12112" x="4819650" y="5348288"/>
          <p14:tracePt t="12122" x="4678363" y="5300663"/>
          <p14:tracePt t="12127" x="4433888" y="5175250"/>
          <p14:tracePt t="12137" x="4183063" y="5026025"/>
          <p14:tracePt t="12144" x="3900488" y="4837113"/>
          <p14:tracePt t="12153" x="3663950" y="4656138"/>
          <p14:tracePt t="12161" x="3459163" y="4491038"/>
          <p14:tracePt t="12169" x="3309938" y="4333875"/>
          <p14:tracePt t="12176" x="3208338" y="4176713"/>
          <p14:tracePt t="12185" x="3128963" y="4073525"/>
          <p14:tracePt t="12194" x="3051175" y="3956050"/>
          <p14:tracePt t="12200" x="3019425" y="3884613"/>
          <p14:tracePt t="12207" x="2987675" y="3830638"/>
          <p14:tracePt t="12218" x="2971800" y="3798888"/>
          <p14:tracePt t="12224" x="2963863" y="3759200"/>
          <p14:tracePt t="12231" x="2955925" y="3751263"/>
          <p14:tracePt t="12239" x="2955925" y="3727450"/>
          <p14:tracePt t="12249" x="2955925" y="3719513"/>
          <p14:tracePt t="12264" x="2955925" y="3711575"/>
          <p14:tracePt t="12271" x="2955925" y="3695700"/>
          <p14:tracePt t="12280" x="2955925" y="3681413"/>
          <p14:tracePt t="12289" x="2955925" y="3641725"/>
          <p14:tracePt t="12295" x="2955925" y="3602038"/>
          <p14:tracePt t="12303" x="2955925" y="3562350"/>
          <p14:tracePt t="12312" x="2979738" y="3500438"/>
          <p14:tracePt t="12319" x="3035300" y="3413125"/>
          <p14:tracePt t="12330" x="3067050" y="3357563"/>
          <p14:tracePt t="12335" x="3097213" y="3303588"/>
          <p14:tracePt t="12345" x="3128963" y="3263900"/>
          <p14:tracePt t="12353" x="3144838" y="3240088"/>
          <p14:tracePt t="12361" x="3168650" y="3184525"/>
          <p14:tracePt t="12367" x="3200400" y="3130550"/>
          <p14:tracePt t="12377" x="3200400" y="3051175"/>
          <p14:tracePt t="12385" x="3200400" y="2941638"/>
          <p14:tracePt t="12393" x="3200400" y="2800350"/>
          <p14:tracePt t="12399" x="3200400" y="2643188"/>
          <p14:tracePt t="12408" x="3200400" y="2478088"/>
          <p14:tracePt t="12416" x="3176588" y="2273300"/>
          <p14:tracePt t="12423" x="3160713" y="2036763"/>
          <p14:tracePt t="12433" x="3136900" y="1879600"/>
          <p14:tracePt t="12440" x="3121025" y="1706563"/>
          <p14:tracePt t="12448" x="3067050" y="1549400"/>
          <p14:tracePt t="12455" x="3059113" y="1376363"/>
          <p14:tracePt t="12465" x="3043238" y="1235075"/>
          <p14:tracePt t="12472" x="3027363" y="1093788"/>
          <p14:tracePt t="12482" x="3003550" y="974725"/>
          <p14:tracePt t="12487" x="2995613" y="912813"/>
          <p14:tracePt t="12497" x="2987675" y="896938"/>
          <p14:tracePt t="12545" x="2987675" y="920750"/>
          <p14:tracePt t="12551" x="2987675" y="990600"/>
          <p14:tracePt t="12559" x="2947988" y="1109663"/>
          <p14:tracePt t="12569" x="2947988" y="1219200"/>
          <p14:tracePt t="12577" x="2924175" y="1328738"/>
          <p14:tracePt t="12583" x="2924175" y="1392238"/>
          <p14:tracePt t="12592" x="2924175" y="1447800"/>
          <p14:tracePt t="12601" x="2924175" y="1477963"/>
          <p14:tracePt t="12608" x="2916238" y="1485900"/>
          <p14:tracePt t="12624" x="2901950" y="1501775"/>
          <p14:tracePt t="12640" x="2894013" y="1501775"/>
          <p14:tracePt t="12647" x="2886075" y="1501775"/>
          <p14:tracePt t="12657" x="2854325" y="1501775"/>
          <p14:tracePt t="12664" x="2822575" y="1501775"/>
          <p14:tracePt t="12671" x="2774950" y="1501775"/>
          <p14:tracePt t="12679" x="2713038" y="1501775"/>
          <p14:tracePt t="12688" x="2649538" y="1501775"/>
          <p14:tracePt t="12696" x="2547938" y="1525588"/>
          <p14:tracePt t="12705" x="2460625" y="1565275"/>
          <p14:tracePt t="12712" x="2366963" y="1573213"/>
          <p14:tracePt t="12719" x="2279650" y="1612900"/>
          <p14:tracePt t="12729" x="2185988" y="1635125"/>
          <p14:tracePt t="12736" x="2082800" y="1674813"/>
          <p14:tracePt t="12743" x="1973263" y="1722438"/>
          <p14:tracePt t="12753" x="1933575" y="1746250"/>
          <p14:tracePt t="12760" x="1895475" y="1754188"/>
          <p14:tracePt t="12768" x="1863725" y="1754188"/>
          <p14:tracePt t="12776" x="1847850" y="1770063"/>
          <p14:tracePt t="12817" x="1831975" y="1778000"/>
          <p14:tracePt t="12824" x="1816100" y="1778000"/>
          <p14:tracePt t="12832" x="1760538" y="1785938"/>
          <p14:tracePt t="12840" x="1698625" y="1793875"/>
          <p14:tracePt t="12847" x="1603375" y="1824038"/>
          <p14:tracePt t="12855" x="1477963" y="1831975"/>
          <p14:tracePt t="12864" x="1328738" y="1847850"/>
          <p14:tracePt t="12872" x="1203325" y="1855788"/>
          <p14:tracePt t="12879" x="1062038" y="1887538"/>
          <p14:tracePt t="12887" x="919163" y="1887538"/>
          <p14:tracePt t="12898" x="777875" y="1887538"/>
          <p14:tracePt t="12909" x="668338" y="1887538"/>
          <p14:tracePt t="12911" x="558800" y="1887538"/>
          <p14:tracePt t="12920" x="447675" y="1887538"/>
          <p14:tracePt t="12928" x="338138" y="1879600"/>
          <p14:tracePt t="12936" x="258763" y="1871663"/>
          <p14:tracePt t="12943" x="149225" y="1855788"/>
          <p14:tracePt t="12953" x="63500" y="1831975"/>
          <p14:tracePt t="13859" x="23813" y="1557338"/>
          <p14:tracePt t="13863" x="47625" y="1557338"/>
          <p14:tracePt t="13871" x="55563" y="1557338"/>
          <p14:tracePt t="13880" x="71438" y="1557338"/>
          <p14:tracePt t="13888" x="85725" y="1557338"/>
          <p14:tracePt t="13914" x="93663" y="1565275"/>
          <p14:tracePt t="13920" x="101600" y="1565275"/>
          <p14:tracePt t="13928" x="117475" y="1573213"/>
          <p14:tracePt t="13954" x="125413" y="1573213"/>
          <p14:tracePt t="13959" x="133350" y="1573213"/>
          <p14:tracePt t="13969" x="149225" y="1581150"/>
          <p14:tracePt t="13976" x="165100" y="1589088"/>
          <p14:tracePt t="13984" x="180975" y="1604963"/>
          <p14:tracePt t="13991" x="204788" y="1604963"/>
          <p14:tracePt t="14001" x="220663" y="1604963"/>
          <p14:tracePt t="14009" x="244475" y="1604963"/>
          <p14:tracePt t="14017" x="258763" y="1604963"/>
          <p14:tracePt t="14024" x="282575" y="1604963"/>
          <p14:tracePt t="14034" x="322263" y="1604963"/>
          <p14:tracePt t="14041" x="338138" y="1604963"/>
          <p14:tracePt t="14048" x="361950" y="1604963"/>
          <p14:tracePt t="14056" x="377825" y="1604963"/>
          <p14:tracePt t="14064" x="385763" y="1604963"/>
          <p14:tracePt t="14073" x="401638" y="1604963"/>
          <p14:tracePt t="14264" x="409575" y="1604963"/>
          <p14:tracePt t="14272" x="423863" y="1597025"/>
          <p14:tracePt t="14279" x="431800" y="1597025"/>
          <p14:tracePt t="14289" x="439738" y="1589088"/>
          <p14:tracePt t="14296" x="447675" y="1581150"/>
          <p14:tracePt t="14312" x="471488" y="1573213"/>
          <p14:tracePt t="14320" x="479425" y="1573213"/>
          <p14:tracePt t="14327" x="495300" y="1557338"/>
          <p14:tracePt t="14336" x="527050" y="1549400"/>
          <p14:tracePt t="14344" x="558800" y="1549400"/>
          <p14:tracePt t="14353" x="604838" y="1549400"/>
          <p14:tracePt t="14361" x="668338" y="1549400"/>
          <p14:tracePt t="14368" x="777875" y="1549400"/>
          <p14:tracePt t="14377" x="889000" y="1549400"/>
          <p14:tracePt t="14385" x="1014413" y="1549400"/>
          <p14:tracePt t="14392" x="1155700" y="1549400"/>
          <p14:tracePt t="14399" x="1312863" y="1549400"/>
          <p14:tracePt t="14410" x="1470025" y="1549400"/>
          <p14:tracePt t="14416" x="1627188" y="1549400"/>
          <p14:tracePt t="14423" x="1752600" y="1565275"/>
          <p14:tracePt t="14433" x="1895475" y="1581150"/>
          <p14:tracePt t="14443" x="2020888" y="1589088"/>
          <p14:tracePt t="14448" x="2130425" y="1620838"/>
          <p14:tracePt t="14459" x="2201863" y="1628775"/>
          <p14:tracePt t="14463" x="2279650" y="1635125"/>
          <p14:tracePt t="14474" x="2303463" y="1651000"/>
          <p14:tracePt t="14479" x="2343150" y="1658938"/>
          <p14:tracePt t="14490" x="2351088" y="1666875"/>
          <p14:tracePt t="14503" x="2359025" y="1666875"/>
          <p14:tracePt t="15128" x="2374900" y="1666875"/>
          <p14:tracePt t="15191" x="2382838" y="1658938"/>
          <p14:tracePt t="15328" x="2398713" y="1651000"/>
          <p14:tracePt t="15337" x="2420938" y="1651000"/>
          <p14:tracePt t="15343" x="2476500" y="1628775"/>
          <p14:tracePt t="15354" x="2571750" y="1628775"/>
          <p14:tracePt t="15360" x="2713038" y="1628775"/>
          <p14:tracePt t="15369" x="2854325" y="1628775"/>
          <p14:tracePt t="15375" x="3019425" y="1628775"/>
          <p14:tracePt t="15383" x="3240088" y="1628775"/>
          <p14:tracePt t="15391" x="3389313" y="1628775"/>
          <p14:tracePt t="15402" x="3530600" y="1628775"/>
          <p14:tracePt t="15407" x="3640138" y="1635125"/>
          <p14:tracePt t="15415" x="3679825" y="1643063"/>
          <p14:tracePt t="15423" x="3687763" y="1643063"/>
          <p14:tracePt t="15736" x="3711575" y="1666875"/>
          <p14:tracePt t="15745" x="3719513" y="1674813"/>
          <p14:tracePt t="15751" x="3719513" y="1690688"/>
          <p14:tracePt t="15759" x="3719513" y="1706563"/>
          <p14:tracePt t="15767" x="3727450" y="1706563"/>
          <p14:tracePt t="15776" x="3727450" y="1730375"/>
          <p14:tracePt t="15784" x="3727450" y="1746250"/>
          <p14:tracePt t="15791" x="3749675" y="1778000"/>
          <p14:tracePt t="15800" x="3757613" y="1800225"/>
          <p14:tracePt t="15809" x="3781425" y="1839913"/>
          <p14:tracePt t="15817" x="3797300" y="1895475"/>
          <p14:tracePt t="15824" x="3821113" y="1927225"/>
          <p14:tracePt t="15832" x="3829050" y="1966913"/>
          <p14:tracePt t="15840" x="3844925" y="1989138"/>
          <p14:tracePt t="15847" x="3852863" y="2028825"/>
          <p14:tracePt t="15855" x="3876675" y="2068513"/>
          <p14:tracePt t="15866" x="3876675" y="2116138"/>
          <p14:tracePt t="15873" x="3892550" y="2146300"/>
          <p14:tracePt t="15880" x="3900488" y="2170113"/>
          <p14:tracePt t="15889" x="3900488" y="2217738"/>
          <p14:tracePt t="15898" x="3900488" y="2241550"/>
          <p14:tracePt t="15909" x="3900488" y="2289175"/>
          <p14:tracePt t="15912" x="3900488" y="2312988"/>
          <p14:tracePt t="15921" x="3900488" y="2351088"/>
          <p14:tracePt t="15927" x="3900488" y="2382838"/>
          <p14:tracePt t="15936" x="3876675" y="2446338"/>
          <p14:tracePt t="15943" x="3836988" y="2492375"/>
          <p14:tracePt t="15953" x="3789363" y="2563813"/>
          <p14:tracePt t="15960" x="3727450" y="2619375"/>
          <p14:tracePt t="15968" x="3663950" y="2657475"/>
          <p14:tracePt t="15976" x="3592513" y="2689225"/>
          <p14:tracePt t="15984" x="3506788" y="2736850"/>
          <p14:tracePt t="15992" x="3389313" y="2792413"/>
          <p14:tracePt t="15999" x="3262313" y="2800350"/>
          <p14:tracePt t="16008" x="3121025" y="2816225"/>
          <p14:tracePt t="16017" x="2963863" y="2838450"/>
          <p14:tracePt t="16024" x="2838450" y="2870200"/>
          <p14:tracePt t="16032" x="2713038" y="2870200"/>
          <p14:tracePt t="16041" x="2571750" y="2870200"/>
          <p14:tracePt t="16049" x="2428875" y="2870200"/>
          <p14:tracePt t="16055" x="2319338" y="2870200"/>
          <p14:tracePt t="16064" x="2209800" y="2870200"/>
          <p14:tracePt t="16072" x="2114550" y="2870200"/>
          <p14:tracePt t="16079" x="2044700" y="2854325"/>
          <p14:tracePt t="16089" x="1989138" y="2830513"/>
          <p14:tracePt t="16095" x="1957388" y="2808288"/>
          <p14:tracePt t="16106" x="1925638" y="2800350"/>
          <p14:tracePt t="16113" x="1911350" y="2792413"/>
          <p14:tracePt t="16121" x="1903413" y="2792413"/>
          <p14:tracePt t="16128" x="1895475" y="2784475"/>
          <p14:tracePt t="16154" x="1879600" y="2776538"/>
          <p14:tracePt t="16162" x="1863725" y="2768600"/>
          <p14:tracePt t="16167" x="1855788" y="2760663"/>
          <p14:tracePt t="16176" x="1839913" y="2760663"/>
          <p14:tracePt t="16186" x="1816100" y="2736850"/>
          <p14:tracePt t="16192" x="1792288" y="2720975"/>
          <p14:tracePt t="16199" x="1768475" y="2705100"/>
          <p14:tracePt t="16207" x="1746250" y="2689225"/>
          <p14:tracePt t="16217" x="1730375" y="2673350"/>
          <p14:tracePt t="16226" x="1690688" y="2643188"/>
          <p14:tracePt t="16232" x="1674813" y="2635250"/>
          <p14:tracePt t="16240" x="1658938" y="2627313"/>
          <p14:tracePt t="16247" x="1627188" y="2611438"/>
          <p14:tracePt t="16255" x="1611313" y="2595563"/>
          <p14:tracePt t="16265" x="1595438" y="2579688"/>
          <p14:tracePt t="16272" x="1573213" y="2571750"/>
          <p14:tracePt t="16279" x="1557338" y="2555875"/>
          <p14:tracePt t="16288" x="1525588" y="2555875"/>
          <p14:tracePt t="16306" x="1517650" y="2555875"/>
          <p14:tracePt t="16311" x="1509713" y="2547938"/>
          <p14:tracePt t="16322" x="1501775" y="2547938"/>
          <p14:tracePt t="16434" x="1493838" y="2547938"/>
          <p14:tracePt t="16448" x="1485900" y="2547938"/>
          <p14:tracePt t="16463" x="1477963" y="2540000"/>
          <p14:tracePt t="16474" x="1470025" y="2524125"/>
          <p14:tracePt t="16479" x="1446213" y="2516188"/>
          <p14:tracePt t="16488" x="1430338" y="2508250"/>
          <p14:tracePt t="16498" x="1408113" y="2500313"/>
          <p14:tracePt t="16506" x="1384300" y="2478088"/>
          <p14:tracePt t="16512" x="1352550" y="2470150"/>
          <p14:tracePt t="16521" x="1328738" y="2462213"/>
          <p14:tracePt t="16527" x="1312863" y="2454275"/>
          <p14:tracePt t="16545" x="1296988" y="2454275"/>
          <p14:tracePt t="16696" x="1289050" y="2454275"/>
          <p14:tracePt t="16706" x="1273175" y="2446338"/>
          <p14:tracePt t="16713" x="1249363" y="2438400"/>
          <p14:tracePt t="16722" x="1219200" y="2430463"/>
          <p14:tracePt t="16728" x="1203325" y="2430463"/>
          <p14:tracePt t="16735" x="1139825" y="2422525"/>
          <p14:tracePt t="16744" x="1092200" y="2422525"/>
          <p14:tracePt t="16755" x="1038225" y="2406650"/>
          <p14:tracePt t="16761" x="1006475" y="2406650"/>
          <p14:tracePt t="16767" x="966788" y="2406650"/>
          <p14:tracePt t="16777" x="942975" y="2398713"/>
          <p14:tracePt t="16786" x="935038" y="2390775"/>
          <p14:tracePt t="17119" x="927100" y="2390775"/>
          <p14:tracePt t="17152" x="927100" y="2382838"/>
          <p14:tracePt t="17169" x="927100" y="2366963"/>
          <p14:tracePt t="17194" x="927100" y="2359025"/>
          <p14:tracePt t="17305" x="935038" y="2351088"/>
          <p14:tracePt t="17337" x="942975" y="2343150"/>
          <p14:tracePt t="17409" x="942975" y="2335213"/>
          <p14:tracePt t="17415" x="950913" y="2327275"/>
          <p14:tracePt t="17442" x="950913" y="2319338"/>
          <p14:tracePt t="17480" x="966788" y="2312988"/>
          <p14:tracePt t="17497" x="998538" y="2312988"/>
          <p14:tracePt t="17506" x="1030288" y="2305050"/>
          <p14:tracePt t="17511" x="1092200" y="2305050"/>
          <p14:tracePt t="17520" x="1155700" y="2305050"/>
          <p14:tracePt t="17528" x="1249363" y="2305050"/>
          <p14:tracePt t="17538" x="1352550" y="2305050"/>
          <p14:tracePt t="17543" x="1446213" y="2305050"/>
          <p14:tracePt t="17553" x="1525588" y="2305050"/>
          <p14:tracePt t="17560" x="1603375" y="2305050"/>
          <p14:tracePt t="17570" x="1666875" y="2305050"/>
          <p14:tracePt t="17575" x="1682750" y="2305050"/>
          <p14:tracePt t="17583" x="1698625" y="2305050"/>
          <p14:tracePt t="17608" x="1706563" y="2305050"/>
          <p14:tracePt t="17728" x="1698625" y="2305050"/>
          <p14:tracePt t="17736" x="1682750" y="2305050"/>
          <p14:tracePt t="17857" x="1698625" y="2305050"/>
          <p14:tracePt t="17865" x="1722438" y="2305050"/>
          <p14:tracePt t="17872" x="1800225" y="2305050"/>
          <p14:tracePt t="17881" x="1879600" y="2305050"/>
          <p14:tracePt t="17887" x="1973263" y="2305050"/>
          <p14:tracePt t="17912" x="2287588" y="2305050"/>
          <p14:tracePt t="17919" x="2351088" y="2305050"/>
          <p14:tracePt t="17929" x="2398713" y="2305050"/>
          <p14:tracePt t="17938" x="2406650" y="2305050"/>
          <p14:tracePt t="17945" x="2420938" y="2305050"/>
          <p14:tracePt t="18135" x="2428875" y="2305050"/>
          <p14:tracePt t="18143" x="2436813" y="2305050"/>
          <p14:tracePt t="18153" x="2476500" y="2305050"/>
          <p14:tracePt t="18160" x="2540000" y="2281238"/>
          <p14:tracePt t="18170" x="2649538" y="2281238"/>
          <p14:tracePt t="18175" x="2774950" y="2281238"/>
          <p14:tracePt t="18187" x="2901950" y="2281238"/>
          <p14:tracePt t="18191" x="3059113" y="2281238"/>
          <p14:tracePt t="18201" x="3176588" y="2281238"/>
          <p14:tracePt t="18207" x="3302000" y="2281238"/>
          <p14:tracePt t="18217" x="3397250" y="2281238"/>
          <p14:tracePt t="18223" x="3467100" y="2281238"/>
          <p14:tracePt t="18233" x="3498850" y="2281238"/>
          <p14:tracePt t="18322" x="3490913" y="2281238"/>
          <p14:tracePt t="18336" x="3482975" y="2281238"/>
          <p14:tracePt t="18353" x="3475038" y="2281238"/>
          <p14:tracePt t="18593" x="3459163" y="2281238"/>
          <p14:tracePt t="18617" x="3459163" y="2289175"/>
          <p14:tracePt t="18632" x="3451225" y="2297113"/>
          <p14:tracePt t="18655" x="3451225" y="2305050"/>
          <p14:tracePt t="18672" x="3443288" y="2312988"/>
          <p14:tracePt t="18687" x="3435350" y="2312988"/>
          <p14:tracePt t="18705" x="3427413" y="2312988"/>
          <p14:tracePt t="18713" x="3419475" y="2312988"/>
          <p14:tracePt t="18729" x="3405188" y="2312988"/>
          <p14:tracePt t="18745" x="3397250" y="2312988"/>
          <p14:tracePt t="18751" x="3389313" y="2312988"/>
          <p14:tracePt t="18761" x="3381375" y="2312988"/>
          <p14:tracePt t="18825" x="3357563" y="2312988"/>
          <p14:tracePt t="18866" x="3349625" y="2297113"/>
          <p14:tracePt t="18872" x="3349625" y="2289175"/>
          <p14:tracePt t="18889" x="3349625" y="2281238"/>
          <p14:tracePt t="18905" x="3341688" y="2273300"/>
          <p14:tracePt t="19103" x="3325813" y="2265363"/>
          <p14:tracePt t="19111" x="3302000" y="2265363"/>
          <p14:tracePt t="19120" x="3270250" y="2265363"/>
          <p14:tracePt t="19127" x="3224213" y="2257425"/>
          <p14:tracePt t="19135" x="3144838" y="2257425"/>
          <p14:tracePt t="19144" x="3043238" y="2257425"/>
          <p14:tracePt t="19153" x="2924175" y="2257425"/>
          <p14:tracePt t="19160" x="2798763" y="2257425"/>
          <p14:tracePt t="19167" x="2673350" y="2257425"/>
          <p14:tracePt t="19177" x="2547938" y="2257425"/>
          <p14:tracePt t="19186" x="2436813" y="2257425"/>
          <p14:tracePt t="19192" x="2343150" y="2257425"/>
          <p14:tracePt t="19200" x="2247900" y="2257425"/>
          <p14:tracePt t="19208" x="2154238" y="2257425"/>
          <p14:tracePt t="19218" x="2098675" y="2257425"/>
          <p14:tracePt t="19223" x="2076450" y="2257425"/>
          <p14:tracePt t="19232" x="2060575" y="2257425"/>
          <p14:tracePt t="19241" x="2052638" y="2257425"/>
          <p14:tracePt t="19256" x="2052638" y="2249488"/>
          <p14:tracePt t="19263" x="2044700" y="2241550"/>
          <p14:tracePt t="19281" x="2036763" y="2233613"/>
          <p14:tracePt t="19288" x="2020888" y="2225675"/>
          <p14:tracePt t="19295" x="2005013" y="2217738"/>
          <p14:tracePt t="19305" x="1981200" y="2193925"/>
          <p14:tracePt t="19313" x="1957388" y="2185988"/>
          <p14:tracePt t="19319" x="1933575" y="2178050"/>
          <p14:tracePt t="19327" x="1917700" y="2162175"/>
          <p14:tracePt t="19337" x="1911350" y="2154238"/>
          <p14:tracePt t="19400" x="1911350" y="2146300"/>
          <p14:tracePt t="19424" x="1917700" y="2139950"/>
          <p14:tracePt t="19433" x="1965325" y="2139950"/>
          <p14:tracePt t="19440" x="2012950" y="2139950"/>
          <p14:tracePt t="19449" x="2060575" y="2139950"/>
          <p14:tracePt t="19456" x="2076450" y="2139950"/>
          <p14:tracePt t="19464" x="2106613" y="2139950"/>
          <p14:tracePt t="19482" x="2114550" y="2154238"/>
          <p14:tracePt t="19487" x="2114550" y="2170113"/>
          <p14:tracePt t="19497" x="2114550" y="2201863"/>
          <p14:tracePt t="19504" x="2114550" y="2225675"/>
          <p14:tracePt t="19513" x="2106613" y="2257425"/>
          <p14:tracePt t="19520" x="2082800" y="2265363"/>
          <p14:tracePt t="19530" x="2036763" y="2265363"/>
          <p14:tracePt t="19535" x="1981200" y="2281238"/>
          <p14:tracePt t="19546" x="1933575" y="2281238"/>
          <p14:tracePt t="19551" x="1871663" y="2281238"/>
          <p14:tracePt t="19561" x="1824038" y="2281238"/>
          <p14:tracePt t="19567" x="1768475" y="2281238"/>
          <p14:tracePt t="19577" x="1722438" y="2281238"/>
          <p14:tracePt t="19582" x="1651000" y="2257425"/>
          <p14:tracePt t="19591" x="1611313" y="2241550"/>
          <p14:tracePt t="19603" x="1557338" y="2217738"/>
          <p14:tracePt t="19608" x="1541463" y="2209800"/>
          <p14:tracePt t="19618" x="1509713" y="2209800"/>
          <p14:tracePt t="19623" x="1485900" y="2193925"/>
          <p14:tracePt t="19633" x="1477963" y="2193925"/>
          <p14:tracePt t="19640" x="1462088" y="2185988"/>
          <p14:tracePt t="19656" x="1454150" y="2178050"/>
          <p14:tracePt t="19680" x="1446213" y="2170113"/>
          <p14:tracePt t="19688" x="1438275" y="2162175"/>
          <p14:tracePt t="19714" x="1438275" y="2154238"/>
          <p14:tracePt t="19729" x="1438275" y="2146300"/>
          <p14:tracePt t="19736" x="1438275" y="2132013"/>
          <p14:tracePt t="19752" x="1438275" y="2116138"/>
          <p14:tracePt t="19762" x="1454150" y="2076450"/>
          <p14:tracePt t="19768" x="1470025" y="2060575"/>
          <p14:tracePt t="19777" x="1517650" y="2020888"/>
          <p14:tracePt t="19783" x="1573213" y="1997075"/>
          <p14:tracePt t="19793" x="1643063" y="1966913"/>
          <p14:tracePt t="19803" x="1714500" y="1943100"/>
          <p14:tracePt t="19808" x="1776413" y="1903413"/>
          <p14:tracePt t="19817" x="1863725" y="1895475"/>
          <p14:tracePt t="19826" x="1925638" y="1887538"/>
          <p14:tracePt t="19834" x="1997075" y="1863725"/>
          <p14:tracePt t="19841" x="2060575" y="1863725"/>
          <p14:tracePt t="19848" x="2138363" y="1863725"/>
          <p14:tracePt t="19857" x="2201863" y="1863725"/>
          <p14:tracePt t="19864" x="2279650" y="1863725"/>
          <p14:tracePt t="19872" x="2374900" y="1863725"/>
          <p14:tracePt t="19879" x="2476500" y="1887538"/>
          <p14:tracePt t="19907" x="2846388" y="2005013"/>
          <p14:tracePt t="19911" x="2979738" y="2044700"/>
          <p14:tracePt t="19920" x="3089275" y="2068513"/>
          <p14:tracePt t="19928" x="3192463" y="2124075"/>
          <p14:tracePt t="19935" x="3254375" y="2139950"/>
          <p14:tracePt t="19944" x="3286125" y="2162175"/>
          <p14:tracePt t="19951" x="3302000" y="2178050"/>
          <p14:tracePt t="19961" x="3309938" y="2185988"/>
          <p14:tracePt t="19976" x="3317875" y="2193925"/>
          <p14:tracePt t="19991" x="3309938" y="2209800"/>
          <p14:tracePt t="20002" x="3294063" y="2217738"/>
          <p14:tracePt t="20007" x="3254375" y="2241550"/>
          <p14:tracePt t="20016" x="3200400" y="2257425"/>
          <p14:tracePt t="20023" x="3176588" y="2273300"/>
          <p14:tracePt t="20035" x="3121025" y="2289175"/>
          <p14:tracePt t="20039" x="3074988" y="2297113"/>
          <p14:tracePt t="20047" x="3051175" y="2305050"/>
          <p14:tracePt t="20055" x="2995613" y="2319338"/>
          <p14:tracePt t="20066" x="2947988" y="2335213"/>
          <p14:tracePt t="20072" x="2932113" y="2335213"/>
          <p14:tracePt t="20080" x="2909888" y="2335213"/>
          <p14:tracePt t="20089" x="2870200" y="2351088"/>
          <p14:tracePt t="20098" x="2862263" y="2351088"/>
          <p14:tracePt t="20103" x="2830513" y="2351088"/>
          <p14:tracePt t="20111" x="2806700" y="2351088"/>
          <p14:tracePt t="20120" x="2782888" y="2351088"/>
          <p14:tracePt t="20129" x="2743200" y="2351088"/>
          <p14:tracePt t="20136" x="2697163" y="2351088"/>
          <p14:tracePt t="20144" x="2649538" y="2351088"/>
          <p14:tracePt t="20151" x="2571750" y="2351088"/>
          <p14:tracePt t="20160" x="2492375" y="2351088"/>
          <p14:tracePt t="20167" x="2428875" y="2351088"/>
          <p14:tracePt t="20175" x="2366963" y="2351088"/>
          <p14:tracePt t="20184" x="2271713" y="2351088"/>
          <p14:tracePt t="20193" x="2201863" y="2351088"/>
          <p14:tracePt t="20201" x="2154238" y="2351088"/>
          <p14:tracePt t="20208" x="2106613" y="2343150"/>
          <p14:tracePt t="20216" x="2052638" y="2335213"/>
          <p14:tracePt t="20224" x="2028825" y="2327275"/>
          <p14:tracePt t="20233" x="1989138" y="2319338"/>
          <p14:tracePt t="20239" x="1949450" y="2297113"/>
          <p14:tracePt t="20248" x="1933575" y="2297113"/>
          <p14:tracePt t="20257" x="1917700" y="2289175"/>
          <p14:tracePt t="20263" x="1887538" y="2273300"/>
          <p14:tracePt t="20271" x="1879600" y="2273300"/>
          <p14:tracePt t="20279" x="1863725" y="2257425"/>
          <p14:tracePt t="20288" x="1855788" y="2249488"/>
          <p14:tracePt t="20295" x="1847850" y="2241550"/>
          <p14:tracePt t="20303" x="1824038" y="2217738"/>
          <p14:tracePt t="20319" x="1816100" y="2209800"/>
          <p14:tracePt t="20328" x="1808163" y="2201863"/>
          <p14:tracePt t="20344" x="1808163" y="2193925"/>
          <p14:tracePt t="20351" x="1808163" y="2185988"/>
          <p14:tracePt t="20359" x="1808163" y="2178050"/>
          <p14:tracePt t="20376" x="1800225" y="2170113"/>
          <p14:tracePt t="20386" x="1800225" y="2154238"/>
          <p14:tracePt t="20400" x="1800225" y="2146300"/>
          <p14:tracePt t="20408" x="1800225" y="2139950"/>
          <p14:tracePt t="20417" x="1800225" y="2132013"/>
          <p14:tracePt t="20424" x="1808163" y="2116138"/>
          <p14:tracePt t="20433" x="1824038" y="2092325"/>
          <p14:tracePt t="20440" x="1831975" y="2092325"/>
          <p14:tracePt t="20449" x="1839913" y="2084388"/>
          <p14:tracePt t="20457" x="1847850" y="2076450"/>
          <p14:tracePt t="20463" x="1863725" y="2060575"/>
          <p14:tracePt t="20473" x="1871663" y="2052638"/>
          <p14:tracePt t="20480" x="1879600" y="2052638"/>
          <p14:tracePt t="20488" x="1895475" y="2036763"/>
          <p14:tracePt t="20495" x="1903413" y="2028825"/>
          <p14:tracePt t="20505" x="1917700" y="2020888"/>
          <p14:tracePt t="20512" x="1933575" y="2020888"/>
          <p14:tracePt t="20520" x="1941513" y="2020888"/>
          <p14:tracePt t="20527" x="1973263" y="2020888"/>
          <p14:tracePt t="20537" x="2005013" y="2020888"/>
          <p14:tracePt t="20544" x="2044700" y="2020888"/>
          <p14:tracePt t="20552" x="2076450" y="2020888"/>
          <p14:tracePt t="20559" x="2114550" y="2020888"/>
          <p14:tracePt t="20568" x="2146300" y="2020888"/>
          <p14:tracePt t="20576" x="2185988" y="2020888"/>
          <p14:tracePt t="20584" x="2209800" y="2020888"/>
          <p14:tracePt t="20591" x="2225675" y="2020888"/>
          <p14:tracePt t="20599" x="2233613" y="2020888"/>
          <p14:tracePt t="20608" x="2247900" y="2020888"/>
          <p14:tracePt t="20618" x="2271713" y="2028825"/>
          <p14:tracePt t="20624" x="2271713" y="2036763"/>
          <p14:tracePt t="20633" x="2287588" y="2044700"/>
          <p14:tracePt t="20641" x="2303463" y="2052638"/>
          <p14:tracePt t="20650" x="2319338" y="2068513"/>
          <p14:tracePt t="20656" x="2327275" y="2076450"/>
          <p14:tracePt t="20664" x="2335213" y="2076450"/>
          <p14:tracePt t="20671" x="2343150" y="2084388"/>
          <p14:tracePt t="20681" x="2351088" y="2092325"/>
          <p14:tracePt t="20696" x="2359025" y="2108200"/>
          <p14:tracePt t="20704" x="2374900" y="2116138"/>
          <p14:tracePt t="20747" x="2374900" y="2124075"/>
          <p14:tracePt t="20760" x="2374900" y="2139950"/>
          <p14:tracePt t="20767" x="2374900" y="2146300"/>
          <p14:tracePt t="20777" x="2374900" y="2162175"/>
          <p14:tracePt t="20783" x="2374900" y="2178050"/>
          <p14:tracePt t="20793" x="2374900" y="2185988"/>
          <p14:tracePt t="20799" x="2374900" y="2193925"/>
          <p14:tracePt t="20807" x="2374900" y="2217738"/>
          <p14:tracePt t="20817" x="2374900" y="2233613"/>
          <p14:tracePt t="20824" x="2366963" y="2249488"/>
          <p14:tracePt t="20832" x="2359025" y="2257425"/>
          <p14:tracePt t="20840" x="2351088" y="2265363"/>
          <p14:tracePt t="20852" x="2335213" y="2281238"/>
          <p14:tracePt t="20865" x="2327275" y="2281238"/>
          <p14:tracePt t="20889" x="2311400" y="2281238"/>
          <p14:tracePt t="20895" x="2303463" y="2281238"/>
          <p14:tracePt t="20923" x="2271713" y="2281238"/>
          <p14:tracePt t="20927" x="2263775" y="2281238"/>
          <p14:tracePt t="20946" x="2255838" y="2281238"/>
          <p14:tracePt t="20959" x="2241550" y="2281238"/>
          <p14:tracePt t="21040" x="2233613" y="2281238"/>
          <p14:tracePt t="21056" x="2233613" y="2273300"/>
          <p14:tracePt t="21064" x="2233613" y="2265363"/>
          <p14:tracePt t="21071" x="2241550" y="2257425"/>
          <p14:tracePt t="21080" x="2255838" y="2257425"/>
          <p14:tracePt t="21088" x="2271713" y="2257425"/>
          <p14:tracePt t="21096" x="2303463" y="2257425"/>
          <p14:tracePt t="21103" x="2327275" y="2257425"/>
          <p14:tracePt t="21114" x="2366963" y="2257425"/>
          <p14:tracePt t="21120" x="2398713" y="2257425"/>
          <p14:tracePt t="21127" x="2420938" y="2257425"/>
          <p14:tracePt t="21136" x="2452688" y="2257425"/>
          <p14:tracePt t="21143" x="2476500" y="2257425"/>
          <p14:tracePt t="21151" x="2492375" y="2257425"/>
          <p14:tracePt t="21159" x="2516188" y="2265363"/>
          <p14:tracePt t="21168" x="2524125" y="2273300"/>
          <p14:tracePt t="21176" x="2532063" y="2281238"/>
          <p14:tracePt t="21183" x="2547938" y="2297113"/>
          <p14:tracePt t="21192" x="2555875" y="2305050"/>
          <p14:tracePt t="21201" x="2555875" y="2312988"/>
          <p14:tracePt t="21207" x="2555875" y="2327275"/>
          <p14:tracePt t="21225" x="2563813" y="2343150"/>
          <p14:tracePt t="21240" x="2563813" y="2359025"/>
          <p14:tracePt t="21248" x="2563813" y="2366963"/>
          <p14:tracePt t="21256" x="2563813" y="2374900"/>
          <p14:tracePt t="21282" x="2563813" y="2382838"/>
          <p14:tracePt t="22082" x="2555875" y="2374900"/>
          <p14:tracePt t="22087" x="2524125" y="2374900"/>
          <p14:tracePt t="22097" x="2460625" y="2374900"/>
          <p14:tracePt t="22106" x="2398713" y="2374900"/>
          <p14:tracePt t="22115" x="2319338" y="2374900"/>
          <p14:tracePt t="22119" x="2225675" y="2374900"/>
          <p14:tracePt t="22126" x="2082800" y="2374900"/>
          <p14:tracePt t="22138" x="1925638" y="2374900"/>
          <p14:tracePt t="22145" x="1776413" y="2374900"/>
          <p14:tracePt t="22151" x="1635125" y="2374900"/>
          <p14:tracePt t="22159" x="1493838" y="2374900"/>
          <p14:tracePt t="22169" x="1368425" y="2374900"/>
          <p14:tracePt t="22178" x="1257300" y="2359025"/>
          <p14:tracePt t="22184" x="1155700" y="2335213"/>
          <p14:tracePt t="22191" x="1084263" y="2305050"/>
          <p14:tracePt t="22199" x="990600" y="2257425"/>
          <p14:tracePt t="22208" x="958850" y="2233613"/>
          <p14:tracePt t="22217" x="912813" y="2201863"/>
          <p14:tracePt t="22224" x="881063" y="2178050"/>
          <p14:tracePt t="22231" x="873125" y="2162175"/>
          <p14:tracePt t="22240" x="857250" y="2116138"/>
          <p14:tracePt t="22250" x="857250" y="2100263"/>
          <p14:tracePt t="22256" x="857250" y="2052638"/>
          <p14:tracePt t="22263" x="857250" y="2012950"/>
          <p14:tracePt t="22274" x="857250" y="1981200"/>
          <p14:tracePt t="22282" x="857250" y="1951038"/>
          <p14:tracePt t="22288" x="857250" y="1927225"/>
          <p14:tracePt t="22296" x="857250" y="1903413"/>
          <p14:tracePt t="22305" x="857250" y="1879600"/>
          <p14:tracePt t="22314" x="865188" y="1847850"/>
          <p14:tracePt t="22320" x="881063" y="1831975"/>
          <p14:tracePt t="22327" x="896938" y="1808163"/>
          <p14:tracePt t="22335" x="935038" y="1793875"/>
          <p14:tracePt t="22344" x="990600" y="1778000"/>
          <p14:tracePt t="22352" x="1116013" y="1770063"/>
          <p14:tracePt t="22359" x="1227138" y="1738313"/>
          <p14:tracePt t="22367" x="1368425" y="1730375"/>
          <p14:tracePt t="22376" x="1493838" y="1714500"/>
          <p14:tracePt t="22385" x="1635125" y="1714500"/>
          <p14:tracePt t="22392" x="1746250" y="1714500"/>
          <p14:tracePt t="22399" x="1855788" y="1714500"/>
          <p14:tracePt t="22408" x="1949450" y="1714500"/>
          <p14:tracePt t="22416" x="2052638" y="1746250"/>
          <p14:tracePt t="22424" x="2106613" y="1770063"/>
          <p14:tracePt t="22432" x="2178050" y="1816100"/>
          <p14:tracePt t="22440" x="2233613" y="1855788"/>
          <p14:tracePt t="22449" x="2271713" y="1903413"/>
          <p14:tracePt t="22455" x="2319338" y="1958975"/>
          <p14:tracePt t="22463" x="2335213" y="1981200"/>
          <p14:tracePt t="22472" x="2366963" y="2036763"/>
          <p14:tracePt t="22482" x="2374900" y="2084388"/>
          <p14:tracePt t="22487" x="2390775" y="2154238"/>
          <p14:tracePt t="22497" x="2390775" y="2217738"/>
          <p14:tracePt t="22503" x="2413000" y="2273300"/>
          <p14:tracePt t="22514" x="2413000" y="2335213"/>
          <p14:tracePt t="22519" x="2413000" y="2398713"/>
          <p14:tracePt t="22527" x="2413000" y="2446338"/>
          <p14:tracePt t="22537" x="2413000" y="2486025"/>
          <p14:tracePt t="22545" x="2413000" y="2500313"/>
          <p14:tracePt t="22552" x="2413000" y="2524125"/>
          <p14:tracePt t="22559" x="2413000" y="2532063"/>
          <p14:tracePt t="22570" x="2413000" y="2540000"/>
          <p14:tracePt t="22576" x="2406650" y="2540000"/>
          <p14:tracePt t="22584" x="2398713" y="2547938"/>
          <p14:tracePt t="22591" x="2382838" y="2563813"/>
          <p14:tracePt t="22599" x="2374900" y="2571750"/>
          <p14:tracePt t="22608" x="2343150" y="2579688"/>
          <p14:tracePt t="22616" x="2303463" y="2611438"/>
          <p14:tracePt t="22623" x="2279650" y="2619375"/>
          <p14:tracePt t="22631" x="2241550" y="2627313"/>
          <p14:tracePt t="22640" x="2185988" y="2651125"/>
          <p14:tracePt t="22650" x="2154238" y="2657475"/>
          <p14:tracePt t="22655" x="2114550" y="2665413"/>
          <p14:tracePt t="22664" x="2098675" y="2673350"/>
          <p14:tracePt t="22673" x="2090738" y="2673350"/>
          <p14:tracePt t="22681" x="2076450" y="2673350"/>
          <p14:tracePt t="22689" x="2060575" y="2673350"/>
          <p14:tracePt t="22696" x="2036763" y="2673350"/>
          <p14:tracePt t="22705" x="2020888" y="2673350"/>
          <p14:tracePt t="22716" x="1989138" y="2673350"/>
          <p14:tracePt t="22719" x="1941513" y="2673350"/>
          <p14:tracePt t="22729" x="1879600" y="2673350"/>
          <p14:tracePt t="22735" x="1816100" y="2673350"/>
          <p14:tracePt t="22745" x="1714500" y="2673350"/>
          <p14:tracePt t="22752" x="1603375" y="2673350"/>
          <p14:tracePt t="22759" x="1509713" y="2673350"/>
          <p14:tracePt t="22767" x="1392238" y="2673350"/>
          <p14:tracePt t="22777" x="1249363" y="2673350"/>
          <p14:tracePt t="22784" x="1092200" y="2673350"/>
          <p14:tracePt t="22792" x="966788" y="2673350"/>
          <p14:tracePt t="22799" x="825500" y="2673350"/>
          <p14:tracePt t="22807" x="692150" y="2635250"/>
          <p14:tracePt t="22816" x="582613" y="2603500"/>
          <p14:tracePt t="22826" x="495300" y="2555875"/>
          <p14:tracePt t="22832" x="439738" y="2532063"/>
          <p14:tracePt t="22839" x="415925" y="2508250"/>
          <p14:tracePt t="22848" x="401638" y="2500313"/>
          <p14:tracePt t="22855" x="401638" y="2492375"/>
          <p14:tracePt t="22867" x="401638" y="2478088"/>
          <p14:tracePt t="22871" x="401638" y="2454275"/>
          <p14:tracePt t="22881" x="401638" y="2438400"/>
          <p14:tracePt t="22889" x="401638" y="2406650"/>
          <p14:tracePt t="22898" x="401638" y="2366963"/>
          <p14:tracePt t="22904" x="401638" y="2343150"/>
          <p14:tracePt t="22913" x="401638" y="2319338"/>
          <p14:tracePt t="22920" x="401638" y="2305050"/>
          <p14:tracePt t="22931" x="409575" y="2265363"/>
          <p14:tracePt t="22936" x="415925" y="2241550"/>
          <p14:tracePt t="22944" x="423863" y="2217738"/>
          <p14:tracePt t="22955" x="439738" y="2185988"/>
          <p14:tracePt t="22962" x="455613" y="2162175"/>
          <p14:tracePt t="22968" x="463550" y="2146300"/>
          <p14:tracePt t="22981" x="479425" y="2132013"/>
          <p14:tracePt t="22983" x="479425" y="2116138"/>
          <p14:tracePt t="22992" x="495300" y="2084388"/>
          <p14:tracePt t="23000" x="503238" y="2084388"/>
          <p14:tracePt t="23009" x="527050" y="2068513"/>
          <p14:tracePt t="23015" x="550863" y="2044700"/>
          <p14:tracePt t="23026" x="588963" y="2020888"/>
          <p14:tracePt t="23032" x="596900" y="2012950"/>
          <p14:tracePt t="23042" x="620713" y="2005013"/>
          <p14:tracePt t="23048" x="660400" y="1997075"/>
          <p14:tracePt t="23055" x="684213" y="1966913"/>
          <p14:tracePt t="23065" x="723900" y="1958975"/>
          <p14:tracePt t="23072" x="754063" y="1951038"/>
          <p14:tracePt t="23081" x="793750" y="1927225"/>
          <p14:tracePt t="23088" x="809625" y="1919288"/>
          <p14:tracePt t="23096" x="857250" y="1919288"/>
          <p14:tracePt t="23105" x="896938" y="1919288"/>
          <p14:tracePt t="23116" x="958850" y="1919288"/>
          <p14:tracePt t="23119" x="1022350" y="1919288"/>
          <p14:tracePt t="23127" x="1100138" y="1919288"/>
          <p14:tracePt t="23135" x="1163638" y="1919288"/>
          <p14:tracePt t="23144" x="1243013" y="1919288"/>
          <p14:tracePt t="23152" x="1296988" y="1927225"/>
          <p14:tracePt t="23159" x="1376363" y="1951038"/>
          <p14:tracePt t="23167" x="1438275" y="1958975"/>
          <p14:tracePt t="23178" x="1509713" y="1989138"/>
          <p14:tracePt t="23184" x="1595438" y="2044700"/>
          <p14:tracePt t="23193" x="1666875" y="2076450"/>
          <p14:tracePt t="23200" x="1722438" y="2124075"/>
          <p14:tracePt t="23207" x="1808163" y="2170113"/>
          <p14:tracePt t="23216" x="1824038" y="2185988"/>
          <p14:tracePt t="23225" x="1855788" y="2225675"/>
          <p14:tracePt t="23234" x="1871663" y="2257425"/>
          <p14:tracePt t="23239" x="1895475" y="2289175"/>
          <p14:tracePt t="23247" x="1903413" y="2305050"/>
          <p14:tracePt t="23256" x="1911350" y="2343150"/>
          <p14:tracePt t="23266" x="1917700" y="2366963"/>
          <p14:tracePt t="23271" x="1917700" y="2390775"/>
          <p14:tracePt t="23281" x="1917700" y="2422525"/>
          <p14:tracePt t="23287" x="1917700" y="2446338"/>
          <p14:tracePt t="23295" x="1917700" y="2470150"/>
          <p14:tracePt t="23305" x="1917700" y="2492375"/>
          <p14:tracePt t="23314" x="1917700" y="2516188"/>
          <p14:tracePt t="23320" x="1925638" y="2555875"/>
          <p14:tracePt t="23328" x="1933575" y="2563813"/>
          <p14:tracePt t="23337" x="1933575" y="2571750"/>
          <p14:tracePt t="23345" x="1933575" y="2587625"/>
          <p14:tracePt t="23633" x="1933575" y="2595563"/>
          <p14:tracePt t="23648" x="1933575" y="2619375"/>
          <p14:tracePt t="23656" x="1933575" y="2627313"/>
          <p14:tracePt t="23663" x="1925638" y="2627313"/>
          <p14:tracePt t="23671" x="1911350" y="2627313"/>
          <p14:tracePt t="23681" x="1903413" y="2627313"/>
          <p14:tracePt t="23730" x="1895475" y="2627313"/>
          <p14:tracePt t="23897" x="1887538" y="2627313"/>
          <p14:tracePt t="23992" x="1887538" y="2619375"/>
          <p14:tracePt t="23999" x="1887538" y="2611438"/>
          <p14:tracePt t="24009" x="1895475" y="2595563"/>
          <p14:tracePt t="24016" x="1917700" y="2579688"/>
          <p14:tracePt t="24023" x="1973263" y="2571750"/>
          <p14:tracePt t="24031" x="2052638" y="2547938"/>
          <p14:tracePt t="24040" x="2130425" y="2540000"/>
          <p14:tracePt t="24049" x="2255838" y="2524125"/>
          <p14:tracePt t="24056" x="2390775" y="2508250"/>
          <p14:tracePt t="24063" x="2500313" y="2486025"/>
          <p14:tracePt t="24072" x="2625725" y="2478088"/>
          <p14:tracePt t="24082" x="2705100" y="2462213"/>
          <p14:tracePt t="24087" x="2806700" y="2454275"/>
          <p14:tracePt t="24095" x="2870200" y="2430463"/>
          <p14:tracePt t="24104" x="2932113" y="2430463"/>
          <p14:tracePt t="24113" x="2987675" y="2414588"/>
          <p14:tracePt t="24119" x="3011488" y="2414588"/>
          <p14:tracePt t="24128" x="3019425" y="2406650"/>
          <p14:tracePt t="24137" x="3027363" y="2406650"/>
          <p14:tracePt t="24186" x="3043238" y="2406650"/>
          <p14:tracePt t="24201" x="3059113" y="2406650"/>
          <p14:tracePt t="24208" x="3081338" y="2406650"/>
          <p14:tracePt t="24216" x="3105150" y="2430463"/>
          <p14:tracePt t="24223" x="3160713" y="2454275"/>
          <p14:tracePt t="24232" x="3200400" y="2486025"/>
          <p14:tracePt t="24240" x="3270250" y="2500313"/>
          <p14:tracePt t="24247" x="3357563" y="2555875"/>
          <p14:tracePt t="24255" x="3435350" y="2563813"/>
          <p14:tracePt t="24265" x="3530600" y="2587625"/>
          <p14:tracePt t="24272" x="3600450" y="2611438"/>
          <p14:tracePt t="24279" x="3663950" y="2611438"/>
          <p14:tracePt t="24288" x="3735388" y="2619375"/>
          <p14:tracePt t="24296" x="3781425" y="2619375"/>
          <p14:tracePt t="24304" x="3813175" y="2619375"/>
          <p14:tracePt t="24312" x="3852863" y="2619375"/>
          <p14:tracePt t="24320" x="3860800" y="2619375"/>
          <p14:tracePt t="24326" x="3868738" y="2619375"/>
          <p14:tracePt t="24336" x="3876675" y="2619375"/>
          <p14:tracePt t="24361" x="3884613" y="2619375"/>
          <p14:tracePt t="24367" x="3892550" y="2619375"/>
          <p14:tracePt t="24379" x="3892550" y="2611438"/>
          <p14:tracePt t="24383" x="3906838" y="2595563"/>
          <p14:tracePt t="24391" x="3922713" y="2579688"/>
          <p14:tracePt t="24401" x="3938588" y="2563813"/>
          <p14:tracePt t="24410" x="3978275" y="2524125"/>
          <p14:tracePt t="24416" x="4017963" y="2500313"/>
          <p14:tracePt t="24423" x="4073525" y="2478088"/>
          <p14:tracePt t="24434" x="4111625" y="2462213"/>
          <p14:tracePt t="24441" x="4183063" y="2438400"/>
          <p14:tracePt t="24447" x="4230688" y="2414588"/>
          <p14:tracePt t="24455" x="4284663" y="2406650"/>
          <p14:tracePt t="24463" x="4332288" y="2398713"/>
          <p14:tracePt t="24473" x="4418013" y="2374900"/>
          <p14:tracePt t="24479" x="4465638" y="2366963"/>
          <p14:tracePt t="24487" x="4552950" y="2351088"/>
          <p14:tracePt t="24496" x="4630738" y="2343150"/>
          <p14:tracePt t="24505" x="4725988" y="2343150"/>
          <p14:tracePt t="24512" x="4795838" y="2327275"/>
          <p14:tracePt t="24519" x="4875213" y="2327275"/>
          <p14:tracePt t="24529" x="4921250" y="2327275"/>
          <p14:tracePt t="24537" x="4953000" y="2327275"/>
          <p14:tracePt t="24546" x="4960938" y="2327275"/>
          <p14:tracePt t="24608" x="4976813" y="2327275"/>
          <p14:tracePt t="24921" x="4960938" y="2327275"/>
          <p14:tracePt t="24968" x="4953000" y="2327275"/>
          <p14:tracePt t="24984" x="4945063" y="2327275"/>
          <p14:tracePt t="24995" x="4929188" y="2327275"/>
          <p14:tracePt t="24999" x="4913313" y="2327275"/>
          <p14:tracePt t="25009" x="4905375" y="2327275"/>
          <p14:tracePt t="25016" x="4891088" y="2327275"/>
          <p14:tracePt t="25032" x="4883150" y="2327275"/>
          <p14:tracePt t="25048" x="4875213" y="2327275"/>
          <p14:tracePt t="25144" x="4859338" y="2343150"/>
          <p14:tracePt t="25176" x="4851400" y="2343150"/>
          <p14:tracePt t="25184" x="4843463" y="2343150"/>
          <p14:tracePt t="25191" x="4819650" y="2343150"/>
          <p14:tracePt t="25199" x="4803775" y="2343150"/>
          <p14:tracePt t="25208" x="4772025" y="2343150"/>
          <p14:tracePt t="25216" x="4725988" y="2343150"/>
          <p14:tracePt t="25224" x="4702175" y="2343150"/>
          <p14:tracePt t="25231" x="4662488" y="2335213"/>
          <p14:tracePt t="25239" x="4638675" y="2319338"/>
          <p14:tracePt t="25248" x="4606925" y="2297113"/>
          <p14:tracePt t="25256" x="4583113" y="2281238"/>
          <p14:tracePt t="25263" x="4575175" y="2265363"/>
          <p14:tracePt t="25271" x="4575175" y="2257425"/>
          <p14:tracePt t="25280" x="4560888" y="2209800"/>
          <p14:tracePt t="25287" x="4552950" y="2201863"/>
          <p14:tracePt t="25295" x="4552950" y="2185988"/>
          <p14:tracePt t="25305" x="4552950" y="2170113"/>
          <p14:tracePt t="25312" x="4552950" y="2139950"/>
          <p14:tracePt t="25327" x="4552950" y="2116138"/>
          <p14:tracePt t="25337" x="4552950" y="2100263"/>
          <p14:tracePt t="25345" x="4552950" y="2076450"/>
          <p14:tracePt t="25352" x="4552950" y="2068513"/>
          <p14:tracePt t="25360" x="4552950" y="2044700"/>
          <p14:tracePt t="25368" x="4560888" y="2028825"/>
          <p14:tracePt t="25378" x="4568825" y="1989138"/>
          <p14:tracePt t="25383" x="4568825" y="1973263"/>
          <p14:tracePt t="25394" x="4575175" y="1958975"/>
          <p14:tracePt t="25400" x="4591050" y="1943100"/>
          <p14:tracePt t="25410" x="4598988" y="1927225"/>
          <p14:tracePt t="25414" x="4598988" y="1911350"/>
          <p14:tracePt t="25424" x="4606925" y="1903413"/>
          <p14:tracePt t="25433" x="4622800" y="1887538"/>
          <p14:tracePt t="25439" x="4630738" y="1871663"/>
          <p14:tracePt t="25447" x="4638675" y="1855788"/>
          <p14:tracePt t="25456" x="4646613" y="1847850"/>
          <p14:tracePt t="25463" x="4670425" y="1824038"/>
          <p14:tracePt t="25479" x="4686300" y="1808163"/>
          <p14:tracePt t="25495" x="4710113" y="1785938"/>
          <p14:tracePt t="25504" x="4718050" y="1778000"/>
          <p14:tracePt t="25511" x="4733925" y="1778000"/>
          <p14:tracePt t="25520" x="4756150" y="1770063"/>
          <p14:tracePt t="25528" x="4795838" y="1770063"/>
          <p14:tracePt t="25535" x="4827588" y="1770063"/>
          <p14:tracePt t="25543" x="4867275" y="1770063"/>
          <p14:tracePt t="25551" x="4891088" y="1770063"/>
          <p14:tracePt t="25560" x="4913313" y="1770063"/>
          <p14:tracePt t="25567" x="4921250" y="1770063"/>
          <p14:tracePt t="25583" x="4937125" y="1778000"/>
          <p14:tracePt t="25610" x="4937125" y="1785938"/>
          <p14:tracePt t="25615" x="4937125" y="1800225"/>
          <p14:tracePt t="25626" x="4937125" y="1831975"/>
          <p14:tracePt t="25631" x="4937125" y="1855788"/>
          <p14:tracePt t="25641" x="4937125" y="1871663"/>
          <p14:tracePt t="25648" x="4937125" y="1895475"/>
          <p14:tracePt t="25656" x="4937125" y="1911350"/>
          <p14:tracePt t="25663" x="4937125" y="1951038"/>
          <p14:tracePt t="25680" x="4921250" y="1973263"/>
          <p14:tracePt t="25688" x="4913313" y="1989138"/>
          <p14:tracePt t="25705" x="4905375" y="2005013"/>
          <p14:tracePt t="25712" x="4899025" y="2012950"/>
          <p14:tracePt t="25720" x="4891088" y="2020888"/>
          <p14:tracePt t="25727" x="4883150" y="2028825"/>
          <p14:tracePt t="25735" x="4875213" y="2036763"/>
          <p14:tracePt t="25743" x="4875213" y="2044700"/>
          <p14:tracePt t="25751" x="4867275" y="2060575"/>
          <p14:tracePt t="25759" x="4851400" y="2068513"/>
          <p14:tracePt t="25768" x="4827588" y="2076450"/>
          <p14:tracePt t="25784" x="4819650" y="2084388"/>
          <p14:tracePt t="25792" x="4811713" y="2084388"/>
          <p14:tracePt t="25801" x="4795838" y="2092325"/>
          <p14:tracePt t="25824" x="4787900" y="2092325"/>
          <p14:tracePt t="25832" x="4772025" y="2100263"/>
          <p14:tracePt t="25880" x="4764088" y="2108200"/>
          <p14:tracePt t="25896" x="4764088" y="2116138"/>
          <p14:tracePt t="25919" x="4764088" y="2124075"/>
          <p14:tracePt t="25951" x="4764088" y="2132013"/>
          <p14:tracePt t="27433" x="4764088" y="2146300"/>
          <p14:tracePt t="27586" x="4764088" y="2178050"/>
          <p14:tracePt t="27591" x="4787900" y="2201863"/>
          <p14:tracePt t="27600" x="4795838" y="2209800"/>
          <p14:tracePt t="27607" x="4819650" y="2217738"/>
          <p14:tracePt t="27616" x="4843463" y="2241550"/>
          <p14:tracePt t="27626" x="4859338" y="2249488"/>
          <p14:tracePt t="27632" x="4891088" y="2257425"/>
          <p14:tracePt t="27638" x="4929188" y="2289175"/>
          <p14:tracePt t="27648" x="4953000" y="2297113"/>
          <p14:tracePt t="27658" x="4992688" y="2305050"/>
          <p14:tracePt t="27663" x="5016500" y="2312988"/>
          <p14:tracePt t="27671" x="5032375" y="2312988"/>
          <p14:tracePt t="27679" x="5064125" y="2312988"/>
          <p14:tracePt t="27689" x="5094288" y="2335213"/>
          <p14:tracePt t="27703" x="5110163" y="2335213"/>
          <p14:tracePt t="27711" x="5126038" y="2335213"/>
          <p14:tracePt t="27722" x="5165725" y="2343150"/>
          <p14:tracePt t="27728" x="5189538" y="2343150"/>
          <p14:tracePt t="27735" x="5213350" y="2343150"/>
          <p14:tracePt t="27744" x="5251450" y="2343150"/>
          <p14:tracePt t="27754" x="5299075" y="2351088"/>
          <p14:tracePt t="27760" x="5330825" y="2351088"/>
          <p14:tracePt t="27767" x="5378450" y="2351088"/>
          <p14:tracePt t="27775" x="5416550" y="2359025"/>
          <p14:tracePt t="27784" x="5424488" y="2359025"/>
          <p14:tracePt t="27791" x="5440363" y="2359025"/>
          <p14:tracePt t="27800" x="5456238" y="2359025"/>
          <p14:tracePt t="28064" x="5464175" y="2359025"/>
          <p14:tracePt t="28072" x="5472113" y="2359025"/>
          <p14:tracePt t="28092" x="5487988" y="2359025"/>
          <p14:tracePt t="28095" x="5503863" y="2359025"/>
          <p14:tracePt t="28103" x="5511800" y="2359025"/>
          <p14:tracePt t="28112" x="5535613" y="2359025"/>
          <p14:tracePt t="28121" x="5551488" y="2359025"/>
          <p14:tracePt t="28127" x="5573713" y="2359025"/>
          <p14:tracePt t="28136" x="5621338" y="2359025"/>
          <p14:tracePt t="28143" x="5684838" y="2359025"/>
          <p14:tracePt t="28152" x="5778500" y="2359025"/>
          <p14:tracePt t="28160" x="5842000" y="2359025"/>
          <p14:tracePt t="28168" x="5919788" y="2359025"/>
          <p14:tracePt t="28177" x="5967413" y="2359025"/>
          <p14:tracePt t="28184" x="5991225" y="2359025"/>
          <p14:tracePt t="28192" x="6030913" y="2359025"/>
          <p14:tracePt t="28201" x="6038850" y="2359025"/>
          <p14:tracePt t="28210" x="6054725" y="2359025"/>
          <p14:tracePt t="28215" x="6069013" y="2359025"/>
          <p14:tracePt t="28232" x="6076950" y="2359025"/>
          <p14:tracePt t="28238" x="6084888" y="2359025"/>
          <p14:tracePt t="28248" x="6108700" y="2359025"/>
          <p14:tracePt t="28258" x="6124575" y="2359025"/>
          <p14:tracePt t="28263" x="6148388" y="2359025"/>
          <p14:tracePt t="28273" x="6164263" y="2359025"/>
          <p14:tracePt t="28281" x="6180138" y="2359025"/>
          <p14:tracePt t="28291" x="6196013" y="2359025"/>
          <p14:tracePt t="28295" x="6219825" y="2359025"/>
          <p14:tracePt t="28303" x="6227763" y="2359025"/>
          <p14:tracePt t="28314" x="6234113" y="2359025"/>
          <p14:tracePt t="28320" x="6242050" y="2359025"/>
          <p14:tracePt t="28352" x="6249988" y="2359025"/>
          <p14:tracePt t="28376" x="6257925" y="2359025"/>
          <p14:tracePt t="28393" x="6265863" y="2359025"/>
          <p14:tracePt t="28408" x="6273800" y="2359025"/>
          <p14:tracePt t="28434" x="6289675" y="2359025"/>
          <p14:tracePt t="28456" x="6297613" y="2359025"/>
          <p14:tracePt t="28465" x="6305550" y="2359025"/>
          <p14:tracePt t="28472" x="6337300" y="2359025"/>
          <p14:tracePt t="28479" x="6353175" y="2359025"/>
          <p14:tracePt t="28490" x="6384925" y="2359025"/>
          <p14:tracePt t="28495" x="6400800" y="2366963"/>
          <p14:tracePt t="28506" x="6423025" y="2374900"/>
          <p14:tracePt t="28511" x="6454775" y="2374900"/>
          <p14:tracePt t="28522" x="6470650" y="2374900"/>
          <p14:tracePt t="28527" x="6470650" y="2382838"/>
          <p14:tracePt t="28538" x="6486525" y="2382838"/>
          <p14:tracePt t="28551" x="6494463" y="2382838"/>
          <p14:tracePt t="28618" x="6510338" y="2382838"/>
          <p14:tracePt t="28623" x="6526213" y="2382838"/>
          <p14:tracePt t="28633" x="6542088" y="2382838"/>
          <p14:tracePt t="28639" x="6565900" y="2382838"/>
          <p14:tracePt t="28649" x="6572250" y="2382838"/>
          <p14:tracePt t="28657" x="6580188" y="2382838"/>
          <p14:tracePt t="28666" x="6588125" y="2382838"/>
          <p14:tracePt t="28672" x="6596063" y="2382838"/>
          <p14:tracePt t="28679" x="6611938" y="2382838"/>
          <p14:tracePt t="28698" x="6619875" y="2390775"/>
          <p14:tracePt t="28744" x="6635750" y="2390775"/>
          <p14:tracePt t="28761" x="6643688" y="2390775"/>
          <p14:tracePt t="29337" x="6635750" y="2390775"/>
          <p14:tracePt t="29648" x="6619875" y="2390775"/>
          <p14:tracePt t="30122" x="6611938" y="2390775"/>
          <p14:tracePt t="30145" x="6604000" y="2390775"/>
          <p14:tracePt t="30160" x="6588125" y="2390775"/>
          <p14:tracePt t="30168" x="6550025" y="2430463"/>
          <p14:tracePt t="30176" x="6494463" y="2478088"/>
          <p14:tracePt t="30183" x="6423025" y="2508250"/>
          <p14:tracePt t="30192" x="6353175" y="2571750"/>
          <p14:tracePt t="30200" x="6281738" y="2619375"/>
          <p14:tracePt t="30207" x="6211888" y="2665413"/>
          <p14:tracePt t="30215" x="6148388" y="2713038"/>
          <p14:tracePt t="30224" x="6069013" y="2744788"/>
          <p14:tracePt t="30232" x="5999163" y="2792413"/>
          <p14:tracePt t="30240" x="5927725" y="2830513"/>
          <p14:tracePt t="30247" x="5857875" y="2862263"/>
          <p14:tracePt t="30257" x="5738813" y="2917825"/>
          <p14:tracePt t="30264" x="5629275" y="2965450"/>
          <p14:tracePt t="30272" x="5495925" y="2997200"/>
          <p14:tracePt t="30280" x="5338763" y="3043238"/>
          <p14:tracePt t="30290" x="5118100" y="3090863"/>
          <p14:tracePt t="30296" x="4779963" y="3130550"/>
          <p14:tracePt t="30303" x="4348163" y="3192463"/>
          <p14:tracePt t="30312" x="3954463" y="3232150"/>
          <p14:tracePt t="30323" x="3506788" y="3232150"/>
          <p14:tracePt t="30328" x="3121025" y="3232150"/>
          <p14:tracePt t="30336" x="2736850" y="3232150"/>
          <p14:tracePt t="30345" x="2351088" y="3232150"/>
          <p14:tracePt t="30354" x="1997075" y="3232150"/>
          <p14:tracePt t="30360" x="1706563" y="3232150"/>
          <p14:tracePt t="30367" x="1408113" y="3224213"/>
          <p14:tracePt t="30377" x="1249363" y="3192463"/>
          <p14:tracePt t="30385" x="1108075" y="3170238"/>
          <p14:tracePt t="30391" x="982663" y="3146425"/>
          <p14:tracePt t="30400" x="889000" y="3130550"/>
          <p14:tracePt t="30409" x="857250" y="3122613"/>
          <p14:tracePt t="30415" x="817563" y="3106738"/>
          <p14:tracePt t="30424" x="817563" y="3098800"/>
          <p14:tracePt t="30431" x="809625" y="3090863"/>
          <p14:tracePt t="30456" x="809625" y="3067050"/>
          <p14:tracePt t="30464" x="801688" y="3051175"/>
          <p14:tracePt t="30472" x="793750" y="3027363"/>
          <p14:tracePt t="30480" x="793750" y="3011488"/>
          <p14:tracePt t="30487" x="762000" y="2989263"/>
          <p14:tracePt t="30496" x="754063" y="2957513"/>
          <p14:tracePt t="30503" x="739775" y="2925763"/>
          <p14:tracePt t="30512" x="708025" y="2878138"/>
          <p14:tracePt t="30520" x="684213" y="2838450"/>
          <p14:tracePt t="30528" x="668338" y="2824163"/>
          <p14:tracePt t="30538" x="652463" y="2784475"/>
          <p14:tracePt t="30544" x="652463" y="2776538"/>
          <p14:tracePt t="30553" x="644525" y="2744788"/>
          <p14:tracePt t="30560" x="644525" y="2728913"/>
          <p14:tracePt t="30569" x="644525" y="2705100"/>
          <p14:tracePt t="30576" x="644525" y="2689225"/>
          <p14:tracePt t="30584" x="644525" y="2665413"/>
          <p14:tracePt t="30592" x="644525" y="2657475"/>
          <p14:tracePt t="30601" x="660400" y="2619375"/>
          <p14:tracePt t="30608" x="668338" y="2611438"/>
          <p14:tracePt t="30615" x="692150" y="2563813"/>
          <p14:tracePt t="30625" x="739775" y="2532063"/>
          <p14:tracePt t="30633" x="793750" y="2500313"/>
          <p14:tracePt t="30641" x="865188" y="2454275"/>
          <p14:tracePt t="30647" x="958850" y="2406650"/>
          <p14:tracePt t="30656" x="1062038" y="2374900"/>
          <p14:tracePt t="30665" x="1187450" y="2335213"/>
          <p14:tracePt t="30671" x="1328738" y="2327275"/>
          <p14:tracePt t="30680" x="1509713" y="2289175"/>
          <p14:tracePt t="30688" x="1682750" y="2289175"/>
          <p14:tracePt t="30697" x="1871663" y="2289175"/>
          <p14:tracePt t="30703" x="2098675" y="2289175"/>
          <p14:tracePt t="30713" x="2295525" y="2289175"/>
          <p14:tracePt t="30720" x="2492375" y="2289175"/>
          <p14:tracePt t="30729" x="2681288" y="2289175"/>
          <p14:tracePt t="30736" x="2854325" y="2289175"/>
          <p14:tracePt t="30745" x="3097213" y="2305050"/>
          <p14:tracePt t="30755" x="3333750" y="2319338"/>
          <p14:tracePt t="30760" x="3616325" y="2374900"/>
          <p14:tracePt t="30768" x="3914775" y="2414588"/>
          <p14:tracePt t="30777" x="4159250" y="2446338"/>
          <p14:tracePt t="30787" x="4403725" y="2478088"/>
          <p14:tracePt t="30792" x="4560888" y="2516188"/>
          <p14:tracePt t="30799" x="4702175" y="2532063"/>
          <p14:tracePt t="30808" x="4859338" y="2555875"/>
          <p14:tracePt t="30818" x="4976813" y="2579688"/>
          <p14:tracePt t="30824" x="5102225" y="2619375"/>
          <p14:tracePt t="30831" x="5205413" y="2657475"/>
          <p14:tracePt t="30840" x="5283200" y="2681288"/>
          <p14:tracePt t="30849" x="5370513" y="2728913"/>
          <p14:tracePt t="30856" x="5394325" y="2736850"/>
          <p14:tracePt t="30865" x="5424488" y="2760663"/>
          <p14:tracePt t="30872" x="5440363" y="2784475"/>
          <p14:tracePt t="30882" x="5456238" y="2800350"/>
          <p14:tracePt t="30887" x="5464175" y="2816225"/>
          <p14:tracePt t="30897" x="5472113" y="2838450"/>
          <p14:tracePt t="30906" x="5472113" y="2862263"/>
          <p14:tracePt t="30913" x="5495925" y="2917825"/>
          <p14:tracePt t="30920" x="5503863" y="2949575"/>
          <p14:tracePt t="30927" x="5503863" y="3043238"/>
          <p14:tracePt t="30935" x="5511800" y="3130550"/>
          <p14:tracePt t="30945" x="5527675" y="3240088"/>
          <p14:tracePt t="30952" x="5527675" y="3303588"/>
          <p14:tracePt t="30959" x="5527675" y="3349625"/>
          <p14:tracePt t="30968" x="5527675" y="3397250"/>
          <p14:tracePt t="30976" x="5527675" y="3436938"/>
          <p14:tracePt t="30984" x="5527675" y="3468688"/>
          <p14:tracePt t="30991" x="5495925" y="3500438"/>
          <p14:tracePt t="31000" x="5472113" y="3522663"/>
          <p14:tracePt t="31009" x="5440363" y="3554413"/>
          <p14:tracePt t="31016" x="5362575" y="3578225"/>
          <p14:tracePt t="31023" x="5291138" y="3602038"/>
          <p14:tracePt t="31033" x="5213350" y="3625850"/>
          <p14:tracePt t="31039" x="5094288" y="3633788"/>
          <p14:tracePt t="31049" x="4984750" y="3633788"/>
          <p14:tracePt t="31055" x="4867275" y="3633788"/>
          <p14:tracePt t="31065" x="4740275" y="3633788"/>
          <p14:tracePt t="31071" x="4598988" y="3633788"/>
          <p14:tracePt t="31080" x="4425950" y="3633788"/>
          <p14:tracePt t="31087" x="4268788" y="3633788"/>
          <p14:tracePt t="31097" x="4111625" y="3617913"/>
          <p14:tracePt t="31104" x="3930650" y="3586163"/>
          <p14:tracePt t="31113" x="3789363" y="3538538"/>
          <p14:tracePt t="31119" x="3600450" y="3484563"/>
          <p14:tracePt t="31129" x="3459163" y="3452813"/>
          <p14:tracePt t="31136" x="3317875" y="3389313"/>
          <p14:tracePt t="31143" x="3168650" y="3335338"/>
          <p14:tracePt t="31152" x="3059113" y="3287713"/>
          <p14:tracePt t="31159" x="2955925" y="3232150"/>
          <p14:tracePt t="31168" x="2854325" y="3192463"/>
          <p14:tracePt t="31176" x="2767013" y="3146425"/>
          <p14:tracePt t="31184" x="2697163" y="3098800"/>
          <p14:tracePt t="31191" x="2625725" y="3051175"/>
          <p14:tracePt t="31199" x="2586038" y="3019425"/>
          <p14:tracePt t="31209" x="2547938" y="2989263"/>
          <p14:tracePt t="31215" x="2532063" y="2973388"/>
          <p14:tracePt t="31223" x="2476500" y="2941638"/>
          <p14:tracePt t="31231" x="2460625" y="2925763"/>
          <p14:tracePt t="31240" x="2444750" y="2909888"/>
          <p14:tracePt t="31247" x="2436813" y="2894013"/>
          <p14:tracePt t="31257" x="2428875" y="2878138"/>
          <p14:tracePt t="31264" x="2413000" y="2854325"/>
          <p14:tracePt t="31272" x="2406650" y="2816225"/>
          <p14:tracePt t="31280" x="2398713" y="2792413"/>
          <p14:tracePt t="31287" x="2398713" y="2752725"/>
          <p14:tracePt t="31296" x="2398713" y="2720975"/>
          <p14:tracePt t="31302" x="2398713" y="2681288"/>
          <p14:tracePt t="31311" x="2398713" y="2651125"/>
          <p14:tracePt t="31319" x="2398713" y="2611438"/>
          <p14:tracePt t="31327" x="2398713" y="2563813"/>
          <p14:tracePt t="31337" x="2398713" y="2540000"/>
          <p14:tracePt t="31343" x="2406650" y="2492375"/>
          <p14:tracePt t="31352" x="2444750" y="2446338"/>
          <p14:tracePt t="31360" x="2508250" y="2390775"/>
          <p14:tracePt t="31370" x="2609850" y="2343150"/>
          <p14:tracePt t="31376" x="2767013" y="2305050"/>
          <p14:tracePt t="31383" x="2947988" y="2257425"/>
          <p14:tracePt t="31392" x="3216275" y="2241550"/>
          <p14:tracePt t="31402" x="3506788" y="2241550"/>
          <p14:tracePt t="31407" x="3789363" y="2241550"/>
          <p14:tracePt t="31415" x="4143375" y="2241550"/>
          <p14:tracePt t="31425" x="4457700" y="2312988"/>
          <p14:tracePt t="31433" x="4725988" y="2398713"/>
          <p14:tracePt t="31440" x="4984750" y="2486025"/>
          <p14:tracePt t="31447" x="5189538" y="2563813"/>
          <p14:tracePt t="31457" x="5307013" y="2611438"/>
          <p14:tracePt t="31464" x="5370513" y="2635250"/>
          <p14:tracePt t="31473" x="5440363" y="2681288"/>
          <p14:tracePt t="31479" x="5448300" y="2689225"/>
          <p14:tracePt t="32066" x="5440363" y="2689225"/>
          <p14:tracePt t="32071" x="5424488" y="2689225"/>
          <p14:tracePt t="32080" x="5394325" y="2689225"/>
          <p14:tracePt t="32088" x="5354638" y="2689225"/>
          <p14:tracePt t="32097" x="5330825" y="2689225"/>
          <p14:tracePt t="32104" x="5299075" y="2689225"/>
          <p14:tracePt t="32111" x="5259388" y="2689225"/>
          <p14:tracePt t="32120" x="5229225" y="2689225"/>
          <p14:tracePt t="32129" x="5213350" y="2689225"/>
          <p14:tracePt t="32135" x="5181600" y="2689225"/>
          <p14:tracePt t="32152" x="5157788" y="2689225"/>
          <p14:tracePt t="32161" x="5149850" y="2689225"/>
          <p14:tracePt t="32168" x="5133975" y="2705100"/>
          <p14:tracePt t="32188" x="5126038" y="2713038"/>
          <p14:tracePt t="32192" x="5118100" y="2713038"/>
          <p14:tracePt t="32337" x="5102225" y="2713038"/>
          <p14:tracePt t="32352" x="5078413" y="2713038"/>
          <p14:tracePt t="32361" x="5048250" y="2713038"/>
          <p14:tracePt t="32367" x="4992688" y="2713038"/>
          <p14:tracePt t="32376" x="4913313" y="2713038"/>
          <p14:tracePt t="32384" x="4843463" y="2689225"/>
          <p14:tracePt t="32392" x="4733925" y="2673350"/>
          <p14:tracePt t="32403" x="4622800" y="2673350"/>
          <p14:tracePt t="32408" x="4489450" y="2643188"/>
          <p14:tracePt t="32416" x="4348163" y="2643188"/>
          <p14:tracePt t="32424" x="4230688" y="2643188"/>
          <p14:tracePt t="32433" x="4087813" y="2643188"/>
          <p14:tracePt t="32439" x="3930650" y="2643188"/>
          <p14:tracePt t="32448" x="3773488" y="2643188"/>
          <p14:tracePt t="32456" x="3632200" y="2643188"/>
          <p14:tracePt t="32466" x="3506788" y="2643188"/>
          <p14:tracePt t="32472" x="3397250" y="2643188"/>
          <p14:tracePt t="32479" x="3270250" y="2657475"/>
          <p14:tracePt t="32488" x="3200400" y="2665413"/>
          <p14:tracePt t="32497" x="3121025" y="2681288"/>
          <p14:tracePt t="32505" x="3059113" y="2705100"/>
          <p14:tracePt t="32511" x="3003550" y="2713038"/>
          <p14:tracePt t="32519" x="2979738" y="2728913"/>
          <p14:tracePt t="32529" x="2947988" y="2744788"/>
          <p14:tracePt t="32537" x="2932113" y="2752725"/>
          <p14:tracePt t="32543" x="2909888" y="2760663"/>
          <p14:tracePt t="32551" x="2894013" y="2784475"/>
          <p14:tracePt t="32560" x="2878138" y="2792413"/>
          <p14:tracePt t="32568" x="2862263" y="2800350"/>
          <p14:tracePt t="32575" x="2830513" y="2808288"/>
          <p14:tracePt t="32584" x="2798763" y="2808288"/>
          <p14:tracePt t="32592" x="2774950" y="2824163"/>
          <p14:tracePt t="32601" x="2728913" y="2824163"/>
          <p14:tracePt t="32608" x="2689225" y="2830513"/>
          <p14:tracePt t="32619" x="2625725" y="2830513"/>
          <p14:tracePt t="32624" x="2563813" y="2830513"/>
          <p14:tracePt t="32632" x="2484438" y="2830513"/>
          <p14:tracePt t="32640" x="2398713" y="2830513"/>
          <p14:tracePt t="32649" x="2287588" y="2830513"/>
          <p14:tracePt t="32656" x="2209800" y="2830513"/>
          <p14:tracePt t="32663" x="2098675" y="2816225"/>
          <p14:tracePt t="32674" x="2005013" y="2808288"/>
          <p14:tracePt t="32680" x="1903413" y="2768600"/>
          <p14:tracePt t="32687" x="1792288" y="2744788"/>
          <p14:tracePt t="32696" x="1722438" y="2705100"/>
          <p14:tracePt t="32704" x="1635125" y="2681288"/>
          <p14:tracePt t="32713" x="1573213" y="2673350"/>
          <p14:tracePt t="32719" x="1533525" y="2651125"/>
          <p14:tracePt t="32728" x="1509713" y="2635250"/>
          <p14:tracePt t="32735" x="1470025" y="2603500"/>
          <p14:tracePt t="32744" x="1462088" y="2603500"/>
          <p14:tracePt t="32752" x="1454150" y="2579688"/>
          <p14:tracePt t="32759" x="1438275" y="2547938"/>
          <p14:tracePt t="32768" x="1430338" y="2524125"/>
          <p14:tracePt t="32776" x="1414463" y="2478088"/>
          <p14:tracePt t="32786" x="1408113" y="2422525"/>
          <p14:tracePt t="32791" x="1384300" y="2374900"/>
          <p14:tracePt t="32801" x="1368425" y="2319338"/>
          <p14:tracePt t="32808" x="1368425" y="2273300"/>
          <p14:tracePt t="32818" x="1336675" y="2225675"/>
          <p14:tracePt t="32823" x="1336675" y="2201863"/>
          <p14:tracePt t="32832" x="1328738" y="2178050"/>
          <p14:tracePt t="32841" x="1328738" y="2162175"/>
          <p14:tracePt t="32848" x="1320800" y="2146300"/>
          <p14:tracePt t="32873" x="1320800" y="2139950"/>
          <p14:tracePt t="32937" x="1320800" y="2132013"/>
          <p14:tracePt t="32959" x="1328738" y="2124075"/>
          <p14:tracePt t="33137" x="1336675" y="2124075"/>
          <p14:tracePt t="33143" x="1352550" y="2124075"/>
          <p14:tracePt t="33152" x="1368425" y="2124075"/>
          <p14:tracePt t="33160" x="1376363" y="2124075"/>
          <p14:tracePt t="33169" x="1384300" y="2124075"/>
          <p14:tracePt t="33176" x="1414463" y="2124075"/>
          <p14:tracePt t="33184" x="1446213" y="2139950"/>
          <p14:tracePt t="33192" x="1477963" y="2146300"/>
          <p14:tracePt t="33200" x="1501775" y="2154238"/>
          <p14:tracePt t="33207" x="1549400" y="2162175"/>
          <p14:tracePt t="33215" x="1603375" y="2185988"/>
          <p14:tracePt t="33224" x="1651000" y="2193925"/>
          <p14:tracePt t="33233" x="1682750" y="2201863"/>
          <p14:tracePt t="33239" x="1698625" y="2201863"/>
          <p14:tracePt t="33247" x="1722438" y="2209800"/>
          <p14:tracePt t="33473" x="1746250" y="2233613"/>
          <p14:tracePt t="33481" x="1760538" y="2233613"/>
          <p14:tracePt t="33487" x="1824038" y="2233613"/>
          <p14:tracePt t="33497" x="1903413" y="2257425"/>
          <p14:tracePt t="33503" x="1989138" y="2265363"/>
          <p14:tracePt t="33512" x="2098675" y="2289175"/>
          <p14:tracePt t="33521" x="2185988" y="2312988"/>
          <p14:tracePt t="33528" x="2295525" y="2327275"/>
          <p14:tracePt t="33535" x="2406650" y="2351088"/>
          <p14:tracePt t="33544" x="2468563" y="2351088"/>
          <p14:tracePt t="33551" x="2516188" y="2351088"/>
          <p14:tracePt t="33560" x="2524125" y="2351088"/>
          <p14:tracePt t="33577" x="2532063" y="2351088"/>
          <p14:tracePt t="33656" x="2516188" y="2351088"/>
          <p14:tracePt t="33672" x="2500313" y="2351088"/>
          <p14:tracePt t="33681" x="2492375" y="2351088"/>
          <p14:tracePt t="33688" x="2484438" y="2351088"/>
          <p14:tracePt t="33698" x="2476500" y="2351088"/>
          <p14:tracePt t="33714" x="2460625" y="2351088"/>
          <p14:tracePt t="33752" x="2452688" y="2351088"/>
          <p14:tracePt t="34377" x="2444750" y="2351088"/>
          <p14:tracePt t="34383" x="2420938" y="2343150"/>
          <p14:tracePt t="34394" x="2406650" y="2335213"/>
          <p14:tracePt t="34399" x="2359025" y="2319338"/>
          <p14:tracePt t="34409" x="2351088" y="2319338"/>
          <p14:tracePt t="34415" x="2327275" y="2319338"/>
          <p14:tracePt t="34424" x="2303463" y="2319338"/>
          <p14:tracePt t="34432" x="2287588" y="2319338"/>
          <p14:tracePt t="34441" x="2271713" y="2319338"/>
          <p14:tracePt t="34448" x="2255838" y="2319338"/>
          <p14:tracePt t="34458" x="2241550" y="2319338"/>
          <p14:tracePt t="34466" x="2217738" y="2319338"/>
          <p14:tracePt t="34472" x="2209800" y="2319338"/>
          <p14:tracePt t="34488" x="2201863" y="2319338"/>
          <p14:tracePt t="34497" x="2193925" y="2319338"/>
          <p14:tracePt t="34553" x="2185988" y="2319338"/>
          <p14:tracePt t="34634" x="2178050" y="2319338"/>
          <p14:tracePt t="34639" x="2162175" y="2312988"/>
          <p14:tracePt t="34647" x="2138363" y="2297113"/>
          <p14:tracePt t="34655" x="2138363" y="2289175"/>
          <p14:tracePt t="34667" x="2122488" y="2273300"/>
          <p14:tracePt t="34672" x="2098675" y="2257425"/>
          <p14:tracePt t="34680" x="2098675" y="2249488"/>
          <p14:tracePt t="34688" x="2090738" y="2241550"/>
          <p14:tracePt t="34768" x="2082800" y="2233613"/>
          <p14:tracePt t="34872" x="2068513" y="2233613"/>
          <p14:tracePt t="34883" x="2060575" y="2233613"/>
          <p14:tracePt t="34889" x="2036763" y="2233613"/>
          <p14:tracePt t="34898" x="2012950" y="2233613"/>
          <p14:tracePt t="34907" x="1997075" y="2233613"/>
          <p14:tracePt t="34912" x="1973263" y="2233613"/>
          <p14:tracePt t="34919" x="1949450" y="2233613"/>
          <p14:tracePt t="34931" x="1933575" y="2233613"/>
          <p14:tracePt t="34935" x="1911350" y="2233613"/>
          <p14:tracePt t="34944" x="1895475" y="2233613"/>
          <p14:tracePt t="34951" x="1855788" y="2233613"/>
          <p14:tracePt t="34960" x="1824038" y="2225675"/>
          <p14:tracePt t="34968" x="1808163" y="2225675"/>
          <p14:tracePt t="34980" x="1776413" y="2217738"/>
          <p14:tracePt t="34984" x="1760538" y="2217738"/>
          <p14:tracePt t="34992" x="1730375" y="2193925"/>
          <p14:tracePt t="35000" x="1698625" y="2185988"/>
          <p14:tracePt t="35008" x="1682750" y="2185988"/>
          <p14:tracePt t="35017" x="1682750" y="2178050"/>
          <p14:tracePt t="35024" x="1658938" y="2170113"/>
          <p14:tracePt t="35034" x="1627188" y="2154238"/>
          <p14:tracePt t="35039" x="1619250" y="2146300"/>
          <p14:tracePt t="35048" x="1611313" y="2139950"/>
          <p14:tracePt t="35055" x="1603375" y="2132013"/>
          <p14:tracePt t="35068" x="1587500" y="2116138"/>
          <p14:tracePt t="35071" x="1579563" y="2116138"/>
          <p14:tracePt t="35208" x="1565275" y="2108200"/>
          <p14:tracePt t="35215" x="1541463" y="2108200"/>
          <p14:tracePt t="35225" x="1462088" y="2068513"/>
          <p14:tracePt t="35233" x="1414463" y="2060575"/>
          <p14:tracePt t="35240" x="1328738" y="2036763"/>
          <p14:tracePt t="35247" x="1249363" y="2005013"/>
          <p14:tracePt t="35255" x="1131888" y="1951038"/>
          <p14:tracePt t="35264" x="1046163" y="1911350"/>
          <p14:tracePt t="35273" x="958850" y="1879600"/>
          <p14:tracePt t="35279" x="865188" y="1816100"/>
          <p14:tracePt t="35287" x="793750" y="1770063"/>
          <p14:tracePt t="35296" x="731838" y="1722438"/>
          <p14:tracePt t="35305" x="708025" y="1698625"/>
          <p14:tracePt t="35313" x="700088" y="1690688"/>
          <p14:tracePt t="35320" x="692150" y="1674813"/>
          <p14:tracePt t="35329" x="692150" y="1666875"/>
          <p14:tracePt t="35335" x="692150" y="1658938"/>
          <p14:tracePt t="35346" x="692150" y="1635125"/>
          <p14:tracePt t="35352" x="692150" y="1628775"/>
          <p14:tracePt t="35359" x="708025" y="1597025"/>
          <p14:tracePt t="35368" x="723900" y="1581150"/>
          <p14:tracePt t="35378" x="762000" y="1573213"/>
          <p14:tracePt t="35386" x="785813" y="1557338"/>
          <p14:tracePt t="35391" x="817563" y="1541463"/>
          <p14:tracePt t="35402" x="833438" y="1541463"/>
          <p14:tracePt t="35415" x="841375" y="1541463"/>
          <p14:tracePt t="35601" x="849313" y="1533525"/>
          <p14:tracePt t="35608" x="865188" y="1517650"/>
          <p14:tracePt t="35616" x="912813" y="1517650"/>
          <p14:tracePt t="35624" x="966788" y="1509713"/>
          <p14:tracePt t="35631" x="1046163" y="1493838"/>
          <p14:tracePt t="35641" x="1155700" y="1493838"/>
          <p14:tracePt t="35648" x="1281113" y="1493838"/>
          <p14:tracePt t="35656" x="1422400" y="1493838"/>
          <p14:tracePt t="35663" x="1549400" y="1493838"/>
          <p14:tracePt t="35672" x="1674813" y="1509713"/>
          <p14:tracePt t="35682" x="1752600" y="1533525"/>
          <p14:tracePt t="35687" x="1824038" y="1573213"/>
          <p14:tracePt t="35697" x="1855788" y="1581150"/>
          <p14:tracePt t="35705" x="1879600" y="1597025"/>
          <p14:tracePt t="35714" x="1887538" y="1604963"/>
          <p14:tracePt t="35729" x="1887538" y="1612900"/>
          <p14:tracePt t="35738" x="1887538" y="1620838"/>
          <p14:tracePt t="35752" x="1887538" y="1643063"/>
          <p14:tracePt t="35769" x="1887538" y="1658938"/>
          <p14:tracePt t="35778" x="1879600" y="1666875"/>
          <p14:tracePt t="35783" x="1871663" y="1674813"/>
          <p14:tracePt t="35791" x="1855788" y="1682750"/>
          <p14:tracePt t="35799" x="1847850" y="1682750"/>
          <p14:tracePt t="35816" x="1839913" y="1682750"/>
          <p14:tracePt t="35823" x="1824038" y="1682750"/>
          <p14:tracePt t="35831" x="1816100" y="1682750"/>
          <p14:tracePt t="35842" x="1808163" y="1682750"/>
          <p14:tracePt t="35847" x="1800225" y="1682750"/>
          <p14:tracePt t="35856" x="1784350" y="1682750"/>
          <p14:tracePt t="35888" x="1768475" y="1682750"/>
          <p14:tracePt t="35896" x="1768475" y="1674813"/>
          <p14:tracePt t="35903" x="1768475" y="1658938"/>
          <p14:tracePt t="35917" x="1768475" y="1643063"/>
          <p14:tracePt t="35919" x="1768475" y="1620838"/>
          <p14:tracePt t="35927" x="1768475" y="1604963"/>
          <p14:tracePt t="35937" x="1768475" y="1573213"/>
          <p14:tracePt t="35946" x="1768475" y="1533525"/>
          <p14:tracePt t="35952" x="1792288" y="1493838"/>
          <p14:tracePt t="35959" x="1855788" y="1439863"/>
          <p14:tracePt t="35970" x="1911350" y="1392238"/>
          <p14:tracePt t="35978" x="1981200" y="1344613"/>
          <p14:tracePt t="35982" x="2060575" y="1320800"/>
          <p14:tracePt t="35991" x="2146300" y="1289050"/>
          <p14:tracePt t="36000" x="2241550" y="1266825"/>
          <p14:tracePt t="36009" x="2374900" y="1235075"/>
          <p14:tracePt t="36016" x="2500313" y="1227138"/>
          <p14:tracePt t="36023" x="2641600" y="1227138"/>
          <p14:tracePt t="36031" x="2798763" y="1227138"/>
          <p14:tracePt t="36041" x="2963863" y="1227138"/>
          <p14:tracePt t="36047" x="3208338" y="1227138"/>
          <p14:tracePt t="36055" x="3373438" y="1227138"/>
          <p14:tracePt t="36063" x="3554413" y="1243013"/>
          <p14:tracePt t="36072" x="3711575" y="1274763"/>
          <p14:tracePt t="36081" x="3829050" y="1320800"/>
          <p14:tracePt t="36088" x="3922713" y="1360488"/>
          <p14:tracePt t="36096" x="3978275" y="1376363"/>
          <p14:tracePt t="36106" x="3986213" y="1384300"/>
          <p14:tracePt t="36115" x="4002088" y="1392238"/>
          <p14:tracePt t="36129" x="4002088" y="1400175"/>
          <p14:tracePt t="36135" x="4002088" y="1408113"/>
          <p14:tracePt t="36152" x="4002088" y="1416050"/>
          <p14:tracePt t="36167" x="4002088" y="1439863"/>
          <p14:tracePt t="36177" x="4002088" y="1447800"/>
          <p14:tracePt t="36184" x="3994150" y="1477963"/>
          <p14:tracePt t="36193" x="3970338" y="1525588"/>
          <p14:tracePt t="36200" x="3954463" y="1541463"/>
          <p14:tracePt t="36209" x="3930650" y="1597025"/>
          <p14:tracePt t="36216" x="3900488" y="1651000"/>
          <p14:tracePt t="36225" x="3884613" y="1706563"/>
          <p14:tracePt t="36232" x="3868738" y="1738313"/>
          <p14:tracePt t="36239" x="3844925" y="1770063"/>
          <p14:tracePt t="36246" x="3836988" y="1785938"/>
          <p14:tracePt t="36256" x="3821113" y="1800225"/>
          <p14:tracePt t="36265" x="3805238" y="1816100"/>
          <p14:tracePt t="36271" x="3765550" y="1831975"/>
          <p14:tracePt t="36281" x="3741738" y="1847850"/>
          <p14:tracePt t="36287" x="3679825" y="1879600"/>
          <p14:tracePt t="36297" x="3624263" y="1887538"/>
          <p14:tracePt t="36303" x="3546475" y="1895475"/>
          <p14:tracePt t="36315" x="3427413" y="1935163"/>
          <p14:tracePt t="36319" x="3302000" y="1935163"/>
          <p14:tracePt t="36332" x="3192463" y="1935163"/>
          <p14:tracePt t="36335" x="3035300" y="1935163"/>
          <p14:tracePt t="36343" x="2886075" y="1935163"/>
          <p14:tracePt t="36352" x="2728913" y="1935163"/>
          <p14:tracePt t="36361" x="2555875" y="1935163"/>
          <p14:tracePt t="36367" x="2398713" y="1919288"/>
          <p14:tracePt t="36375" x="2241550" y="1887538"/>
          <p14:tracePt t="36385" x="2090738" y="1839913"/>
          <p14:tracePt t="36393" x="1997075" y="1800225"/>
          <p14:tracePt t="36400" x="1941513" y="1778000"/>
          <p14:tracePt t="36407" x="1917700" y="1770063"/>
          <p14:tracePt t="36415" x="1895475" y="1754188"/>
          <p14:tracePt t="36513" x="1895475" y="1746250"/>
          <p14:tracePt t="37201" x="1895475" y="1738313"/>
          <p14:tracePt t="37207" x="1903413" y="1738313"/>
          <p14:tracePt t="37272" x="1911350" y="1738313"/>
          <p14:tracePt t="37280" x="1911350" y="1762125"/>
          <p14:tracePt t="37289" x="1911350" y="1778000"/>
          <p14:tracePt t="37296" x="1911350" y="1793875"/>
          <p14:tracePt t="37303" x="1911350" y="1816100"/>
          <p14:tracePt t="37313" x="1895475" y="1831975"/>
          <p14:tracePt t="37319" x="1879600" y="1847850"/>
          <p14:tracePt t="37331" x="1863725" y="1871663"/>
          <p14:tracePt t="37335" x="1831975" y="1871663"/>
          <p14:tracePt t="37346" x="1816100" y="1879600"/>
          <p14:tracePt t="37352" x="1792288" y="1879600"/>
          <p14:tracePt t="37362" x="1776413" y="1879600"/>
          <p14:tracePt t="37367" x="1768475" y="1879600"/>
          <p14:tracePt t="37377" x="1752600" y="1879600"/>
          <p14:tracePt t="37400" x="1746250" y="1879600"/>
          <p14:tracePt t="37416" x="1738313" y="1879600"/>
          <p14:tracePt t="37424" x="1730375" y="1879600"/>
          <p14:tracePt t="37472" x="1730375" y="1871663"/>
          <p14:tracePt t="37479" x="1760538" y="1871663"/>
          <p14:tracePt t="37487" x="1847850" y="1871663"/>
          <p14:tracePt t="37495" x="1925638" y="1871663"/>
          <p14:tracePt t="37504" x="2020888" y="1871663"/>
          <p14:tracePt t="37511" x="2130425" y="1871663"/>
          <p14:tracePt t="37519" x="2225675" y="1871663"/>
          <p14:tracePt t="37528" x="2335213" y="1911350"/>
          <p14:tracePt t="37536" x="2374900" y="1911350"/>
          <p14:tracePt t="37546" x="2413000" y="1943100"/>
          <p14:tracePt t="37551" x="2428875" y="1958975"/>
          <p14:tracePt t="37560" x="2452688" y="1989138"/>
          <p14:tracePt t="37567" x="2460625" y="1997075"/>
          <p14:tracePt t="37578" x="2460625" y="2005013"/>
          <p14:tracePt t="37583" x="2468563" y="2036763"/>
          <p14:tracePt t="37591" x="2468563" y="2068513"/>
          <p14:tracePt t="37599" x="2468563" y="2116138"/>
          <p14:tracePt t="37609" x="2468563" y="2162175"/>
          <p14:tracePt t="37615" x="2468563" y="2217738"/>
          <p14:tracePt t="37623" x="2468563" y="2249488"/>
          <p14:tracePt t="37632" x="2436813" y="2305050"/>
          <p14:tracePt t="37640" x="2390775" y="2359025"/>
          <p14:tracePt t="37647" x="2366963" y="2390775"/>
          <p14:tracePt t="37656" x="2311400" y="2438400"/>
          <p14:tracePt t="37664" x="2255838" y="2446338"/>
          <p14:tracePt t="37673" x="2201863" y="2470150"/>
          <p14:tracePt t="37679" x="2138363" y="2470150"/>
          <p14:tracePt t="37689" x="2076450" y="2470150"/>
          <p14:tracePt t="37695" x="1981200" y="2470150"/>
          <p14:tracePt t="37705" x="1903413" y="2454275"/>
          <p14:tracePt t="37711" x="1784350" y="2414588"/>
          <p14:tracePt t="37721" x="1651000" y="2343150"/>
          <p14:tracePt t="37728" x="1557338" y="2312988"/>
          <p14:tracePt t="37736" x="1454150" y="2257425"/>
          <p14:tracePt t="37743" x="1352550" y="2193925"/>
          <p14:tracePt t="37753" x="1265238" y="2146300"/>
          <p14:tracePt t="37762" x="1195388" y="2084388"/>
          <p14:tracePt t="37768" x="1179513" y="2068513"/>
          <p14:tracePt t="37776" x="1147763" y="2044700"/>
          <p14:tracePt t="37785" x="1139825" y="2005013"/>
          <p14:tracePt t="37793" x="1131888" y="1989138"/>
          <p14:tracePt t="37801" x="1131888" y="1966913"/>
          <p14:tracePt t="37807" x="1131888" y="1927225"/>
          <p14:tracePt t="37818" x="1147763" y="1879600"/>
          <p14:tracePt t="37826" x="1179513" y="1839913"/>
          <p14:tracePt t="37831" x="1211263" y="1793875"/>
          <p14:tracePt t="37840" x="1249363" y="1738313"/>
          <p14:tracePt t="37846" x="1296988" y="1682750"/>
          <p14:tracePt t="37857" x="1400175" y="1635125"/>
          <p14:tracePt t="37864" x="1509713" y="1604963"/>
          <p14:tracePt t="37872" x="1674813" y="1557338"/>
          <p14:tracePt t="37879" x="1879600" y="1541463"/>
          <p14:tracePt t="37887" x="2090738" y="1509713"/>
          <p14:tracePt t="37896" x="2311400" y="1509713"/>
          <p14:tracePt t="37911" x="2862263" y="1509713"/>
          <p14:tracePt t="37920" x="3152775" y="1509713"/>
          <p14:tracePt t="37929" x="3475038" y="1509713"/>
          <p14:tracePt t="37935" x="3773488" y="1517650"/>
          <p14:tracePt t="37943" x="4041775" y="1549400"/>
          <p14:tracePt t="37952" x="4292600" y="1604963"/>
          <p14:tracePt t="37962" x="4449763" y="1628775"/>
          <p14:tracePt t="37967" x="4583113" y="1682750"/>
          <p14:tracePt t="37978" x="4630738" y="1690688"/>
          <p14:tracePt t="37983" x="4662488" y="1722438"/>
          <p14:tracePt t="38025" x="4662488" y="1730375"/>
          <p14:tracePt t="38032" x="4622800" y="1730375"/>
          <p14:tracePt t="38042" x="4575175" y="1730375"/>
          <p14:tracePt t="38047" x="4505325" y="1754188"/>
          <p14:tracePt t="38057" x="4425950" y="1770063"/>
          <p14:tracePt t="38063" x="4348163" y="1770063"/>
          <p14:tracePt t="38073" x="4284663" y="1770063"/>
          <p14:tracePt t="38079" x="4191000" y="1770063"/>
          <p14:tracePt t="38089" x="4151313" y="1770063"/>
          <p14:tracePt t="38096" x="4135438" y="1770063"/>
          <p14:tracePt t="38177" x="4127500" y="1770063"/>
          <p14:tracePt t="38193" x="4127500" y="1762125"/>
          <p14:tracePt t="38200" x="4127500" y="1754188"/>
          <p14:tracePt t="38208" x="4127500" y="1746250"/>
          <p14:tracePt t="38216" x="4127500" y="1738313"/>
          <p14:tracePt t="38303" x="4119563" y="1738313"/>
          <p14:tracePt t="38312" x="4087813" y="1738313"/>
          <p14:tracePt t="38320" x="4049713" y="1754188"/>
          <p14:tracePt t="38328" x="3986213" y="1778000"/>
          <p14:tracePt t="38335" x="3906838" y="1778000"/>
          <p14:tracePt t="38345" x="3836988" y="1785938"/>
          <p14:tracePt t="38351" x="3741738" y="1785938"/>
          <p14:tracePt t="38359" x="3632200" y="1785938"/>
          <p14:tracePt t="38368" x="3522663" y="1785938"/>
          <p14:tracePt t="38378" x="3411538" y="1785938"/>
          <p14:tracePt t="38383" x="3302000" y="1785938"/>
          <p14:tracePt t="38392" x="3240088" y="1770063"/>
          <p14:tracePt t="38401" x="3152775" y="1722438"/>
          <p14:tracePt t="38411" x="3113088" y="1706563"/>
          <p14:tracePt t="38416" x="3105150" y="1698625"/>
          <p14:tracePt t="38423" x="3097213" y="1690688"/>
          <p14:tracePt t="38433" x="3081338" y="1674813"/>
          <p14:tracePt t="38513" x="3081338" y="1666875"/>
          <p14:tracePt t="38680" x="3074988" y="1658938"/>
          <p14:tracePt t="38730" x="3059113" y="1658938"/>
          <p14:tracePt t="38778" x="3067050" y="1682750"/>
          <p14:tracePt t="38784" x="3105150" y="1722438"/>
          <p14:tracePt t="38793" x="3176588" y="1770063"/>
          <p14:tracePt t="38799" x="3262313" y="1831975"/>
          <p14:tracePt t="38809" x="3365500" y="1903413"/>
          <p14:tracePt t="38816" x="3467100" y="1981200"/>
          <p14:tracePt t="38825" x="3570288" y="2060575"/>
          <p14:tracePt t="38831" x="3656013" y="2124075"/>
          <p14:tracePt t="38841" x="3679825" y="2139950"/>
          <p14:tracePt t="38847" x="3711575" y="2170113"/>
          <p14:tracePt t="38863" x="3719513" y="2178050"/>
          <p14:tracePt t="38880" x="3719513" y="2185988"/>
          <p14:tracePt t="38888" x="3719513" y="2201863"/>
          <p14:tracePt t="38895" x="3703638" y="2217738"/>
          <p14:tracePt t="38904" x="3671888" y="2233613"/>
          <p14:tracePt t="38912" x="3648075" y="2241550"/>
          <p14:tracePt t="38919" x="3600450" y="2257425"/>
          <p14:tracePt t="38927" x="3506788" y="2265363"/>
          <p14:tracePt t="38937" x="3443288" y="2265363"/>
          <p14:tracePt t="38944" x="3357563" y="2289175"/>
          <p14:tracePt t="38951" x="3246438" y="2289175"/>
          <p14:tracePt t="38959" x="3136900" y="2289175"/>
          <p14:tracePt t="38968" x="3059113" y="2289175"/>
          <p14:tracePt t="38978" x="2979738" y="2289175"/>
          <p14:tracePt t="38983" x="2932113" y="2289175"/>
          <p14:tracePt t="38994" x="2901950" y="2289175"/>
          <p14:tracePt t="38999" x="2870200" y="2289175"/>
          <p14:tracePt t="39010" x="2862263" y="2281238"/>
          <p14:tracePt t="39032" x="2854325" y="2273300"/>
          <p14:tracePt t="39063" x="2854325" y="2265363"/>
          <p14:tracePt t="39073" x="2854325" y="2257425"/>
          <p14:tracePt t="39088" x="2854325" y="2249488"/>
          <p14:tracePt t="39097" x="2854325" y="2233613"/>
          <p14:tracePt t="39105" x="2854325" y="2225675"/>
          <p14:tracePt t="39137" x="2862263" y="2209800"/>
          <p14:tracePt t="39143" x="2870200" y="2209800"/>
          <p14:tracePt t="39159" x="2878138" y="2209800"/>
          <p14:tracePt t="39175" x="2901950" y="2209800"/>
          <p14:tracePt t="39185" x="2916238" y="2209800"/>
          <p14:tracePt t="39192" x="2940050" y="2209800"/>
          <p14:tracePt t="39201" x="2995613" y="2201863"/>
          <p14:tracePt t="39208" x="3035300" y="2185988"/>
          <p14:tracePt t="39217" x="3113088" y="2170113"/>
          <p14:tracePt t="39225" x="3176588" y="2170113"/>
          <p14:tracePt t="39232" x="3286125" y="2162175"/>
          <p14:tracePt t="39239" x="3397250" y="2146300"/>
          <p14:tracePt t="39248" x="3522663" y="2146300"/>
          <p14:tracePt t="39257" x="3663950" y="2146300"/>
          <p14:tracePt t="39263" x="3876675" y="2146300"/>
          <p14:tracePt t="39271" x="4073525" y="2146300"/>
          <p14:tracePt t="39281" x="4332288" y="2146300"/>
          <p14:tracePt t="39289" x="4560888" y="2146300"/>
          <p14:tracePt t="39295" x="4787900" y="2146300"/>
          <p14:tracePt t="39303" x="4953000" y="2146300"/>
          <p14:tracePt t="39311" x="5048250" y="2146300"/>
          <p14:tracePt t="39321" x="5141913" y="2146300"/>
          <p14:tracePt t="39327" x="5213350" y="2178050"/>
          <p14:tracePt t="39344" x="5221288" y="2178050"/>
          <p14:tracePt t="39368" x="5221288" y="2185988"/>
          <p14:tracePt t="39375" x="5213350" y="2185988"/>
          <p14:tracePt t="39384" x="5181600" y="2185988"/>
          <p14:tracePt t="39393" x="5149850" y="2185988"/>
          <p14:tracePt t="39399" x="5110163" y="2185988"/>
          <p14:tracePt t="39409" x="5040313" y="2185988"/>
          <p14:tracePt t="39415" x="4945063" y="2185988"/>
          <p14:tracePt t="39425" x="4819650" y="2185988"/>
          <p14:tracePt t="39431" x="4678363" y="2185988"/>
          <p14:tracePt t="39439" x="4537075" y="2185988"/>
          <p14:tracePt t="39449" x="4410075" y="2185988"/>
          <p14:tracePt t="39458" x="4332288" y="2185988"/>
          <p14:tracePt t="39463" x="4238625" y="2162175"/>
          <p14:tracePt t="39471" x="4183063" y="2139950"/>
          <p14:tracePt t="39481" x="4151313" y="2108200"/>
          <p14:tracePt t="39490" x="4135438" y="2092325"/>
          <p14:tracePt t="39496" x="4119563" y="2068513"/>
          <p14:tracePt t="39503" x="4111625" y="2044700"/>
          <p14:tracePt t="39513" x="4111625" y="2012950"/>
          <p14:tracePt t="39521" x="4111625" y="1966913"/>
          <p14:tracePt t="39527" x="4111625" y="1919288"/>
          <p14:tracePt t="39535" x="4111625" y="1871663"/>
          <p14:tracePt t="39543" x="4111625" y="1831975"/>
          <p14:tracePt t="39552" x="4111625" y="1800225"/>
          <p14:tracePt t="39560" x="4111625" y="1785938"/>
          <p14:tracePt t="39569" x="4119563" y="1746250"/>
          <p14:tracePt t="39575" x="4143375" y="1730375"/>
          <p14:tracePt t="39585" x="4159250" y="1706563"/>
          <p14:tracePt t="39591" x="4183063" y="1690688"/>
          <p14:tracePt t="39601" x="4230688" y="1666875"/>
          <p14:tracePt t="39609" x="4284663" y="1658938"/>
          <p14:tracePt t="39616" x="4364038" y="1658938"/>
          <p14:tracePt t="39624" x="4457700" y="1658938"/>
          <p14:tracePt t="39634" x="4583113" y="1658938"/>
          <p14:tracePt t="39641" x="4756150" y="1658938"/>
          <p14:tracePt t="39649" x="4913313" y="1674813"/>
          <p14:tracePt t="39655" x="5149850" y="1754188"/>
          <p14:tracePt t="39665" x="5346700" y="1816100"/>
          <p14:tracePt t="39673" x="5503863" y="1855788"/>
          <p14:tracePt t="39679" x="5629275" y="1903413"/>
          <p14:tracePt t="39687" x="5716588" y="1958975"/>
          <p14:tracePt t="39697" x="5746750" y="1973263"/>
          <p14:tracePt t="39705" x="5786438" y="2012950"/>
          <p14:tracePt t="39720" x="5786438" y="2036763"/>
          <p14:tracePt t="39728" x="5786438" y="2052638"/>
          <p14:tracePt t="39735" x="5786438" y="2084388"/>
          <p14:tracePt t="39744" x="5762625" y="2124075"/>
          <p14:tracePt t="39752" x="5724525" y="2154238"/>
          <p14:tracePt t="39760" x="5708650" y="2185988"/>
          <p14:tracePt t="39767" x="5668963" y="2225675"/>
          <p14:tracePt t="39774" x="5637213" y="2249488"/>
          <p14:tracePt t="39787" x="5597525" y="2281238"/>
          <p14:tracePt t="39795" x="5527675" y="2319338"/>
          <p14:tracePt t="39799" x="5472113" y="2351088"/>
          <p14:tracePt t="39811" x="5416550" y="2359025"/>
          <p14:tracePt t="39816" x="5322888" y="2398713"/>
          <p14:tracePt t="39825" x="5243513" y="2406650"/>
          <p14:tracePt t="39832" x="5126038" y="2422525"/>
          <p14:tracePt t="39842" x="5032375" y="2446338"/>
          <p14:tracePt t="39848" x="4921250" y="2462213"/>
          <p14:tracePt t="39855" x="4827588" y="2462213"/>
          <p14:tracePt t="39865" x="4748213" y="2462213"/>
          <p14:tracePt t="39873" x="4654550" y="2462213"/>
          <p14:tracePt t="39880" x="4568825" y="2462213"/>
          <p14:tracePt t="39887" x="4505325" y="2454275"/>
          <p14:tracePt t="39896" x="4465638" y="2446338"/>
          <p14:tracePt t="39904" x="4433888" y="2438400"/>
          <p14:tracePt t="39912" x="4425950" y="2430463"/>
          <p14:tracePt t="39919" x="4410075" y="2414588"/>
          <p14:tracePt t="39927" x="4395788" y="2390775"/>
          <p14:tracePt t="39936" x="4387850" y="2374900"/>
          <p14:tracePt t="39945" x="4387850" y="2359025"/>
          <p14:tracePt t="39952" x="4387850" y="2312988"/>
          <p14:tracePt t="39960" x="4387850" y="2273300"/>
          <p14:tracePt t="39968" x="4387850" y="2217738"/>
          <p14:tracePt t="39978" x="4387850" y="2178050"/>
          <p14:tracePt t="39983" x="4387850" y="2132013"/>
          <p14:tracePt t="39991" x="4395788" y="2076450"/>
          <p14:tracePt t="40001" x="4418013" y="2012950"/>
          <p14:tracePt t="40011" x="4465638" y="1958975"/>
          <p14:tracePt t="40016" x="4497388" y="1903413"/>
          <p14:tracePt t="40025" x="4529138" y="1879600"/>
          <p14:tracePt t="40032" x="4568825" y="1855788"/>
          <p14:tracePt t="40042" x="4614863" y="1831975"/>
          <p14:tracePt t="40048" x="4654550" y="1808163"/>
          <p14:tracePt t="40056" x="4725988" y="1800225"/>
          <p14:tracePt t="40083" x="4945063" y="1793875"/>
          <p14:tracePt t="40088" x="5056188" y="1793875"/>
          <p14:tracePt t="40095" x="5213350" y="1793875"/>
          <p14:tracePt t="40104" x="5370513" y="1793875"/>
          <p14:tracePt t="40114" x="5519738" y="1831975"/>
          <p14:tracePt t="40119" x="5661025" y="1863725"/>
          <p14:tracePt t="40127" x="5770563" y="1911350"/>
          <p14:tracePt t="40137" x="5842000" y="1951038"/>
          <p14:tracePt t="40144" x="5881688" y="1981200"/>
          <p14:tracePt t="40152" x="5911850" y="2005013"/>
          <p14:tracePt t="40159" x="5919788" y="2012950"/>
          <p14:tracePt t="40168" x="5919788" y="2028825"/>
          <p14:tracePt t="40177" x="5919788" y="2052638"/>
          <p14:tracePt t="40183" x="5919788" y="2076450"/>
          <p14:tracePt t="40191" x="5919788" y="2092325"/>
          <p14:tracePt t="40200" x="5919788" y="2124075"/>
          <p14:tracePt t="40209" x="5903913" y="2154238"/>
          <p14:tracePt t="40217" x="5897563" y="2170113"/>
          <p14:tracePt t="40223" x="5881688" y="2185988"/>
          <p14:tracePt t="40233" x="5865813" y="2201863"/>
          <p14:tracePt t="40243" x="5857875" y="2209800"/>
          <p14:tracePt t="40248" x="5842000" y="2225675"/>
          <p14:tracePt t="40265" x="5826125" y="2241550"/>
          <p14:tracePt t="40288" x="5810250" y="2249488"/>
          <p14:tracePt t="40304" x="5802313" y="2249488"/>
          <p14:tracePt t="40657" x="5794375" y="2249488"/>
          <p14:tracePt t="40663" x="5778500" y="2249488"/>
          <p14:tracePt t="40672" x="5746750" y="2249488"/>
          <p14:tracePt t="40680" x="5716588" y="2249488"/>
          <p14:tracePt t="40688" x="5645150" y="2241550"/>
          <p14:tracePt t="40695" x="5551488" y="2241550"/>
          <p14:tracePt t="40705" x="5440363" y="2225675"/>
          <p14:tracePt t="40711" x="5346700" y="2225675"/>
          <p14:tracePt t="40719" x="5221288" y="2225675"/>
          <p14:tracePt t="40727" x="5110163" y="2225675"/>
          <p14:tracePt t="40736" x="5016500" y="2225675"/>
          <p14:tracePt t="40744" x="4937125" y="2225675"/>
          <p14:tracePt t="40752" x="4891088" y="2225675"/>
          <p14:tracePt t="40759" x="4843463" y="2225675"/>
          <p14:tracePt t="40767" x="4835525" y="2225675"/>
          <p14:tracePt t="40776" x="4819650" y="2225675"/>
          <p14:tracePt t="40842" x="4811713" y="2217738"/>
          <p14:tracePt t="40857" x="4803775" y="2217738"/>
          <p14:tracePt t="40863" x="4787900" y="2217738"/>
          <p14:tracePt t="40873" x="4772025" y="2217738"/>
          <p14:tracePt t="40880" x="4740275" y="2201863"/>
          <p14:tracePt t="40894" x="4718050" y="2201863"/>
          <p14:tracePt t="40896" x="4678363" y="2193925"/>
          <p14:tracePt t="40904" x="4630738" y="2193925"/>
          <p14:tracePt t="40911" x="4583113" y="2178050"/>
          <p14:tracePt t="40920" x="4537075" y="2178050"/>
          <p14:tracePt t="40927" x="4465638" y="2170113"/>
          <p14:tracePt t="40936" x="4387850" y="2146300"/>
          <p14:tracePt t="40944" x="4300538" y="2139950"/>
          <p14:tracePt t="40952" x="4238625" y="2124075"/>
          <p14:tracePt t="40960" x="4183063" y="2116138"/>
          <p14:tracePt t="40968" x="4103688" y="2092325"/>
          <p14:tracePt t="40975" x="4049713" y="2084388"/>
          <p14:tracePt t="40984" x="4025900" y="2068513"/>
          <p14:tracePt t="40992" x="4002088" y="2060575"/>
          <p14:tracePt t="41000" x="3986213" y="2060575"/>
          <p14:tracePt t="41007" x="3978275" y="2052638"/>
          <p14:tracePt t="41032" x="3970338" y="2052638"/>
          <p14:tracePt t="41039" x="3962400" y="2044700"/>
          <p14:tracePt t="41064" x="3954463" y="2036763"/>
          <p14:tracePt t="41082" x="3946525" y="2012950"/>
          <p14:tracePt t="41089" x="3922713" y="1989138"/>
          <p14:tracePt t="41097" x="3914775" y="1966913"/>
          <p14:tracePt t="41104" x="3906838" y="1951038"/>
          <p14:tracePt t="41113" x="3876675" y="1903413"/>
          <p14:tracePt t="41121" x="3868738" y="1879600"/>
          <p14:tracePt t="41127" x="3860800" y="1839913"/>
          <p14:tracePt t="41135" x="3852863" y="1816100"/>
          <p14:tracePt t="41145" x="3821113" y="1762125"/>
          <p14:tracePt t="41153" x="3813175" y="1730375"/>
          <p14:tracePt t="41160" x="3797300" y="1690688"/>
          <p14:tracePt t="41167" x="3773488" y="1651000"/>
          <p14:tracePt t="41177" x="3773488" y="1628775"/>
          <p14:tracePt t="41184" x="3757613" y="1597025"/>
          <p14:tracePt t="41192" x="3757613" y="1581150"/>
          <p14:tracePt t="41199" x="3757613" y="1557338"/>
          <p14:tracePt t="41209" x="3757613" y="1533525"/>
          <p14:tracePt t="41215" x="3757613" y="1509713"/>
          <p14:tracePt t="41224" x="3757613" y="1485900"/>
          <p14:tracePt t="41231" x="3757613" y="1455738"/>
          <p14:tracePt t="41239" x="3757613" y="1431925"/>
          <p14:tracePt t="41247" x="3757613" y="1416050"/>
          <p14:tracePt t="41258" x="3781425" y="1368425"/>
          <p14:tracePt t="41263" x="3805238" y="1336675"/>
          <p14:tracePt t="41273" x="3829050" y="1320800"/>
          <p14:tracePt t="41280" x="3836988" y="1312863"/>
          <p14:tracePt t="41290" x="3868738" y="1296988"/>
          <p14:tracePt t="41295" x="3884613" y="1289050"/>
          <p14:tracePt t="41303" x="3906838" y="1282700"/>
          <p14:tracePt t="41407" x="3884613" y="1282700"/>
          <p14:tracePt t="41416" x="3844925" y="1304925"/>
          <p14:tracePt t="41423" x="3789363" y="1312863"/>
          <p14:tracePt t="41432" x="3719513" y="1352550"/>
          <p14:tracePt t="41438" x="3656013" y="1368425"/>
          <p14:tracePt t="41448" x="3570288" y="1384300"/>
          <p14:tracePt t="41456" x="3490913" y="1423988"/>
          <p14:tracePt t="41464" x="3405188" y="1423988"/>
          <p14:tracePt t="41474" x="3357563" y="1431925"/>
          <p14:tracePt t="41479" x="3309938" y="1431925"/>
          <p14:tracePt t="41489" x="3240088" y="1439863"/>
          <p14:tracePt t="41496" x="3192463" y="1462088"/>
          <p14:tracePt t="41506" x="3176588" y="1462088"/>
          <p14:tracePt t="41512" x="3144838" y="1462088"/>
          <p14:tracePt t="41521" x="3121025" y="1470025"/>
          <p14:tracePt t="41527" x="3113088" y="1470025"/>
          <p14:tracePt t="41538" x="3097213" y="1477963"/>
          <p14:tracePt t="41544" x="3089275" y="1477963"/>
          <p14:tracePt t="41553" x="3081338" y="1485900"/>
          <p14:tracePt t="41560" x="3059113" y="1501775"/>
          <p14:tracePt t="41571" x="3043238" y="1509713"/>
          <p14:tracePt t="41575" x="3003550" y="1517650"/>
          <p14:tracePt t="41584" x="2987675" y="1525588"/>
          <p14:tracePt t="41593" x="2947988" y="1541463"/>
          <p14:tracePt t="41600" x="2924175" y="1549400"/>
          <p14:tracePt t="41610" x="2901950" y="1573213"/>
          <p14:tracePt t="41616" x="2878138" y="1589088"/>
          <p14:tracePt t="41624" x="2854325" y="1597025"/>
          <p14:tracePt t="41632" x="2830513" y="1604963"/>
          <p14:tracePt t="41641" x="2798763" y="1635125"/>
          <p14:tracePt t="41648" x="2774950" y="1651000"/>
          <p14:tracePt t="41654" x="2767013" y="1658938"/>
          <p14:tracePt t="41666" x="2736850" y="1674813"/>
          <p14:tracePt t="41674" x="2728913" y="1682750"/>
          <p14:tracePt t="41689" x="2713038" y="1682750"/>
          <p14:tracePt t="41695" x="2705100" y="1682750"/>
          <p14:tracePt t="41714" x="2705100" y="1690688"/>
          <p14:tracePt t="41748" x="2689225" y="1698625"/>
          <p14:tracePt t="41952" x="2689225" y="1706563"/>
          <p14:tracePt t="41960" x="2689225" y="1722438"/>
          <p14:tracePt t="41968" x="2689225" y="1770063"/>
          <p14:tracePt t="41976" x="2689225" y="1816100"/>
          <p14:tracePt t="41984" x="2713038" y="1887538"/>
          <p14:tracePt t="41991" x="2759075" y="1973263"/>
          <p14:tracePt t="42000" x="2814638" y="2060575"/>
          <p14:tracePt t="42008" x="2870200" y="2146300"/>
          <p14:tracePt t="42016" x="2924175" y="2233613"/>
          <p14:tracePt t="42023" x="2955925" y="2327275"/>
          <p14:tracePt t="42033" x="2995613" y="2414588"/>
          <p14:tracePt t="42040" x="3019425" y="2492375"/>
          <p14:tracePt t="42049" x="3027363" y="2524125"/>
          <p14:tracePt t="42055" x="3027363" y="2571750"/>
          <p14:tracePt t="42066" x="3035300" y="2595563"/>
          <p14:tracePt t="42076" x="3035300" y="2619375"/>
          <p14:tracePt t="42081" x="3035300" y="2643188"/>
          <p14:tracePt t="42088" x="3043238" y="2681288"/>
          <p14:tracePt t="42095" x="3043238" y="2705100"/>
          <p14:tracePt t="42104" x="3067050" y="2760663"/>
          <p14:tracePt t="42115" x="3067050" y="2792413"/>
          <p14:tracePt t="42119" x="3074988" y="2830513"/>
          <p14:tracePt t="42127" x="3081338" y="2862263"/>
          <p14:tracePt t="42136" x="3089275" y="2894013"/>
          <p14:tracePt t="42145" x="3121025" y="2933700"/>
          <p14:tracePt t="42152" x="3128963" y="2965450"/>
          <p14:tracePt t="42178" x="3136900" y="2973388"/>
          <p14:tracePt t="42416" x="3152775" y="3019425"/>
          <p14:tracePt t="42423" x="3176588" y="3051175"/>
          <p14:tracePt t="42432" x="3224213" y="3138488"/>
          <p14:tracePt t="42440" x="3262313" y="3271838"/>
          <p14:tracePt t="42447" x="3309938" y="3397250"/>
          <p14:tracePt t="42455" x="3405188" y="3594100"/>
          <p14:tracePt t="42464" x="3490913" y="3775075"/>
          <p14:tracePt t="42471" x="3592513" y="4011613"/>
          <p14:tracePt t="42480" x="3648075" y="4160838"/>
          <p14:tracePt t="42486" x="3703638" y="4302125"/>
          <p14:tracePt t="42496" x="3727450" y="4411663"/>
          <p14:tracePt t="42507" x="3735388" y="4498975"/>
          <p14:tracePt t="42512" x="3749675" y="4545013"/>
          <p14:tracePt t="42522" x="3749675" y="4568825"/>
          <p14:tracePt t="42529" x="3749675" y="4600575"/>
          <p14:tracePt t="42539" x="3749675" y="4616450"/>
          <p14:tracePt t="42544" x="3749675" y="4640263"/>
          <p14:tracePt t="42552" x="3719513" y="4679950"/>
          <p14:tracePt t="42563" x="3695700" y="4733925"/>
          <p14:tracePt t="42569" x="3616325" y="4805363"/>
          <p14:tracePt t="42576" x="3546475" y="4891088"/>
          <p14:tracePt t="42583" x="3451225" y="4994275"/>
          <p14:tracePt t="42593" x="3349625" y="5072063"/>
          <p14:tracePt t="42602" x="3224213" y="5151438"/>
          <p14:tracePt t="42609" x="3074988" y="5229225"/>
          <p14:tracePt t="42615" x="2940050" y="5300663"/>
          <p14:tracePt t="42624" x="2806700" y="5364163"/>
          <p14:tracePt t="42632" x="2681288" y="5402263"/>
          <p14:tracePt t="42641" x="2571750" y="5426075"/>
          <p14:tracePt t="42647" x="2436813" y="5449888"/>
          <p14:tracePt t="42655" x="2359025" y="5449888"/>
          <p14:tracePt t="42665" x="2247900" y="5465763"/>
          <p14:tracePt t="42672" x="2185988" y="5465763"/>
          <p14:tracePt t="42679" x="2076450" y="5465763"/>
          <p14:tracePt t="42687" x="2012950" y="5465763"/>
          <p14:tracePt t="42696" x="1925638" y="5465763"/>
          <p14:tracePt t="42706" x="1863725" y="5426075"/>
          <p14:tracePt t="42711" x="1808163" y="5395913"/>
          <p14:tracePt t="42720" x="1738313" y="5364163"/>
          <p14:tracePt t="42727" x="1690688" y="5316538"/>
          <p14:tracePt t="42738" x="1651000" y="5260975"/>
          <p14:tracePt t="42743" x="1611313" y="5191125"/>
          <p14:tracePt t="42751" x="1579563" y="5103813"/>
          <p14:tracePt t="42760" x="1565275" y="5010150"/>
          <p14:tracePt t="42770" x="1549400" y="4914900"/>
          <p14:tracePt t="42776" x="1541463" y="4805363"/>
          <p14:tracePt t="42783" x="1541463" y="4695825"/>
          <p14:tracePt t="42792" x="1541463" y="4584700"/>
          <p14:tracePt t="42802" x="1541463" y="4459288"/>
          <p14:tracePt t="42807" x="1541463" y="4365625"/>
          <p14:tracePt t="42815" x="1541463" y="4254500"/>
          <p14:tracePt t="42825" x="1541463" y="4144963"/>
          <p14:tracePt t="42834" x="1541463" y="4049713"/>
          <p14:tracePt t="42840" x="1541463" y="3948113"/>
          <p14:tracePt t="42848" x="1565275" y="3900488"/>
          <p14:tracePt t="42858" x="1587500" y="3830638"/>
          <p14:tracePt t="42864" x="1595438" y="3790950"/>
          <p14:tracePt t="42872" x="1627188" y="3767138"/>
          <p14:tracePt t="42879" x="1643063" y="3727450"/>
          <p14:tracePt t="42888" x="1674813" y="3711575"/>
          <p14:tracePt t="42911" x="1800225" y="3609975"/>
          <p14:tracePt t="42921" x="1855788" y="3586163"/>
          <p14:tracePt t="42929" x="1941513" y="3546475"/>
          <p14:tracePt t="42937" x="1997075" y="3530600"/>
          <p14:tracePt t="42943" x="2090738" y="3514725"/>
          <p14:tracePt t="42952" x="2185988" y="3476625"/>
          <p14:tracePt t="42960" x="2319338" y="3468688"/>
          <p14:tracePt t="42969" x="2444750" y="3452813"/>
          <p14:tracePt t="42977" x="2601913" y="3429000"/>
          <p14:tracePt t="42984" x="2759075" y="3413125"/>
          <p14:tracePt t="42992" x="2971800" y="3413125"/>
          <p14:tracePt t="43001" x="3168650" y="3413125"/>
          <p14:tracePt t="43007" x="3365500" y="3413125"/>
          <p14:tracePt t="43016" x="3648075" y="3413125"/>
          <p14:tracePt t="43024" x="4041775" y="3429000"/>
          <p14:tracePt t="43032" x="4410075" y="3484563"/>
          <p14:tracePt t="43040" x="4725988" y="3538538"/>
          <p14:tracePt t="43050" x="5086350" y="3578225"/>
          <p14:tracePt t="43057" x="5322888" y="3657600"/>
          <p14:tracePt t="43063" x="5543550" y="3727450"/>
          <p14:tracePt t="43074" x="5692775" y="3790950"/>
          <p14:tracePt t="43079" x="5842000" y="3860800"/>
          <p14:tracePt t="43089" x="5911850" y="3908425"/>
          <p14:tracePt t="43096" x="5999163" y="3979863"/>
          <p14:tracePt t="43102" x="6054725" y="4041775"/>
          <p14:tracePt t="43113" x="6100763" y="4081463"/>
          <p14:tracePt t="43123" x="6132513" y="4137025"/>
          <p14:tracePt t="43127" x="6180138" y="4206875"/>
          <p14:tracePt t="43137" x="6211888" y="4262438"/>
          <p14:tracePt t="43143" x="6257925" y="4365625"/>
          <p14:tracePt t="43152" x="6297613" y="4443413"/>
          <p14:tracePt t="43161" x="6337300" y="4545013"/>
          <p14:tracePt t="43168" x="6384925" y="4664075"/>
          <p14:tracePt t="43176" x="6438900" y="4773613"/>
          <p14:tracePt t="43186" x="6486525" y="4891088"/>
          <p14:tracePt t="43192" x="6502400" y="4986338"/>
          <p14:tracePt t="43201" x="6526213" y="5072063"/>
          <p14:tracePt t="43207" x="6557963" y="5167313"/>
          <p14:tracePt t="43215" x="6572250" y="5222875"/>
          <p14:tracePt t="43223" x="6580188" y="5268913"/>
          <p14:tracePt t="43232" x="6580188" y="5324475"/>
          <p14:tracePt t="43241" x="6580188" y="5356225"/>
          <p14:tracePt t="43247" x="6580188" y="5380038"/>
          <p14:tracePt t="43255" x="6580188" y="5418138"/>
          <p14:tracePt t="43263" x="6580188" y="5449888"/>
          <p14:tracePt t="43273" x="6580188" y="5489575"/>
          <p14:tracePt t="43280" x="6580188" y="5537200"/>
          <p14:tracePt t="43287" x="6534150" y="5607050"/>
          <p14:tracePt t="43297" x="6486525" y="5678488"/>
          <p14:tracePt t="43307" x="6462713" y="5718175"/>
          <p14:tracePt t="43313" x="6430963" y="5772150"/>
          <p14:tracePt t="43319" x="6415088" y="5811838"/>
          <p14:tracePt t="43327" x="6392863" y="5827713"/>
          <p14:tracePt t="43336" x="6376988" y="5843588"/>
          <p14:tracePt t="43345" x="6369050" y="5859463"/>
          <p14:tracePt t="43352" x="6353175" y="5875338"/>
          <p14:tracePt t="43359" x="6337300" y="5891213"/>
          <p14:tracePt t="43369" x="6329363" y="5899150"/>
          <p14:tracePt t="43375" x="6313488" y="5915025"/>
          <p14:tracePt t="43385" x="6305550" y="5921375"/>
          <p14:tracePt t="43391" x="6281738" y="5937250"/>
          <p14:tracePt t="43399" x="6265863" y="5945188"/>
          <p14:tracePt t="43408" x="6265863" y="5953125"/>
          <p14:tracePt t="43417" x="6249988" y="5953125"/>
          <p14:tracePt t="43424" x="6234113" y="5961063"/>
          <p14:tracePt t="43431" x="6227763" y="5961063"/>
          <p14:tracePt t="43439" x="6203950" y="5969000"/>
          <p14:tracePt t="43449" x="6196013" y="5976938"/>
          <p14:tracePt t="43472" x="6172200" y="5976938"/>
          <p14:tracePt t="43481" x="6164263" y="5976938"/>
          <p14:tracePt t="43489" x="6156325" y="5976938"/>
          <p14:tracePt t="43497" x="6124575" y="5976938"/>
          <p14:tracePt t="43503" x="6092825" y="5976938"/>
          <p14:tracePt t="43511" x="6046788" y="5976938"/>
          <p14:tracePt t="43520" x="5999163" y="5976938"/>
          <p14:tracePt t="43530" x="5943600" y="5976938"/>
          <p14:tracePt t="43537" x="5897563" y="5976938"/>
          <p14:tracePt t="43543" x="5849938" y="5976938"/>
          <p14:tracePt t="43552" x="5802313" y="5969000"/>
          <p14:tracePt t="43561" x="5770563" y="5969000"/>
          <p14:tracePt t="43568" x="5724525" y="5961063"/>
          <p14:tracePt t="43575" x="5645150" y="5961063"/>
          <p14:tracePt t="43587" x="5581650" y="5953125"/>
          <p14:tracePt t="43591" x="5495925" y="5929313"/>
          <p14:tracePt t="43601" x="5448300" y="5929313"/>
          <p14:tracePt t="43607" x="5370513" y="5915025"/>
          <p14:tracePt t="43615" x="5283200" y="5907088"/>
          <p14:tracePt t="43624" x="5237163" y="5907088"/>
          <p14:tracePt t="43633" x="5205413" y="5899150"/>
          <p14:tracePt t="43640" x="5165725" y="5875338"/>
          <p14:tracePt t="43647" x="5149850" y="5875338"/>
          <p14:tracePt t="43657" x="5141913" y="5875338"/>
          <p14:tracePt t="43665" x="5118100" y="5867400"/>
          <p14:tracePt t="43737" x="5110163" y="5859463"/>
          <p14:tracePt t="43771" x="5102225" y="5859463"/>
          <p14:tracePt t="43776" x="5094288" y="5843588"/>
          <p14:tracePt t="43803" x="5078413" y="5827713"/>
          <p14:tracePt t="43808" x="5064125" y="5811838"/>
          <p14:tracePt t="43815" x="5040313" y="5795963"/>
          <p14:tracePt t="43824" x="4976813" y="5764213"/>
          <p14:tracePt t="43833" x="4905375" y="5741988"/>
          <p14:tracePt t="43841" x="4811713" y="5718175"/>
          <p14:tracePt t="43847" x="4694238" y="5678488"/>
          <p14:tracePt t="43855" x="4568825" y="5654675"/>
          <p14:tracePt t="43865" x="4418013" y="5599113"/>
          <p14:tracePt t="43873" x="4308475" y="5591175"/>
          <p14:tracePt t="43879" x="4230688" y="5575300"/>
          <p14:tracePt t="43888" x="4127500" y="5553075"/>
          <p14:tracePt t="43898" x="4065588" y="5553075"/>
          <p14:tracePt t="43911" x="4033838" y="5545138"/>
          <p14:tracePt t="43915" x="4017963" y="5545138"/>
          <p14:tracePt t="43919" x="4010025" y="5545138"/>
          <p14:tracePt t="43929" x="3994150" y="5545138"/>
          <p14:tracePt t="44089" x="3986213" y="5537200"/>
          <p14:tracePt t="44106" x="3986213" y="5521325"/>
          <p14:tracePt t="44121" x="3994150" y="5513388"/>
          <p14:tracePt t="44127" x="4002088" y="5497513"/>
          <p14:tracePt t="44136" x="4002088" y="5489575"/>
          <p14:tracePt t="44145" x="4010025" y="5473700"/>
          <p14:tracePt t="44159" x="4017963" y="5465763"/>
          <p14:tracePt t="44184" x="4025900" y="5457825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615601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§4   Summary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91933" y="769671"/>
                <a:ext cx="8452781" cy="1654203"/>
              </a:xfrm>
              <a:prstGeom prst="rect">
                <a:avLst/>
              </a:prstGeom>
              <a:solidFill>
                <a:srgbClr val="FFFFE7"/>
              </a:solidFill>
            </p:spPr>
            <p:txBody>
              <a:bodyPr wrap="square" lIns="180000" tIns="108000" rIns="180000" bIns="144000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en-US" altLang="ja-JP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ja-JP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Nature, Selection Rule is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altLang="ja-JP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Changed</a:t>
                </a:r>
              </a:p>
              <a:p>
                <a:pPr>
                  <a:lnSpc>
                    <a:spcPts val="2800"/>
                  </a:lnSpc>
                </a:pP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 　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 cannot be controlled 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in PW</a:t>
                </a:r>
              </a:p>
              <a:p>
                <a:pPr>
                  <a:lnSpc>
                    <a:spcPts val="2800"/>
                  </a:lnSpc>
                </a:pP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  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BW →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PW  →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±1</m:t>
                    </m:r>
                  </m:oMath>
                </a14:m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ja-JP" altLang="en-US" sz="2000" dirty="0">
                    <a:solidFill>
                      <a:srgbClr val="0000FF"/>
                    </a:solidFill>
                    <a:latin typeface="ＭＳ Ｐゴシック" panose="020B0600070205080204" pitchFamily="50" charset="-128"/>
                  </a:rPr>
                  <a:t>  </a:t>
                </a:r>
                <a:r>
                  <a:rPr lang="ja-JP" altLang="en-US" sz="2000" dirty="0">
                    <a:solidFill>
                      <a:srgbClr val="0000FF"/>
                    </a:solidFill>
                    <a:latin typeface="Century Schoolbook" panose="02040604050505020304" pitchFamily="18" charset="0"/>
                  </a:rPr>
                  <a:t>  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Century Schoolbook" panose="02040604050505020304" pitchFamily="18" charset="0"/>
                  </a:rPr>
                  <a:t>Different Angular Distribution for Emitted Particles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33" y="769671"/>
                <a:ext cx="8452781" cy="16542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8FAA59-5822-446C-8504-4F157C66804A}"/>
              </a:ext>
            </a:extLst>
          </p:cNvPr>
          <p:cNvSpPr txBox="1"/>
          <p:nvPr/>
        </p:nvSpPr>
        <p:spPr>
          <a:xfrm>
            <a:off x="236001" y="3868846"/>
            <a:ext cx="8564644" cy="571407"/>
          </a:xfrm>
          <a:prstGeom prst="rect">
            <a:avLst/>
          </a:prstGeom>
          <a:solidFill>
            <a:srgbClr val="FFFFE7"/>
          </a:solidFill>
        </p:spPr>
        <p:txBody>
          <a:bodyPr wrap="square" lIns="180000" tIns="108000" rIns="180000" bIns="144000" rtlCol="0">
            <a:spAutoFit/>
          </a:bodyPr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altLang="ja-JP" sz="2000" dirty="0">
                <a:latin typeface="+mn-ea"/>
                <a:ea typeface="+mn-ea"/>
              </a:rPr>
              <a:t>Controlling Width of LG Wave  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↔ Controlling  IP  ?</a:t>
            </a: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84EEAD-D83F-4712-899B-D65D768FE79E}"/>
              </a:ext>
            </a:extLst>
          </p:cNvPr>
          <p:cNvSpPr txBox="1"/>
          <p:nvPr/>
        </p:nvSpPr>
        <p:spPr>
          <a:xfrm>
            <a:off x="291933" y="2376658"/>
            <a:ext cx="8452780" cy="1357327"/>
          </a:xfrm>
          <a:prstGeom prst="rect">
            <a:avLst/>
          </a:prstGeom>
          <a:solidFill>
            <a:srgbClr val="FFFFE7"/>
          </a:solidFill>
        </p:spPr>
        <p:txBody>
          <a:bodyPr wrap="square" lIns="180000" tIns="108000" rIns="180000" bIns="144000" rtlCol="0">
            <a:sp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altLang="ja-JP" sz="2000" dirty="0">
                <a:latin typeface="+mn-ea"/>
                <a:ea typeface="+mn-ea"/>
              </a:rPr>
              <a:t>Changing Selection Rule is observed for </a:t>
            </a:r>
            <a:r>
              <a:rPr lang="en-US" altLang="ja-JP" sz="2000" dirty="0">
                <a:solidFill>
                  <a:srgbClr val="FF0000"/>
                </a:solidFill>
                <a:latin typeface="+mn-ea"/>
                <a:ea typeface="+mn-ea"/>
              </a:rPr>
              <a:t>Atom</a:t>
            </a:r>
            <a:r>
              <a:rPr lang="en-US" altLang="ja-JP" sz="2000" dirty="0">
                <a:latin typeface="+mn-ea"/>
                <a:ea typeface="+mn-ea"/>
              </a:rPr>
              <a:t> with LG Wave, whose intensity distribution is concentrated around the symmetry axis.</a:t>
            </a:r>
          </a:p>
          <a:p>
            <a:pPr>
              <a:lnSpc>
                <a:spcPts val="2600"/>
              </a:lnSpc>
              <a:spcBef>
                <a:spcPts val="800"/>
              </a:spcBef>
            </a:pPr>
            <a:r>
              <a:rPr lang="en-US" altLang="ja-JP" sz="2000" dirty="0">
                <a:latin typeface="+mn-ea"/>
              </a:rPr>
              <a:t>In Laboratory, BW cannot be created</a:t>
            </a:r>
            <a:r>
              <a:rPr lang="en-US" altLang="ja-JP" sz="2200" dirty="0">
                <a:latin typeface="+mn-ea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A26CE33-332F-404E-9B6D-B1E2C7F74CDF}"/>
                  </a:ext>
                </a:extLst>
              </p:cNvPr>
              <p:cNvSpPr txBox="1"/>
              <p:nvPr/>
            </p:nvSpPr>
            <p:spPr>
              <a:xfrm>
                <a:off x="180070" y="4440253"/>
                <a:ext cx="8564644" cy="1342900"/>
              </a:xfrm>
              <a:prstGeom prst="rect">
                <a:avLst/>
              </a:prstGeom>
              <a:solidFill>
                <a:srgbClr val="FFFFE7"/>
              </a:solidFill>
            </p:spPr>
            <p:txBody>
              <a:bodyPr wrap="square" lIns="180000" tIns="108000" rIns="180000" bIns="144000" rtlCol="0">
                <a:spAutoFit/>
              </a:bodyPr>
              <a:lstStyle/>
              <a:p>
                <a:pPr>
                  <a:lnSpc>
                    <a:spcPts val="2600"/>
                  </a:lnSpc>
                  <a:spcBef>
                    <a:spcPts val="600"/>
                  </a:spcBef>
                </a:pPr>
                <a:r>
                  <a:rPr lang="en-US" altLang="ja-JP" sz="2200" dirty="0">
                    <a:latin typeface="+mn-ea"/>
                    <a:ea typeface="+mn-ea"/>
                  </a:rPr>
                  <a:t>  </a:t>
                </a:r>
                <a:r>
                  <a:rPr lang="en-US" altLang="ja-JP" sz="2000" dirty="0">
                    <a:latin typeface="+mn-ea"/>
                    <a:ea typeface="+mn-ea"/>
                  </a:rPr>
                  <a:t>Contributions from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+mn-ea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+mn-ea"/>
                      </a:rPr>
                      <m:t>≥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+mn-ea"/>
                      </a:rPr>
                      <m:t>𝐾</m:t>
                    </m:r>
                  </m:oMath>
                </a14:m>
                <a:r>
                  <a:rPr lang="en-US" altLang="ja-JP" sz="2000" dirty="0">
                    <a:latin typeface="+mn-ea"/>
                    <a:ea typeface="+mn-ea"/>
                  </a:rPr>
                  <a:t>) are Large</a:t>
                </a:r>
              </a:p>
              <a:p>
                <a:pPr>
                  <a:lnSpc>
                    <a:spcPts val="2600"/>
                  </a:lnSpc>
                  <a:spcBef>
                    <a:spcPts val="1000"/>
                  </a:spcBef>
                </a:pPr>
                <a:r>
                  <a:rPr lang="en-US" altLang="ja-JP" sz="2000" dirty="0">
                    <a:latin typeface="+mn-ea"/>
                    <a:ea typeface="+mn-ea"/>
                  </a:rPr>
                  <a:t>  We</a:t>
                </a:r>
                <a:r>
                  <a:rPr lang="ja-JP" altLang="en-US" sz="2000" dirty="0">
                    <a:latin typeface="+mn-ea"/>
                    <a:ea typeface="+mn-ea"/>
                  </a:rPr>
                  <a:t> </a:t>
                </a:r>
                <a:r>
                  <a:rPr lang="en-US" altLang="ja-JP" sz="2000" dirty="0">
                    <a:latin typeface="+mn-ea"/>
                    <a:ea typeface="+mn-ea"/>
                  </a:rPr>
                  <a:t>expect to find a method to observe</a:t>
                </a:r>
                <a:r>
                  <a:rPr lang="ja-JP" altLang="en-US" sz="2000" dirty="0">
                    <a:latin typeface="+mn-ea"/>
                    <a:ea typeface="+mn-ea"/>
                  </a:rPr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+mn-ea"/>
                    <a:ea typeface="+mn-ea"/>
                  </a:rPr>
                  <a:t>high AM</a:t>
                </a:r>
                <a:r>
                  <a:rPr lang="en-US" altLang="ja-JP" sz="2000" dirty="0">
                    <a:latin typeface="+mn-ea"/>
                    <a:ea typeface="+mn-ea"/>
                  </a:rPr>
                  <a:t> excitations that are</a:t>
                </a:r>
              </a:p>
              <a:p>
                <a:pPr>
                  <a:lnSpc>
                    <a:spcPts val="2600"/>
                  </a:lnSpc>
                  <a:spcBef>
                    <a:spcPts val="0"/>
                  </a:spcBef>
                </a:pPr>
                <a:r>
                  <a:rPr lang="en-US" altLang="ja-JP" sz="2000" dirty="0">
                    <a:latin typeface="+mn-ea"/>
                    <a:ea typeface="+mn-ea"/>
                  </a:rPr>
                  <a:t>  difficult to observe with PW.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A26CE33-332F-404E-9B6D-B1E2C7F7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70" y="4440253"/>
                <a:ext cx="8564644" cy="1342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DC1CFF-C810-4BBB-882B-69C57F35939E}"/>
              </a:ext>
            </a:extLst>
          </p:cNvPr>
          <p:cNvSpPr txBox="1"/>
          <p:nvPr/>
        </p:nvSpPr>
        <p:spPr>
          <a:xfrm>
            <a:off x="1619672" y="5838363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i="1" dirty="0">
                <a:solidFill>
                  <a:srgbClr val="251DBD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Thank You!</a:t>
            </a:r>
            <a:endParaRPr kumimoji="1" lang="ja-JP" altLang="en-US" sz="4800" b="1" i="1" dirty="0">
              <a:solidFill>
                <a:srgbClr val="251DBD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5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556" y="140519"/>
            <a:ext cx="7886700" cy="615601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§4   Summary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59532" y="764704"/>
                <a:ext cx="8424936" cy="3063146"/>
              </a:xfrm>
              <a:prstGeom prst="rect">
                <a:avLst/>
              </a:prstGeom>
              <a:solidFill>
                <a:srgbClr val="FFFFE7"/>
              </a:solidFill>
            </p:spPr>
            <p:txBody>
              <a:bodyPr wrap="square" lIns="180000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kumimoji="1"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in Strong Mag. Fld.</a:t>
                </a:r>
                <a:r>
                  <a:rPr lang="ja-JP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ja-JP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ja-JP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</a:t>
                </a:r>
                <a:r>
                  <a:rPr lang="ja-JP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of a </a:t>
                </a:r>
                <a:r>
                  <a:rPr lang="en-US" altLang="ja-JP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Landau Level 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Eigen State of </a:t>
                </a:r>
                <a:r>
                  <a:rPr lang="en-US" altLang="ja-JP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zTAM</a:t>
                </a:r>
                <a:endParaRPr lang="en-US" altLang="ja-JP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  <a:spcBef>
                    <a:spcPts val="1200"/>
                  </a:spcBef>
                </a:pPr>
                <a:r>
                  <a:rPr kumimoji="1"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Trans. Between two Landau Levels</a:t>
                </a:r>
                <a:r>
                  <a:rPr kumimoji="1" lang="ja-JP" altLang="en-US" sz="2200" dirty="0"/>
                  <a:t>　</a:t>
                </a:r>
                <a:r>
                  <a:rPr kumimoji="1" lang="ja-JP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kumimoji="1" lang="ja-JP" altLang="en-US" sz="2200" dirty="0"/>
                  <a:t>　</a:t>
                </a:r>
                <a:r>
                  <a:rPr kumimoji="1" lang="en-US" altLang="ja-JP" sz="2200" dirty="0"/>
                  <a:t>1</a:t>
                </a:r>
                <a:r>
                  <a:rPr kumimoji="1"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-Photon Emission</a:t>
                </a:r>
                <a:endParaRPr kumimoji="1" lang="en-US" altLang="ja-JP" sz="2000" dirty="0"/>
              </a:p>
              <a:p>
                <a:pPr>
                  <a:lnSpc>
                    <a:spcPts val="3000"/>
                  </a:lnSpc>
                </a:pPr>
                <a:r>
                  <a:rPr kumimoji="1" lang="ja-JP" altLang="en-US" sz="2200" dirty="0"/>
                  <a:t>　　　   </a:t>
                </a:r>
                <a:r>
                  <a:rPr kumimoji="1" lang="ja-JP" alt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　</a:t>
                </a:r>
                <a:r>
                  <a:rPr kumimoji="1" lang="en-US" altLang="ja-JP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Bessel Wave</a:t>
                </a:r>
                <a:r>
                  <a:rPr kumimoji="1" lang="ja-JP" altLang="en-US" sz="2200" dirty="0"/>
                  <a:t>　</a:t>
                </a:r>
                <a:r>
                  <a:rPr kumimoji="1" lang="en-US" altLang="ja-JP" sz="2200" dirty="0"/>
                  <a:t>(</a:t>
                </a:r>
                <a:r>
                  <a:rPr kumimoji="1" lang="el-GR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kumimoji="1"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-Ray </a:t>
                </a: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Vortex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2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ja-JP" altLang="en-US" sz="2200" dirty="0"/>
                  <a:t>）</a:t>
                </a:r>
                <a:r>
                  <a:rPr kumimoji="1" lang="ja-JP" altLang="en-US" sz="2000" dirty="0"/>
                  <a:t>　</a:t>
                </a:r>
                <a:endParaRPr lang="en-US" altLang="ja-JP" sz="2000" dirty="0"/>
              </a:p>
              <a:p>
                <a:pPr>
                  <a:lnSpc>
                    <a:spcPts val="3000"/>
                  </a:lnSpc>
                  <a:spcBef>
                    <a:spcPts val="1200"/>
                  </a:spcBef>
                </a:pPr>
                <a:r>
                  <a:rPr kumimoji="1"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Harmonic </a:t>
                </a: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kumimoji="1"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otons with zTAM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en-US" altLang="ja-JP" sz="2200" dirty="0">
                    <a:solidFill>
                      <a:prstClr val="black"/>
                    </a:solidFill>
                    <a:latin typeface="Century Schoolbook" panose="020406040505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altLang="ja-JP" sz="2200" dirty="0"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200" dirty="0">
                    <a:solidFill>
                      <a:prstClr val="black"/>
                    </a:solidFill>
                    <a:latin typeface="Century Schoolbook" panose="02040604050505020304" pitchFamily="18" charset="0"/>
                  </a:rPr>
                  <a:t>) </a:t>
                </a:r>
                <a:r>
                  <a:rPr kumimoji="1"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Emitted</a:t>
                </a:r>
              </a:p>
              <a:p>
                <a:pPr>
                  <a:lnSpc>
                    <a:spcPts val="3000"/>
                  </a:lnSpc>
                  <a:spcBef>
                    <a:spcPts val="0"/>
                  </a:spcBef>
                </a:pPr>
                <a:r>
                  <a:rPr lang="en-US" altLang="ja-JP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Direction</a:t>
                </a:r>
                <a:r>
                  <a:rPr kumimoji="1"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Magnetic Field  (</a:t>
                </a: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rctic or Antarctic)</a:t>
                </a:r>
              </a:p>
              <a:p>
                <a:pPr>
                  <a:lnSpc>
                    <a:spcPts val="3000"/>
                  </a:lnSpc>
                  <a:spcBef>
                    <a:spcPts val="0"/>
                  </a:spcBef>
                </a:pPr>
                <a:r>
                  <a:rPr lang="en-US" altLang="ja-JP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Different Energy Region</a:t>
                </a:r>
                <a:endParaRPr kumimoji="1" lang="en-US" altLang="ja-JP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764704"/>
                <a:ext cx="8424936" cy="3063146"/>
              </a:xfrm>
              <a:prstGeom prst="rect">
                <a:avLst/>
              </a:prstGeom>
              <a:blipFill>
                <a:blip r:embed="rId2"/>
                <a:stretch>
                  <a:fillRect t="-596" b="-31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4DED72-E86A-456C-A50D-FBD9003F8529}"/>
              </a:ext>
            </a:extLst>
          </p:cNvPr>
          <p:cNvSpPr txBox="1"/>
          <p:nvPr/>
        </p:nvSpPr>
        <p:spPr>
          <a:xfrm>
            <a:off x="359532" y="4005064"/>
            <a:ext cx="8102724" cy="1708160"/>
          </a:xfrm>
          <a:prstGeom prst="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Synchrotron Radiation </a:t>
            </a:r>
            <a:endParaRPr lang="en-US" altLang="ja-JP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kumimoji="1" lang="en-US" altLang="ja-JP" sz="2200" b="1" dirty="0">
                <a:solidFill>
                  <a:srgbClr val="251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ja-JP" sz="2200" dirty="0">
                <a:solidFill>
                  <a:srgbClr val="251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Polar</a:t>
            </a:r>
            <a:r>
              <a:rPr lang="en-US" altLang="ja-JP" sz="2200" dirty="0">
                <a:solidFill>
                  <a:srgbClr val="251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ization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Dir. </a:t>
            </a:r>
            <a:r>
              <a:rPr lang="en-US" altLang="ja-JP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Mag. Fld</a:t>
            </a:r>
            <a:r>
              <a:rPr lang="en-US" altLang="ja-JP" sz="2400" dirty="0">
                <a:solidFill>
                  <a:srgbClr val="251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kumimoji="1" lang="en-US" altLang="ja-JP" sz="2400" dirty="0">
                <a:solidFill>
                  <a:srgbClr val="251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Circular Polarization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Dir. </a:t>
            </a:r>
            <a:r>
              <a:rPr lang="en-US" altLang="ja-JP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Mag. Fld.</a:t>
            </a:r>
            <a:endParaRPr lang="en-US" altLang="ja-JP" sz="2800" dirty="0">
              <a:solidFill>
                <a:srgbClr val="251D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kumimoji="1" lang="en-US" altLang="ja-JP" sz="2800" dirty="0">
                <a:solidFill>
                  <a:srgbClr val="251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ja-JP" sz="2800" dirty="0">
                <a:solidFill>
                  <a:srgbClr val="251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Vortex Wave 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Strong Magnetic Field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E3F155-5833-4B9B-9DF2-0CF803960A04}"/>
              </a:ext>
            </a:extLst>
          </p:cNvPr>
          <p:cNvSpPr txBox="1"/>
          <p:nvPr/>
        </p:nvSpPr>
        <p:spPr>
          <a:xfrm>
            <a:off x="755576" y="5861150"/>
            <a:ext cx="6993463" cy="837730"/>
          </a:xfrm>
          <a:prstGeom prst="rect">
            <a:avLst/>
          </a:prstGeom>
          <a:solidFill>
            <a:srgbClr val="FFFFE7"/>
          </a:solidFill>
        </p:spPr>
        <p:txBody>
          <a:bodyPr wrap="square" lIns="144000" rIns="14400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+mn-ea"/>
                <a:ea typeface="+mn-ea"/>
              </a:rPr>
              <a:t>This phenomena can be examined in Laboratory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  <a:p>
            <a:pPr algn="ctr">
              <a:lnSpc>
                <a:spcPts val="3000"/>
              </a:lnSpc>
              <a:spcBef>
                <a:spcPts val="0"/>
              </a:spcBef>
              <a:defRPr/>
            </a:pPr>
            <a:r>
              <a:rPr lang="en-US" altLang="ja-JP" sz="2000" dirty="0">
                <a:solidFill>
                  <a:prstClr val="black"/>
                </a:solidFill>
                <a:latin typeface="+mn-ea"/>
                <a:ea typeface="+mn-ea"/>
              </a:rPr>
              <a:t>    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T.M. et al., Phys. Rev. Res. </a:t>
            </a:r>
            <a:r>
              <a:rPr lang="en-US" altLang="ja-JP" sz="1800" b="1" i="0" u="none" strike="noStrike" baseline="0" dirty="0">
                <a:latin typeface="Times-Bold"/>
              </a:rPr>
              <a:t>5</a:t>
            </a:r>
            <a:r>
              <a:rPr lang="en-US" altLang="ja-JP" sz="1800" b="0" i="0" u="none" strike="noStrike" baseline="0" dirty="0">
                <a:latin typeface="Times-Roman"/>
              </a:rPr>
              <a:t>, 043289 (2023)</a:t>
            </a:r>
            <a:endParaRPr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5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62932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Giant Resonance States 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xcited by Bessel Wave Photons 2</a:t>
            </a:r>
            <a:endParaRPr kumimoji="1" lang="ja-JP" altLang="en-US" sz="2800" dirty="0">
              <a:latin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6737A0-2597-4A84-B9C5-870CF0C820F0}"/>
              </a:ext>
            </a:extLst>
          </p:cNvPr>
          <p:cNvSpPr txBox="1"/>
          <p:nvPr/>
        </p:nvSpPr>
        <p:spPr>
          <a:xfrm>
            <a:off x="3419872" y="764704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et al., Phys. Lett. B 852,138622 (2024)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2E99CC-933A-44A8-A8F4-F431E31F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03691"/>
            <a:ext cx="4336618" cy="385061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896A4A6-D563-44DD-AAF0-C415E8B4C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551979"/>
            <a:ext cx="4256117" cy="3848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C9DEF9E-C519-4A65-BDCD-03E824369A60}"/>
                  </a:ext>
                </a:extLst>
              </p:cNvPr>
              <p:cNvSpPr txBox="1"/>
              <p:nvPr/>
            </p:nvSpPr>
            <p:spPr>
              <a:xfrm>
                <a:off x="683568" y="5618859"/>
                <a:ext cx="7776864" cy="446725"/>
              </a:xfrm>
              <a:prstGeom prst="rect">
                <a:avLst/>
              </a:prstGeom>
              <a:solidFill>
                <a:srgbClr val="FFFFE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err="1"/>
                  <a:t>zTAM</a:t>
                </a:r>
                <a:r>
                  <a:rPr lang="en-US" altLang="ja-JP" sz="2000" dirty="0"/>
                  <a:t> </a:t>
                </a:r>
                <a:r>
                  <a:rPr lang="ja-JP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1" lang="ja-JP" altLang="en-US" sz="2000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ja-JP" alt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ja-JP" alt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kumimoji="1" lang="ja-JP" altLang="en-US" sz="2000" dirty="0"/>
                  <a:t>： </a:t>
                </a:r>
                <a:r>
                  <a:rPr kumimoji="1" lang="en-US" altLang="ja-JP" sz="2000" dirty="0">
                    <a:latin typeface="ＭＳ Ｐゴシック" panose="020B0600070205080204" pitchFamily="50" charset="-128"/>
                  </a:rPr>
                  <a:t>Significant Difference</a:t>
                </a:r>
                <a:endParaRPr kumimoji="1" lang="ja-JP" altLang="en-US" dirty="0">
                  <a:latin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C9DEF9E-C519-4A65-BDCD-03E824369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18859"/>
                <a:ext cx="7776864" cy="446725"/>
              </a:xfrm>
              <a:prstGeom prst="rect">
                <a:avLst/>
              </a:prstGeom>
              <a:blipFill>
                <a:blip r:embed="rId4"/>
                <a:stretch>
                  <a:fillRect l="-784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F882E4-4D79-4300-A7F2-86FA25E02967}"/>
              </a:ext>
            </a:extLst>
          </p:cNvPr>
          <p:cNvSpPr txBox="1"/>
          <p:nvPr/>
        </p:nvSpPr>
        <p:spPr>
          <a:xfrm>
            <a:off x="1450304" y="6237312"/>
            <a:ext cx="55440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Century Schoolbook" panose="02040604050505020304" pitchFamily="18" charset="0"/>
              </a:rPr>
              <a:t>Integrated over IP, </a:t>
            </a:r>
            <a:r>
              <a:rPr lang="en-US" altLang="ja-JP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altLang="ja-JP" sz="2000" dirty="0">
                <a:latin typeface="Century Schoolbook" panose="02040604050505020304" pitchFamily="18" charset="0"/>
              </a:rPr>
              <a:t>, in Small Region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11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9825"/>
            <a:ext cx="8653358" cy="648555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3528" y="5499168"/>
            <a:ext cx="5184576" cy="954107"/>
          </a:xfrm>
          <a:prstGeom prst="rect">
            <a:avLst/>
          </a:prstGeom>
          <a:solidFill>
            <a:srgbClr val="FFFFE5"/>
          </a:solidFill>
          <a:ln w="317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Optical Vortex Generation from Rotating BH</a:t>
            </a:r>
          </a:p>
          <a:p>
            <a:pPr algn="ctr"/>
            <a:r>
              <a:rPr lang="en-US" altLang="ja-JP" dirty="0" err="1">
                <a:latin typeface="+mn-lt"/>
              </a:rPr>
              <a:t>Fabrizio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err="1">
                <a:latin typeface="+mn-lt"/>
              </a:rPr>
              <a:t>Tamburini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et al.</a:t>
            </a:r>
          </a:p>
          <a:p>
            <a:pPr algn="ctr"/>
            <a:r>
              <a:rPr lang="en-US" altLang="ja-JP" dirty="0">
                <a:latin typeface="+mn-lt"/>
              </a:rPr>
              <a:t>Nature-Phys., Vol.7, </a:t>
            </a:r>
            <a:r>
              <a:rPr lang="en-US" altLang="ja-JP" b="1" dirty="0"/>
              <a:t>195 (2011)</a:t>
            </a:r>
          </a:p>
        </p:txBody>
      </p:sp>
    </p:spTree>
    <p:extLst>
      <p:ext uri="{BB962C8B-B14F-4D97-AF65-F5344CB8AC3E}">
        <p14:creationId xmlns:p14="http://schemas.microsoft.com/office/powerpoint/2010/main" val="219451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A9969A-24C2-433D-9753-70FFEF60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en-US" altLang="ja-JP" sz="3200" dirty="0">
                <a:latin typeface="+mj-ea"/>
              </a:rPr>
              <a:t>Observation of Optical Vortex from Universe</a:t>
            </a:r>
            <a:endParaRPr lang="ja-JP" altLang="en-US" sz="3200" dirty="0">
              <a:latin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4B4AD1-1AE6-44E5-A13B-9FCE238923B9}"/>
              </a:ext>
            </a:extLst>
          </p:cNvPr>
          <p:cNvSpPr txBox="1"/>
          <p:nvPr/>
        </p:nvSpPr>
        <p:spPr>
          <a:xfrm>
            <a:off x="306438" y="878604"/>
            <a:ext cx="8352928" cy="864596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the spin of the M87 black hole from its observed twisted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ight</a:t>
            </a:r>
          </a:p>
          <a:p>
            <a:pPr algn="r">
              <a:lnSpc>
                <a:spcPts val="3200"/>
              </a:lnSpc>
            </a:pPr>
            <a:r>
              <a:rPr kumimoji="1" lang="it-IT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F.Tamburini et al., </a:t>
            </a:r>
            <a:r>
              <a:rPr lang="pt-BR" altLang="ja-JP" sz="1800" b="0" i="0" u="none" strike="noStrike" baseline="0" dirty="0">
                <a:latin typeface="Times-Roman"/>
              </a:rPr>
              <a:t>MNRAS </a:t>
            </a:r>
            <a:r>
              <a:rPr lang="pt-BR" altLang="ja-JP" sz="1800" b="1" i="0" u="none" strike="noStrike" baseline="0" dirty="0">
                <a:latin typeface="Times-Bold"/>
              </a:rPr>
              <a:t>492, </a:t>
            </a:r>
            <a:r>
              <a:rPr lang="pt-BR" altLang="ja-JP" sz="1800" b="0" i="0" u="none" strike="noStrike" baseline="0" dirty="0">
                <a:latin typeface="Times-Roman"/>
              </a:rPr>
              <a:t>L22 (2020)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7096F9-4EC9-4BA9-8DCD-60501969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36912"/>
            <a:ext cx="3721166" cy="309634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260CE60-BA21-46A3-A0BA-BF14035EA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068" y="2276872"/>
            <a:ext cx="5002684" cy="386163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1F24CA-D1E4-4382-874E-F6B9DC583E90}"/>
              </a:ext>
            </a:extLst>
          </p:cNvPr>
          <p:cNvSpPr txBox="1"/>
          <p:nvPr/>
        </p:nvSpPr>
        <p:spPr>
          <a:xfrm>
            <a:off x="4788024" y="6313880"/>
            <a:ext cx="3024336" cy="369332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Distribution of OAM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DC2F1C-4177-4789-AC67-5F3C140556E4}"/>
              </a:ext>
            </a:extLst>
          </p:cNvPr>
          <p:cNvSpPr txBox="1"/>
          <p:nvPr/>
        </p:nvSpPr>
        <p:spPr>
          <a:xfrm>
            <a:off x="532856" y="2231576"/>
            <a:ext cx="275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Experiment with Plasma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B78886-2D6D-41EF-BDC1-E980F155FAC4}"/>
              </a:ext>
            </a:extLst>
          </p:cNvPr>
          <p:cNvSpPr txBox="1"/>
          <p:nvPr/>
        </p:nvSpPr>
        <p:spPr>
          <a:xfrm>
            <a:off x="5130974" y="1916832"/>
            <a:ext cx="275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Observation from BH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8157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D17593-F756-4C0A-A7BB-52605D3F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6984776" cy="68761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kumimoji="1" lang="en-US" altLang="ja-JP" sz="3200" dirty="0">
                <a:latin typeface="+mj-ea"/>
              </a:rPr>
              <a:t>Theoretical Calculation Results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D0850B-7AAA-45AE-BA8C-638B379B1270}"/>
              </a:ext>
            </a:extLst>
          </p:cNvPr>
          <p:cNvSpPr txBox="1"/>
          <p:nvPr/>
        </p:nvSpPr>
        <p:spPr>
          <a:xfrm>
            <a:off x="4751512" y="80424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B.King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S.Tang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022809 (2020)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599290-74E6-4DBB-A531-C1616EF7D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4067944" cy="47930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9208F67-F56C-4ED4-A7AE-641DFD798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863" y="1412776"/>
            <a:ext cx="4009555" cy="479302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0CABBA-1557-4A34-8288-808F94833514}"/>
              </a:ext>
            </a:extLst>
          </p:cNvPr>
          <p:cNvSpPr txBox="1"/>
          <p:nvPr/>
        </p:nvSpPr>
        <p:spPr>
          <a:xfrm>
            <a:off x="899592" y="902904"/>
            <a:ext cx="3168352" cy="430887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Emitted Photon Density</a:t>
            </a:r>
            <a:endParaRPr kumimoji="1" lang="ja-JP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400F2A-39C0-48F5-A463-3FC421946FCC}"/>
              </a:ext>
            </a:extLst>
          </p:cNvPr>
          <p:cNvSpPr txBox="1"/>
          <p:nvPr/>
        </p:nvSpPr>
        <p:spPr>
          <a:xfrm>
            <a:off x="173266" y="6315567"/>
            <a:ext cx="3906688" cy="400110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Photon   Linear Polarization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BE2BD5-1FE2-47EA-9F1E-894BFF0837D1}"/>
              </a:ext>
            </a:extLst>
          </p:cNvPr>
          <p:cNvSpPr txBox="1"/>
          <p:nvPr/>
        </p:nvSpPr>
        <p:spPr>
          <a:xfrm>
            <a:off x="5038857" y="6244952"/>
            <a:ext cx="2880320" cy="400110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Polarization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79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11560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660066"/>
                </a:solidFill>
                <a:latin typeface="Century Schoolbook" panose="02040604050505020304" pitchFamily="18" charset="0"/>
              </a:rPr>
              <a:t>Hermit-Gaussian and Laguerre-Gaussian Mode</a:t>
            </a:r>
            <a:endParaRPr kumimoji="1" lang="ja-JP" altLang="en-US" sz="2400" b="1" dirty="0">
              <a:solidFill>
                <a:srgbClr val="660066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9" y="948013"/>
            <a:ext cx="4313993" cy="428118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48014"/>
            <a:ext cx="4313992" cy="428118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59632" y="5291916"/>
            <a:ext cx="676875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+mn-lt"/>
                <a:ea typeface="+mj-ea"/>
              </a:rPr>
              <a:t>http://www.dataray.com/blog-m2-high-order-modes.html</a:t>
            </a:r>
            <a:endParaRPr kumimoji="1" lang="ja-JP" altLang="en-US" dirty="0">
              <a:latin typeface="+mn-lt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5949280"/>
            <a:ext cx="8136904" cy="461665"/>
          </a:xfrm>
          <a:prstGeom prst="rect">
            <a:avLst/>
          </a:prstGeom>
          <a:pattFill prst="dkVert">
            <a:fgClr>
              <a:srgbClr val="FFEEB9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of Wave is equivalent to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tPhoton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Wave Function  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B60F85-E61D-4E32-9D59-7FD6523A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2" y="159997"/>
            <a:ext cx="8390756" cy="629824"/>
          </a:xfrm>
        </p:spPr>
        <p:txBody>
          <a:bodyPr>
            <a:noAutofit/>
          </a:bodyPr>
          <a:lstStyle/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Vortex Generation in Strong Magnetic Field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CFBE648-443A-4398-A8D9-5EC66EFFC71E}"/>
                  </a:ext>
                </a:extLst>
              </p:cNvPr>
              <p:cNvSpPr txBox="1"/>
              <p:nvPr/>
            </p:nvSpPr>
            <p:spPr>
              <a:xfrm>
                <a:off x="125119" y="1286343"/>
                <a:ext cx="5254401" cy="19798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Strong Magnetic Field,   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acc>
                      <m:accPr>
                        <m:chr m:val="̂"/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acc>
                  </m:oMath>
                </a14:m>
                <a:endPara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Electrons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Helical Motions  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kumimoji="1" lang="en-US" altLang="ja-JP" sz="2000" dirty="0"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→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Landau Level States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 States of z-Component of 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Ang. Mom. (</a:t>
                </a:r>
                <a:r>
                  <a:rPr lang="en-US" altLang="ja-JP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zTAM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CFBE648-443A-4398-A8D9-5EC66EFFC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19" y="1286343"/>
                <a:ext cx="5254401" cy="1979837"/>
              </a:xfrm>
              <a:prstGeom prst="rect">
                <a:avLst/>
              </a:prstGeom>
              <a:blipFill>
                <a:blip r:embed="rId3"/>
                <a:stretch>
                  <a:fillRect l="-1278" b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6FA1E55-5BC0-4226-9E4F-29DB78CD1DD7}"/>
              </a:ext>
            </a:extLst>
          </p:cNvPr>
          <p:cNvGrpSpPr/>
          <p:nvPr/>
        </p:nvGrpSpPr>
        <p:grpSpPr>
          <a:xfrm>
            <a:off x="5364088" y="1340768"/>
            <a:ext cx="3801414" cy="2415790"/>
            <a:chOff x="4731026" y="4397586"/>
            <a:chExt cx="3801414" cy="2415790"/>
          </a:xfrm>
          <a:noFill/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40F2426-75FD-4955-967C-5C6C0F0F5138}"/>
                </a:ext>
              </a:extLst>
            </p:cNvPr>
            <p:cNvCxnSpPr/>
            <p:nvPr/>
          </p:nvCxnSpPr>
          <p:spPr>
            <a:xfrm>
              <a:off x="6084168" y="4613610"/>
              <a:ext cx="1656184" cy="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7253278B-C51C-45A8-B2A9-C1ED2B86AE83}"/>
                </a:ext>
              </a:extLst>
            </p:cNvPr>
            <p:cNvCxnSpPr/>
            <p:nvPr/>
          </p:nvCxnSpPr>
          <p:spPr>
            <a:xfrm>
              <a:off x="6084168" y="5189674"/>
              <a:ext cx="1656184" cy="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FA1C7D9-1088-456D-B44E-DD4F3E65B9EE}"/>
                </a:ext>
              </a:extLst>
            </p:cNvPr>
            <p:cNvCxnSpPr/>
            <p:nvPr/>
          </p:nvCxnSpPr>
          <p:spPr>
            <a:xfrm>
              <a:off x="6084168" y="5765738"/>
              <a:ext cx="1656184" cy="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10ED0D0E-96D5-450A-95B6-356F315C370A}"/>
                </a:ext>
              </a:extLst>
            </p:cNvPr>
            <p:cNvCxnSpPr/>
            <p:nvPr/>
          </p:nvCxnSpPr>
          <p:spPr>
            <a:xfrm>
              <a:off x="6084168" y="6283196"/>
              <a:ext cx="1656184" cy="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68B2D091-EDD1-415B-839C-06D8790146DF}"/>
                </a:ext>
              </a:extLst>
            </p:cNvPr>
            <p:cNvCxnSpPr/>
            <p:nvPr/>
          </p:nvCxnSpPr>
          <p:spPr>
            <a:xfrm>
              <a:off x="6084168" y="6813376"/>
              <a:ext cx="1656184" cy="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B3FE2C92-7A6A-4F86-B2B6-6652ED04C5B4}"/>
                </a:ext>
              </a:extLst>
            </p:cNvPr>
            <p:cNvCxnSpPr/>
            <p:nvPr/>
          </p:nvCxnSpPr>
          <p:spPr>
            <a:xfrm>
              <a:off x="6535162" y="4613610"/>
              <a:ext cx="0" cy="576064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7895266F-E7D4-471A-9DB7-A5EF8282C1BE}"/>
                </a:ext>
              </a:extLst>
            </p:cNvPr>
            <p:cNvCxnSpPr/>
            <p:nvPr/>
          </p:nvCxnSpPr>
          <p:spPr>
            <a:xfrm>
              <a:off x="6804248" y="4613610"/>
              <a:ext cx="0" cy="1152128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177EE8B6-3D02-4F82-8198-6B5073614903}"/>
                </a:ext>
              </a:extLst>
            </p:cNvPr>
            <p:cNvCxnSpPr/>
            <p:nvPr/>
          </p:nvCxnSpPr>
          <p:spPr>
            <a:xfrm>
              <a:off x="7164288" y="4613610"/>
              <a:ext cx="0" cy="1669586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BF01299-D161-448D-86DE-C5FB76C20D37}"/>
                </a:ext>
              </a:extLst>
            </p:cNvPr>
            <p:cNvSpPr txBox="1"/>
            <p:nvPr/>
          </p:nvSpPr>
          <p:spPr>
            <a:xfrm>
              <a:off x="4731026" y="4408316"/>
              <a:ext cx="163201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Initial state</a:t>
              </a:r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24B1502-FFA1-46AB-8C7F-74EE8CE53C00}"/>
                </a:ext>
              </a:extLst>
            </p:cNvPr>
            <p:cNvSpPr txBox="1"/>
            <p:nvPr/>
          </p:nvSpPr>
          <p:spPr>
            <a:xfrm>
              <a:off x="7812359" y="4397586"/>
              <a:ext cx="64807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N</a:t>
              </a:r>
              <a:r>
                <a:rPr lang="en-US" altLang="ja-JP" dirty="0"/>
                <a:t>L</a:t>
              </a:r>
              <a:endParaRPr kumimoji="1" lang="ja-JP" altLang="en-US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57D7C98-4137-4C9A-A5A4-BC631628A647}"/>
                </a:ext>
              </a:extLst>
            </p:cNvPr>
            <p:cNvSpPr txBox="1"/>
            <p:nvPr/>
          </p:nvSpPr>
          <p:spPr>
            <a:xfrm>
              <a:off x="7812360" y="4973650"/>
              <a:ext cx="72008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NL-1</a:t>
              </a:r>
              <a:endParaRPr kumimoji="1" lang="ja-JP" altLang="en-US" dirty="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27B5272E-1403-4043-9002-107FCB562A94}"/>
                </a:ext>
              </a:extLst>
            </p:cNvPr>
            <p:cNvSpPr/>
            <p:nvPr/>
          </p:nvSpPr>
          <p:spPr>
            <a:xfrm>
              <a:off x="5724128" y="4757626"/>
              <a:ext cx="103746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　</a:t>
              </a:r>
              <a:r>
                <a:rPr lang="en-US" altLang="ja-JP" dirty="0"/>
                <a:t>L=1</a:t>
              </a:r>
              <a:r>
                <a:rPr lang="ja-JP" altLang="en-US" dirty="0"/>
                <a:t>　　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4292A95-D8CF-4BA6-9B8B-A6DB3F37754F}"/>
                </a:ext>
              </a:extLst>
            </p:cNvPr>
            <p:cNvSpPr/>
            <p:nvPr/>
          </p:nvSpPr>
          <p:spPr>
            <a:xfrm>
              <a:off x="6027170" y="5261682"/>
              <a:ext cx="87910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　</a:t>
              </a:r>
              <a:r>
                <a:rPr lang="en-US" altLang="ja-JP" dirty="0"/>
                <a:t>L=2</a:t>
              </a:r>
              <a:r>
                <a:rPr lang="ja-JP" altLang="en-US" dirty="0"/>
                <a:t>　　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C11E4A13-1FA0-4FE3-BD2D-E3BBFE6F464E}"/>
                </a:ext>
              </a:extLst>
            </p:cNvPr>
            <p:cNvSpPr/>
            <p:nvPr/>
          </p:nvSpPr>
          <p:spPr>
            <a:xfrm>
              <a:off x="6444208" y="5837746"/>
              <a:ext cx="103746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　</a:t>
              </a:r>
              <a:r>
                <a:rPr lang="en-US" altLang="ja-JP" dirty="0"/>
                <a:t>L=3</a:t>
              </a:r>
              <a:r>
                <a:rPr lang="ja-JP" altLang="en-US" dirty="0"/>
                <a:t>　　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0D0429ED-C75B-44C3-90A9-A0A39E532C96}"/>
                </a:ext>
              </a:extLst>
            </p:cNvPr>
            <p:cNvSpPr txBox="1"/>
            <p:nvPr/>
          </p:nvSpPr>
          <p:spPr>
            <a:xfrm>
              <a:off x="7812360" y="6053770"/>
              <a:ext cx="72008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NL-3</a:t>
              </a:r>
              <a:endParaRPr kumimoji="1" lang="ja-JP" altLang="en-US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07B6151-F228-4D3B-AFB7-4140F77D956A}"/>
                </a:ext>
              </a:extLst>
            </p:cNvPr>
            <p:cNvSpPr txBox="1"/>
            <p:nvPr/>
          </p:nvSpPr>
          <p:spPr>
            <a:xfrm>
              <a:off x="7812360" y="5549714"/>
              <a:ext cx="72008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NL-2</a:t>
              </a:r>
              <a:endParaRPr kumimoji="1" lang="ja-JP" altLang="en-US" dirty="0"/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7A85A3F8-B2F4-4BC1-AA2C-842B38E16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804" y="3455264"/>
            <a:ext cx="7111076" cy="278204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27F5AD-5149-4DEA-9355-C5DF8D6AE34B}"/>
              </a:ext>
            </a:extLst>
          </p:cNvPr>
          <p:cNvSpPr txBox="1"/>
          <p:nvPr/>
        </p:nvSpPr>
        <p:spPr>
          <a:xfrm>
            <a:off x="2737644" y="656519"/>
            <a:ext cx="6385259" cy="460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T.M, T. Hayakawa,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M.K.Cheoun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T.Kajino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PLB826,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136779 (22)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8E372E4-14B6-4D9B-B3ED-852EABFF2594}"/>
                  </a:ext>
                </a:extLst>
              </p:cNvPr>
              <p:cNvSpPr txBox="1"/>
              <p:nvPr/>
            </p:nvSpPr>
            <p:spPr>
              <a:xfrm>
                <a:off x="179513" y="6309320"/>
                <a:ext cx="91011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 Mag. </a:t>
                </a:r>
                <a:r>
                  <a:rPr kumimoji="1" lang="en-US" altLang="ja-JP" sz="2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Fld</a:t>
                </a:r>
                <a:r>
                  <a:rPr kumimoji="1" lang="en-US" altLang="ja-JP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1" lang="en-US" altLang="ja-JP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𝐏𝐡𝐭𝐨𝐧</m:t>
                    </m:r>
                    <m:r>
                      <a:rPr kumimoji="1" lang="en-US" altLang="ja-JP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ja-JP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𝐕𝐨𝐫𝐭𝐞𝐱</m:t>
                    </m:r>
                    <m:r>
                      <a:rPr kumimoji="1" lang="en-US" altLang="ja-JP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ja-JP" sz="2200" b="1" dirty="0"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⇒</a:t>
                </a:r>
                <a:r>
                  <a:rPr kumimoji="1" lang="en-US" altLang="ja-JP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Photoreaction </a:t>
                </a:r>
                <a:r>
                  <a:rPr kumimoji="1" lang="en-US" altLang="ja-JP" sz="2200" b="1" dirty="0"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→</a:t>
                </a:r>
                <a:r>
                  <a:rPr lang="ja-JP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Nucleosynthesis</a:t>
                </a:r>
                <a:r>
                  <a:rPr lang="en-US" altLang="ja-JP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1" lang="ja-JP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8E372E4-14B6-4D9B-B3ED-852EABFF2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6309320"/>
                <a:ext cx="9101172" cy="430887"/>
              </a:xfrm>
              <a:prstGeom prst="rect">
                <a:avLst/>
              </a:prstGeom>
              <a:blipFill>
                <a:blip r:embed="rId5"/>
                <a:stretch>
                  <a:fillRect t="-14085" b="-28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3E1B3E-BEAF-4BCA-9B19-DEFE23236C8D}"/>
              </a:ext>
            </a:extLst>
          </p:cNvPr>
          <p:cNvSpPr txBox="1"/>
          <p:nvPr/>
        </p:nvSpPr>
        <p:spPr>
          <a:xfrm>
            <a:off x="7041470" y="4304564"/>
            <a:ext cx="1844560" cy="1323439"/>
          </a:xfrm>
          <a:prstGeom prst="rect">
            <a:avLst/>
          </a:prstGeom>
          <a:solidFill>
            <a:srgbClr val="FFFFCC"/>
          </a:solidFill>
          <a:ln w="4445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en-US" altLang="ja-JP" sz="2000" b="1" dirty="0">
                <a:solidFill>
                  <a:srgbClr val="251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Emitted Photons are Photon Vortex</a:t>
            </a:r>
          </a:p>
          <a:p>
            <a:r>
              <a:rPr lang="en-US" altLang="ja-JP" sz="2000" b="1" dirty="0">
                <a:solidFill>
                  <a:srgbClr val="251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(Bessel Wave)</a:t>
            </a:r>
            <a:endParaRPr kumimoji="1" lang="ja-JP" altLang="en-US" sz="2000" b="1" dirty="0">
              <a:solidFill>
                <a:srgbClr val="251D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0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615601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§2  Nuclear Photoreaction with Photon Vortex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C91C5C6-7C12-49F6-AF92-93959BDB9EE6}"/>
              </a:ext>
            </a:extLst>
          </p:cNvPr>
          <p:cNvSpPr txBox="1"/>
          <p:nvPr/>
        </p:nvSpPr>
        <p:spPr>
          <a:xfrm>
            <a:off x="86538" y="935968"/>
            <a:ext cx="8877950" cy="2119417"/>
          </a:xfrm>
          <a:prstGeom prst="rect">
            <a:avLst/>
          </a:prstGeom>
          <a:solidFill>
            <a:srgbClr val="FFFFE5"/>
          </a:solidFill>
          <a:ln w="31750">
            <a:solidFill>
              <a:srgbClr val="0000FF"/>
            </a:solidFill>
          </a:ln>
        </p:spPr>
        <p:txBody>
          <a:bodyPr wrap="square" lIns="108000" tIns="0" bIns="72000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Vortex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zTAM</a:t>
            </a:r>
            <a:endParaRPr lang="en-US" altLang="ja-JP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Interaction with Matter is different from that of  Plane Wave Photon</a:t>
            </a:r>
            <a:endParaRPr lang="en-US" altLang="ja-JP" sz="2000" b="1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Selection Rule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ja-JP" altLang="en-US" sz="2000" b="1" dirty="0">
                <a:latin typeface="Cambria Math" panose="02040503050406030204" pitchFamily="18" charset="0"/>
                <a:cs typeface="Times New Roman" panose="02020603050405020304" pitchFamily="18" charset="0"/>
              </a:rPr>
              <a:t>Ｈ</a:t>
            </a:r>
            <a:r>
              <a:rPr lang="en-US" altLang="ja-JP" sz="2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-atom   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Afanasev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 PRA 88, 033841 (03)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A.Picón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New J. of Phys. 12, 083053 (10)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Exp.: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C.T.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Schmiegelow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Nat.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7, 12998 (16)</a:t>
            </a:r>
          </a:p>
          <a:p>
            <a:r>
              <a:rPr lang="en-US" altLang="ja-JP" sz="2000" dirty="0"/>
              <a:t>            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R.Lange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al., PRL129, 253901 (22)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AEB4989-26BE-4361-89D7-8DB0CEF769F0}"/>
                  </a:ext>
                </a:extLst>
              </p:cNvPr>
              <p:cNvSpPr txBox="1"/>
              <p:nvPr/>
            </p:nvSpPr>
            <p:spPr>
              <a:xfrm>
                <a:off x="204137" y="3239138"/>
                <a:ext cx="8760351" cy="1913344"/>
              </a:xfrm>
              <a:prstGeom prst="rect">
                <a:avLst/>
              </a:prstGeom>
              <a:solidFill>
                <a:srgbClr val="FFFFF3"/>
              </a:solidFill>
              <a:ln w="317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kumimoji="1" lang="en-US" altLang="ja-JP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 Vortex in Super Novae 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Photo-Absorption Reaction :  Selection Rule is changed (?)</a:t>
                </a:r>
                <a:endParaRPr kumimoji="1" lang="en-US" altLang="ja-JP" sz="2000" dirty="0"/>
              </a:p>
              <a:p>
                <a:pPr algn="ctr">
                  <a:lnSpc>
                    <a:spcPts val="2400"/>
                  </a:lnSpc>
                  <a:spcBef>
                    <a:spcPts val="1000"/>
                  </a:spcBef>
                </a:pPr>
                <a:r>
                  <a:rPr lang="en-US" altLang="ja-JP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ja-JP" sz="2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TAM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sub>
                    </m:sSub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altLang="ja-JP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ja-JP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 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OAM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⊥</a:t>
                </a:r>
                <a:r>
                  <a:rPr lang="en-US" altLang="ja-JP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Beam Dir.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 Total AM 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≥ 2 )</a:t>
                </a:r>
                <a:r>
                  <a:rPr lang="ja-JP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endParaRPr lang="en-US" altLang="ja-JP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2400"/>
                  </a:lnSpc>
                  <a:spcBef>
                    <a:spcPts val="600"/>
                  </a:spcBef>
                </a:pPr>
                <a:r>
                  <a:rPr lang="en-US" altLang="ja-JP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E1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Transition does not occur?</a:t>
                </a:r>
                <a:r>
                  <a:rPr lang="en-US" altLang="ja-JP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Influencing to Nuclear Synthesis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？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2400"/>
                  </a:lnSpc>
                  <a:spcBef>
                    <a:spcPts val="600"/>
                  </a:spcBef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Y.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Taira,at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al., Sci. Rep. 7, 5018 (2017).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AEB4989-26BE-4361-89D7-8DB0CEF7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37" y="3239138"/>
                <a:ext cx="8760351" cy="1913344"/>
              </a:xfrm>
              <a:prstGeom prst="rect">
                <a:avLst/>
              </a:prstGeom>
              <a:blipFill>
                <a:blip r:embed="rId3"/>
                <a:stretch>
                  <a:fillRect t="-2821" b="-1881"/>
                </a:stretch>
              </a:blipFill>
              <a:ln w="317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B8F2B80-417B-49C7-B09D-5F0BA198463F}"/>
              </a:ext>
            </a:extLst>
          </p:cNvPr>
          <p:cNvSpPr txBox="1"/>
          <p:nvPr/>
        </p:nvSpPr>
        <p:spPr>
          <a:xfrm>
            <a:off x="115935" y="5247498"/>
            <a:ext cx="8877950" cy="1261747"/>
          </a:xfrm>
          <a:prstGeom prst="rect">
            <a:avLst/>
          </a:prstGeom>
          <a:solidFill>
            <a:srgbClr val="FFFFE5"/>
          </a:solidFill>
          <a:ln w="31750">
            <a:solidFill>
              <a:srgbClr val="0000FF"/>
            </a:solidFill>
          </a:ln>
        </p:spPr>
        <p:txBody>
          <a:bodyPr wrap="square" lIns="108000" tIns="0" bIns="7200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Afanasev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J. Phys. G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055102 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  <a:spcBef>
                <a:spcPts val="600"/>
              </a:spcBef>
            </a:pP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Multipole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Giant Resonances,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-Wei Lu et al., PRL 131, 202502 (23)</a:t>
            </a:r>
          </a:p>
          <a:p>
            <a:pPr algn="ctr">
              <a:lnSpc>
                <a:spcPts val="3000"/>
              </a:lnSpc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Y. Xu, et al., PLB 852,138622 (24)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844104" cy="62068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Giant Resonance States 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xcited by Bessel Wave Photons</a:t>
            </a:r>
            <a:endParaRPr kumimoji="1" lang="ja-JP" altLang="en-US" sz="2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6737A0-2597-4A84-B9C5-870CF0C820F0}"/>
              </a:ext>
            </a:extLst>
          </p:cNvPr>
          <p:cNvSpPr txBox="1"/>
          <p:nvPr/>
        </p:nvSpPr>
        <p:spPr>
          <a:xfrm>
            <a:off x="3419872" y="764704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-Wei Lu,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Phys. Rev.  Lett. 131, 202502 (2023)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9C558B-F2DD-4D06-BF15-28239F5D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8844104" cy="489654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1B48CE-9E7F-44A9-8B3A-40002B2DEFD5}"/>
              </a:ext>
            </a:extLst>
          </p:cNvPr>
          <p:cNvSpPr txBox="1"/>
          <p:nvPr/>
        </p:nvSpPr>
        <p:spPr>
          <a:xfrm>
            <a:off x="792196" y="6269250"/>
            <a:ext cx="745221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latin typeface="Century Schoolbook" panose="02040604050505020304" pitchFamily="18" charset="0"/>
              </a:rPr>
              <a:t>Changing Selection Rule </a:t>
            </a:r>
            <a:r>
              <a:rPr lang="en-US" altLang="ja-JP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en-US" altLang="ja-JP" sz="2200" dirty="0">
                <a:latin typeface="Century Schoolbook" panose="02040604050505020304" pitchFamily="18" charset="0"/>
              </a:rPr>
              <a:t> Nuclear Synthesis (?)</a:t>
            </a:r>
            <a:endParaRPr kumimoji="1" lang="ja-JP" altLang="en-US" sz="22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70F0A-4380-4D39-9558-D967C496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7886700" cy="54359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Impact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Parameter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Dependence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36ED155-0C28-408B-8B36-F3E26A471403}"/>
              </a:ext>
            </a:extLst>
          </p:cNvPr>
          <p:cNvGrpSpPr/>
          <p:nvPr/>
        </p:nvGrpSpPr>
        <p:grpSpPr>
          <a:xfrm>
            <a:off x="611560" y="1205430"/>
            <a:ext cx="4392008" cy="1494570"/>
            <a:chOff x="611560" y="1205430"/>
            <a:chExt cx="4392008" cy="149457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ADCFCA0F-7CF4-4122-879C-5D48C1DC177C}"/>
                </a:ext>
              </a:extLst>
            </p:cNvPr>
            <p:cNvGrpSpPr/>
            <p:nvPr/>
          </p:nvGrpSpPr>
          <p:grpSpPr>
            <a:xfrm>
              <a:off x="3258766" y="1620000"/>
              <a:ext cx="1080000" cy="1080000"/>
              <a:chOff x="4410894" y="1449000"/>
              <a:chExt cx="1080000" cy="1080000"/>
            </a:xfrm>
          </p:grpSpPr>
          <p:sp>
            <p:nvSpPr>
              <p:cNvPr id="3" name="楕円 2">
                <a:extLst>
                  <a:ext uri="{FF2B5EF4-FFF2-40B4-BE49-F238E27FC236}">
                    <a16:creationId xmlns:a16="http://schemas.microsoft.com/office/drawing/2014/main" id="{5411FDDC-0FAC-4F62-8C9E-B5FA49D9C4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0894" y="1449000"/>
                <a:ext cx="1080000" cy="1080000"/>
              </a:xfrm>
              <a:prstGeom prst="ellipse">
                <a:avLst/>
              </a:prstGeom>
              <a:solidFill>
                <a:srgbClr val="BC4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C7A555D6-962F-4B8A-9632-3088DBDA9F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96000" y="1944000"/>
                <a:ext cx="108000" cy="10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8329B8F9-13EC-46B3-B452-1E643ABC78AB}"/>
                </a:ext>
              </a:extLst>
            </p:cNvPr>
            <p:cNvGrpSpPr/>
            <p:nvPr/>
          </p:nvGrpSpPr>
          <p:grpSpPr>
            <a:xfrm>
              <a:off x="1102814" y="1205430"/>
              <a:ext cx="1142049" cy="878498"/>
              <a:chOff x="1475656" y="1916832"/>
              <a:chExt cx="936104" cy="720080"/>
            </a:xfrm>
          </p:grpSpPr>
          <p:sp>
            <p:nvSpPr>
              <p:cNvPr id="12" name="矢印: 右 11">
                <a:extLst>
                  <a:ext uri="{FF2B5EF4-FFF2-40B4-BE49-F238E27FC236}">
                    <a16:creationId xmlns:a16="http://schemas.microsoft.com/office/drawing/2014/main" id="{6CD577AC-B958-4117-AA1D-9CCA158369A4}"/>
                  </a:ext>
                </a:extLst>
              </p:cNvPr>
              <p:cNvSpPr/>
              <p:nvPr/>
            </p:nvSpPr>
            <p:spPr>
              <a:xfrm>
                <a:off x="1475656" y="2204864"/>
                <a:ext cx="936104" cy="108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28C9FD8B-BD49-4F58-8C8A-504848A137A1}"/>
                  </a:ext>
                </a:extLst>
              </p:cNvPr>
              <p:cNvSpPr/>
              <p:nvPr/>
            </p:nvSpPr>
            <p:spPr>
              <a:xfrm>
                <a:off x="1691680" y="2080883"/>
                <a:ext cx="468000" cy="36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: 塗りつぶしなし 13">
                <a:extLst>
                  <a:ext uri="{FF2B5EF4-FFF2-40B4-BE49-F238E27FC236}">
                    <a16:creationId xmlns:a16="http://schemas.microsoft.com/office/drawing/2014/main" id="{27464DDE-F20A-431C-8EAC-8E968CF21136}"/>
                  </a:ext>
                </a:extLst>
              </p:cNvPr>
              <p:cNvSpPr/>
              <p:nvPr/>
            </p:nvSpPr>
            <p:spPr>
              <a:xfrm>
                <a:off x="1691680" y="1920858"/>
                <a:ext cx="216024" cy="716054"/>
              </a:xfrm>
              <a:prstGeom prst="donu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5B64011A-FE5C-4140-B981-3237064E2697}"/>
                  </a:ext>
                </a:extLst>
              </p:cNvPr>
              <p:cNvSpPr/>
              <p:nvPr/>
            </p:nvSpPr>
            <p:spPr>
              <a:xfrm>
                <a:off x="1835696" y="2132896"/>
                <a:ext cx="107960" cy="28799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: 塗りつぶしなし 15">
                <a:extLst>
                  <a:ext uri="{FF2B5EF4-FFF2-40B4-BE49-F238E27FC236}">
                    <a16:creationId xmlns:a16="http://schemas.microsoft.com/office/drawing/2014/main" id="{9A282DEE-F932-4F96-9732-4855368C2B7C}"/>
                  </a:ext>
                </a:extLst>
              </p:cNvPr>
              <p:cNvSpPr/>
              <p:nvPr/>
            </p:nvSpPr>
            <p:spPr>
              <a:xfrm>
                <a:off x="1907704" y="1916832"/>
                <a:ext cx="216024" cy="716054"/>
              </a:xfrm>
              <a:prstGeom prst="donu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3B43FE63-242B-48BC-B7B4-A6BE4593BBF3}"/>
                  </a:ext>
                </a:extLst>
              </p:cNvPr>
              <p:cNvSpPr/>
              <p:nvPr/>
            </p:nvSpPr>
            <p:spPr>
              <a:xfrm>
                <a:off x="2051720" y="2132856"/>
                <a:ext cx="107960" cy="28799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5D67EC01-8080-4D81-8DCC-674811059997}"/>
                  </a:ext>
                </a:extLst>
              </p:cNvPr>
              <p:cNvSpPr/>
              <p:nvPr/>
            </p:nvSpPr>
            <p:spPr>
              <a:xfrm>
                <a:off x="1908000" y="2276872"/>
                <a:ext cx="128224" cy="144000"/>
              </a:xfrm>
              <a:prstGeom prst="triangle">
                <a:avLst/>
              </a:prstGeom>
              <a:solidFill>
                <a:srgbClr val="FFFFCC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二等辺三角形 18">
                <a:extLst>
                  <a:ext uri="{FF2B5EF4-FFF2-40B4-BE49-F238E27FC236}">
                    <a16:creationId xmlns:a16="http://schemas.microsoft.com/office/drawing/2014/main" id="{5A434360-259B-40D7-892B-6FF9D6CADFA9}"/>
                  </a:ext>
                </a:extLst>
              </p:cNvPr>
              <p:cNvSpPr/>
              <p:nvPr/>
            </p:nvSpPr>
            <p:spPr>
              <a:xfrm>
                <a:off x="1656000" y="2276872"/>
                <a:ext cx="128224" cy="144000"/>
              </a:xfrm>
              <a:prstGeom prst="triangle">
                <a:avLst/>
              </a:prstGeom>
              <a:solidFill>
                <a:srgbClr val="FFFFCC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048E33CD-E56F-40B2-8FD1-40F6B5AE362F}"/>
                </a:ext>
              </a:extLst>
            </p:cNvPr>
            <p:cNvCxnSpPr/>
            <p:nvPr/>
          </p:nvCxnSpPr>
          <p:spPr>
            <a:xfrm>
              <a:off x="683568" y="2168920"/>
              <a:ext cx="43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6E1BCD55-3D16-4F9C-8CE8-C6FB97C776B9}"/>
                </a:ext>
              </a:extLst>
            </p:cNvPr>
            <p:cNvCxnSpPr/>
            <p:nvPr/>
          </p:nvCxnSpPr>
          <p:spPr>
            <a:xfrm>
              <a:off x="611560" y="1628800"/>
              <a:ext cx="43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D8EF2870-0955-445B-9EE7-AA39BC12D789}"/>
                </a:ext>
              </a:extLst>
            </p:cNvPr>
            <p:cNvCxnSpPr>
              <a:cxnSpLocks/>
            </p:cNvCxnSpPr>
            <p:nvPr/>
          </p:nvCxnSpPr>
          <p:spPr>
            <a:xfrm>
              <a:off x="4529103" y="1637601"/>
              <a:ext cx="0" cy="522399"/>
            </a:xfrm>
            <a:prstGeom prst="straightConnector1">
              <a:avLst/>
            </a:prstGeom>
            <a:ln w="50800" cmpd="dbl">
              <a:solidFill>
                <a:srgbClr val="0F2539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EF2F8CF-2935-42C8-8CA2-606339590074}"/>
              </a:ext>
            </a:extLst>
          </p:cNvPr>
          <p:cNvSpPr txBox="1"/>
          <p:nvPr/>
        </p:nvSpPr>
        <p:spPr>
          <a:xfrm>
            <a:off x="4784339" y="1695942"/>
            <a:ext cx="2817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kumimoji="1" lang="en-US" altLang="ja-JP" dirty="0"/>
              <a:t> </a:t>
            </a:r>
            <a:r>
              <a:rPr kumimoji="1" lang="ja-JP" altLang="en-US" sz="2000" dirty="0"/>
              <a:t>： </a:t>
            </a:r>
            <a:r>
              <a:rPr kumimoji="1" lang="en-US" altLang="ja-JP" sz="2000" dirty="0"/>
              <a:t>Impact parameter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9A01F86-900F-4BC3-81B3-D3CC56E6D33D}"/>
              </a:ext>
            </a:extLst>
          </p:cNvPr>
          <p:cNvSpPr txBox="1"/>
          <p:nvPr/>
        </p:nvSpPr>
        <p:spPr>
          <a:xfrm>
            <a:off x="395536" y="2863977"/>
            <a:ext cx="8352928" cy="1214500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In Previous Works, 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0</a:t>
            </a:r>
            <a:r>
              <a:rPr lang="ja-JP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  Small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</a:p>
          <a:p>
            <a:pPr marL="0" marR="0" lvl="0" indent="0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In Nature,  No Restriction  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  Integrating Results Over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</a:p>
          <a:p>
            <a:pPr marL="0" marR="0" lvl="0" indent="0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In Lab., Dependent on Technology</a:t>
            </a:r>
            <a:endParaRPr kumimoji="1" lang="ja-JP" alt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AE83A2F-107D-489D-A39D-27ED082B5126}"/>
                  </a:ext>
                </a:extLst>
              </p:cNvPr>
              <p:cNvSpPr txBox="1"/>
              <p:nvPr/>
            </p:nvSpPr>
            <p:spPr>
              <a:xfrm>
                <a:off x="539552" y="4609184"/>
                <a:ext cx="8136904" cy="18502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Vortex </a:t>
                </a:r>
                <a:r>
                  <a:rPr lang="en-US" altLang="ja-JP" sz="2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200" dirty="0">
                    <a:latin typeface="Century Schoolbook" panose="02040604050505020304" pitchFamily="18" charset="0"/>
                  </a:rPr>
                  <a:t>Changing Selection Rule</a:t>
                </a:r>
              </a:p>
              <a:p>
                <a:pPr algn="ctr">
                  <a:lnSpc>
                    <a:spcPts val="3200"/>
                  </a:lnSpc>
                </a:pPr>
                <a:r>
                  <a:rPr lang="en-US" altLang="ja-JP" sz="2200" dirty="0"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altLang="ja-JP" sz="2200" dirty="0">
                    <a:latin typeface="Century Schoolbook" panose="02040604050505020304" pitchFamily="18" charset="0"/>
                  </a:rPr>
                  <a:t> Nuclear Synthesis (?)    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averaging over 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ja-JP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ts val="3200"/>
                  </a:lnSpc>
                  <a:spcBef>
                    <a:spcPts val="1200"/>
                  </a:spcBef>
                </a:pPr>
                <a:r>
                  <a:rPr lang="en-US" altLang="ja-JP" sz="2200" dirty="0"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altLang="ja-JP" sz="2200" dirty="0">
                    <a:latin typeface="Century Schoolbook" panose="02040604050505020304" pitchFamily="18" charset="0"/>
                  </a:rPr>
                  <a:t> Observing  Excitation with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 </m:t>
                    </m:r>
                  </m:oMath>
                </a14:m>
                <a:r>
                  <a:rPr lang="en-US" altLang="ja-JP" sz="2200" dirty="0">
                    <a:latin typeface="Century Schoolbook" panose="02040604050505020304" pitchFamily="18" charset="0"/>
                  </a:rPr>
                  <a:t>(?) in Lab.</a:t>
                </a:r>
              </a:p>
              <a:p>
                <a:pPr>
                  <a:lnSpc>
                    <a:spcPts val="3200"/>
                  </a:lnSpc>
                </a:pPr>
                <a:r>
                  <a:rPr kumimoji="1" lang="en-US" altLang="ja-JP" sz="2200" dirty="0">
                    <a:solidFill>
                      <a:srgbClr val="0000FF"/>
                    </a:solidFill>
                    <a:latin typeface="Century Schoolbook" panose="02040604050505020304" pitchFamily="18" charset="0"/>
                  </a:rPr>
                  <a:t>                                          Difficult t</a:t>
                </a:r>
                <a:r>
                  <a:rPr kumimoji="1" lang="en-US" altLang="ja-JP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be observed at Present </a:t>
                </a:r>
                <a:endParaRPr kumimoji="1" lang="ja-JP" alt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AE83A2F-107D-489D-A39D-27ED082B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09184"/>
                <a:ext cx="8136904" cy="1850250"/>
              </a:xfrm>
              <a:prstGeom prst="rect">
                <a:avLst/>
              </a:prstGeom>
              <a:blipFill>
                <a:blip r:embed="rId2"/>
                <a:stretch>
                  <a:fillRect t="-1645" b="-59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06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91416"/>
            <a:ext cx="8280920" cy="615601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§3  Results in Photo-Absorption with Photon Vortex</a:t>
            </a:r>
            <a:endParaRPr kumimoji="1" lang="ja-JP" altLang="en-US" sz="2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EDB054B-DC32-44A2-8472-92285C92D8A7}"/>
              </a:ext>
            </a:extLst>
          </p:cNvPr>
          <p:cNvSpPr txBox="1"/>
          <p:nvPr/>
        </p:nvSpPr>
        <p:spPr>
          <a:xfrm>
            <a:off x="1530261" y="3789040"/>
            <a:ext cx="5630675" cy="425758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 Impact </a:t>
            </a:r>
            <a:r>
              <a:rPr lang="en-US" altLang="ja-JP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arameter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Dependence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E6EE074-98F8-44D7-901D-5A0EB53DB040}"/>
                  </a:ext>
                </a:extLst>
              </p:cNvPr>
              <p:cNvSpPr txBox="1"/>
              <p:nvPr/>
            </p:nvSpPr>
            <p:spPr>
              <a:xfrm>
                <a:off x="1070180" y="1196752"/>
                <a:ext cx="6090756" cy="20985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 Calculations</a:t>
                </a:r>
              </a:p>
              <a:p>
                <a:pPr algn="ctr">
                  <a:lnSpc>
                    <a:spcPts val="3200"/>
                  </a:lnSpc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 : Spin = 0 (Spherical Symmetry)</a:t>
                </a:r>
              </a:p>
              <a:p>
                <a:pPr algn="ctr">
                  <a:lnSpc>
                    <a:spcPts val="3200"/>
                  </a:lnSpc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Excited Sates : Eigen States of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3200"/>
                  </a:lnSpc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Photo-Absorption 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Multipole Expansion </a:t>
                </a:r>
              </a:p>
              <a:p>
                <a:pPr algn="ctr">
                  <a:lnSpc>
                    <a:spcPts val="3200"/>
                  </a:lnSpc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 </a:t>
                </a:r>
                <a:r>
                  <a:rPr lang="ja-JP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(Photon Vortex) / (Plane Wave Photon)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E6EE074-98F8-44D7-901D-5A0EB53DB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80" y="1196752"/>
                <a:ext cx="6090756" cy="2098588"/>
              </a:xfrm>
              <a:prstGeom prst="rect">
                <a:avLst/>
              </a:prstGeom>
              <a:blipFill>
                <a:blip r:embed="rId2"/>
                <a:stretch>
                  <a:fillRect l="-200" t="-1739" b="-6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46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title"/>
          </p:nvPr>
        </p:nvSpPr>
        <p:spPr>
          <a:xfrm>
            <a:off x="215702" y="-33471"/>
            <a:ext cx="8532762" cy="719760"/>
          </a:xfrm>
        </p:spPr>
        <p:txBody>
          <a:bodyPr>
            <a:normAutofit/>
          </a:bodyPr>
          <a:lstStyle/>
          <a:p>
            <a:pPr eaLnBrk="1" hangingPunct="1">
              <a:lnSpc>
                <a:spcPts val="4000"/>
              </a:lnSpc>
            </a:pPr>
            <a:r>
              <a:rPr lang="ja-JP" altLang="en-US" sz="2800" b="1" dirty="0"/>
              <a:t>　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§3-1</a:t>
            </a:r>
            <a:r>
              <a:rPr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Strength</a:t>
            </a:r>
            <a:r>
              <a:rPr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Plane Wave (PW)</a:t>
            </a:r>
            <a:endParaRPr lang="en-US" altLang="ja-JP" sz="2400" b="1" i="1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B3D8C0CB-D292-45FA-BF5F-B7690D2BD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94014"/>
            <a:ext cx="5199723" cy="884583"/>
          </a:xfrm>
          <a:prstGeom prst="rect">
            <a:avLst/>
          </a:prstGeom>
          <a:solidFill>
            <a:srgbClr val="FFFFDD"/>
          </a:solidFill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34E76340-19E6-4932-B822-EA9508FC0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000" y="995108"/>
            <a:ext cx="2491122" cy="387626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3D8D265B-2314-4EE5-BD2E-CFA437CAF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09" y="1743908"/>
            <a:ext cx="2807455" cy="48701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E5B45964-78DE-48F6-B5D9-9E6814E60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1653809"/>
            <a:ext cx="3894454" cy="66721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EB5E21E1-3008-44BA-82A4-FBB1BF897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993" y="3606490"/>
            <a:ext cx="6860471" cy="621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2678AA5-C844-4181-871D-95157E23266D}"/>
                  </a:ext>
                </a:extLst>
              </p:cNvPr>
              <p:cNvSpPr txBox="1"/>
              <p:nvPr/>
            </p:nvSpPr>
            <p:spPr>
              <a:xfrm>
                <a:off x="236017" y="3726904"/>
                <a:ext cx="1440160" cy="400110"/>
              </a:xfrm>
              <a:prstGeom prst="rect">
                <a:avLst/>
              </a:prstGeom>
              <a:solidFill>
                <a:srgbClr val="FFFFD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Parity : </a:t>
                </a:r>
                <a14:m>
                  <m:oMath xmlns:m="http://schemas.openxmlformats.org/officeDocument/2006/math">
                    <m:r>
                      <a:rPr kumimoji="1" lang="ja-JP" alt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2678AA5-C844-4181-871D-95157E232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17" y="3726904"/>
                <a:ext cx="1440160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図 42">
            <a:extLst>
              <a:ext uri="{FF2B5EF4-FFF2-40B4-BE49-F238E27FC236}">
                <a16:creationId xmlns:a16="http://schemas.microsoft.com/office/drawing/2014/main" id="{A054FDA8-E6B5-4B01-9AFD-351DFDE2D1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993" y="2276872"/>
            <a:ext cx="2443819" cy="799461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32F52507-EBFE-42D5-8856-3FF1C3171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008" y="2420888"/>
            <a:ext cx="3068009" cy="487884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264FD8F-8ACB-43CD-B6E6-038165110A2A}"/>
              </a:ext>
            </a:extLst>
          </p:cNvPr>
          <p:cNvSpPr txBox="1"/>
          <p:nvPr/>
        </p:nvSpPr>
        <p:spPr>
          <a:xfrm>
            <a:off x="234057" y="2430998"/>
            <a:ext cx="1440160" cy="780791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Trans.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Amp.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05FDF07-363B-4102-A7C6-55CAF1CF838B}"/>
              </a:ext>
            </a:extLst>
          </p:cNvPr>
          <p:cNvSpPr txBox="1"/>
          <p:nvPr/>
        </p:nvSpPr>
        <p:spPr>
          <a:xfrm>
            <a:off x="5056987" y="2954390"/>
            <a:ext cx="3060000" cy="43928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States with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J, M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A6C2443-E518-4213-BAB3-D02679CD81F0}"/>
              </a:ext>
            </a:extLst>
          </p:cNvPr>
          <p:cNvSpPr txBox="1"/>
          <p:nvPr/>
        </p:nvSpPr>
        <p:spPr>
          <a:xfrm>
            <a:off x="2061676" y="2994053"/>
            <a:ext cx="1867441" cy="439287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000" dirty="0"/>
              <a:t>Current Op.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BF8FA92C-B816-487A-9F92-002341958362}"/>
              </a:ext>
            </a:extLst>
          </p:cNvPr>
          <p:cNvCxnSpPr>
            <a:cxnSpLocks/>
          </p:cNvCxnSpPr>
          <p:nvPr/>
        </p:nvCxnSpPr>
        <p:spPr>
          <a:xfrm flipV="1">
            <a:off x="3149364" y="2871953"/>
            <a:ext cx="288000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1B700489-7DB6-4B07-9756-B0B18F594ED5}"/>
              </a:ext>
            </a:extLst>
          </p:cNvPr>
          <p:cNvCxnSpPr>
            <a:cxnSpLocks/>
          </p:cNvCxnSpPr>
          <p:nvPr/>
        </p:nvCxnSpPr>
        <p:spPr>
          <a:xfrm>
            <a:off x="5755000" y="2844164"/>
            <a:ext cx="955060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3CA0AB50-8E3C-4887-8FE9-6D9EDD34FE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5048" y="4248915"/>
            <a:ext cx="6857761" cy="692253"/>
          </a:xfrm>
          <a:prstGeom prst="rect">
            <a:avLst/>
          </a:prstGeom>
          <a:solidFill>
            <a:srgbClr val="FFFFDD"/>
          </a:solidFill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D362390-FEC4-43F6-97D3-2FFC3B7A82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3279" y="5013176"/>
            <a:ext cx="6528132" cy="78863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F5F818-0536-4924-B8AB-AB7C2F88463D}"/>
              </a:ext>
            </a:extLst>
          </p:cNvPr>
          <p:cNvSpPr txBox="1"/>
          <p:nvPr/>
        </p:nvSpPr>
        <p:spPr>
          <a:xfrm>
            <a:off x="215702" y="4970277"/>
            <a:ext cx="1440160" cy="780791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</a:p>
          <a:p>
            <a:pPr algn="ctr">
              <a:lnSpc>
                <a:spcPts val="2800"/>
              </a:lnSpc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DF3D0DE-8954-4436-B309-3E5CA49F9D4A}"/>
                  </a:ext>
                </a:extLst>
              </p:cNvPr>
              <p:cNvSpPr txBox="1"/>
              <p:nvPr/>
            </p:nvSpPr>
            <p:spPr>
              <a:xfrm>
                <a:off x="653169" y="6079123"/>
                <a:ext cx="4134855" cy="44063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altLang="ja-JP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for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(helicity)</a:t>
                </a:r>
                <a:r>
                  <a:rPr lang="ja-JP" altLang="en-US" sz="2000" dirty="0"/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DF3D0DE-8954-4436-B309-3E5CA49F9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69" y="6079123"/>
                <a:ext cx="4134855" cy="440633"/>
              </a:xfrm>
              <a:prstGeom prst="rect">
                <a:avLst/>
              </a:prstGeom>
              <a:blipFill>
                <a:blip r:embed="rId12"/>
                <a:stretch>
                  <a:fillRect b="-17949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1B8A7E-95F9-432D-935C-60FA57D1DDD0}"/>
              </a:ext>
            </a:extLst>
          </p:cNvPr>
          <p:cNvSpPr txBox="1"/>
          <p:nvPr/>
        </p:nvSpPr>
        <p:spPr>
          <a:xfrm>
            <a:off x="6012161" y="6021288"/>
            <a:ext cx="288032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in Nuclei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5DBD81A-F7F5-4A4A-A334-243DC36158A7}"/>
              </a:ext>
            </a:extLst>
          </p:cNvPr>
          <p:cNvSpPr/>
          <p:nvPr/>
        </p:nvSpPr>
        <p:spPr>
          <a:xfrm>
            <a:off x="7579121" y="5226683"/>
            <a:ext cx="684000" cy="482465"/>
          </a:xfrm>
          <a:prstGeom prst="roundRect">
            <a:avLst/>
          </a:prstGeom>
          <a:noFill/>
          <a:ln w="28575">
            <a:solidFill>
              <a:srgbClr val="0000FF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5B844F0C-F80C-4050-B0AC-DFC67571CBFF}"/>
              </a:ext>
            </a:extLst>
          </p:cNvPr>
          <p:cNvSpPr/>
          <p:nvPr/>
        </p:nvSpPr>
        <p:spPr>
          <a:xfrm>
            <a:off x="7795145" y="5733256"/>
            <a:ext cx="360000" cy="281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0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title"/>
          </p:nvPr>
        </p:nvSpPr>
        <p:spPr>
          <a:xfrm>
            <a:off x="317143" y="116632"/>
            <a:ext cx="7214283" cy="56704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4000"/>
              </a:lnSpc>
            </a:pPr>
            <a:r>
              <a:rPr lang="ja-JP" altLang="en-US" sz="2800" b="1" dirty="0"/>
              <a:t>　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§3-2</a:t>
            </a:r>
            <a:r>
              <a:rPr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 Strength</a:t>
            </a:r>
            <a:r>
              <a:rPr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Bessel Wave</a:t>
            </a:r>
            <a:endParaRPr lang="en-US" altLang="ja-JP" sz="2400" b="1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154E576-9BCD-4717-B8FF-9E5D700B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6" y="1248529"/>
            <a:ext cx="8132064" cy="92259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</p:pic>
      <p:sp>
        <p:nvSpPr>
          <p:cNvPr id="27" name="テキスト ボックス 26"/>
          <p:cNvSpPr txBox="1"/>
          <p:nvPr/>
        </p:nvSpPr>
        <p:spPr>
          <a:xfrm>
            <a:off x="177182" y="908720"/>
            <a:ext cx="3818754" cy="400110"/>
          </a:xfrm>
          <a:prstGeom prst="rect">
            <a:avLst/>
          </a:prstGeom>
          <a:solidFill>
            <a:srgbClr val="FFFFE5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Wave </a:t>
            </a:r>
            <a:r>
              <a:rPr kumimoji="1" lang="en-US" altLang="ja-JP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Bessel Wave</a:t>
            </a:r>
            <a:endParaRPr kumimoji="1" lang="ja-JP" altLang="en-US" sz="2000" b="1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EF89CB9-41AE-4F4E-AAE3-52CD10576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832" y="2238277"/>
            <a:ext cx="2679632" cy="342289"/>
          </a:xfrm>
          <a:prstGeom prst="rect">
            <a:avLst/>
          </a:prstGeom>
          <a:solidFill>
            <a:srgbClr val="FFFFE5"/>
          </a:solidFill>
          <a:ln w="28575">
            <a:solidFill>
              <a:srgbClr val="C00000"/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CDBA2DD-A8F2-4486-895E-641004586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798371"/>
            <a:ext cx="8119285" cy="66672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CBD0173-BB28-490B-BBBD-C886C68F56CA}"/>
              </a:ext>
            </a:extLst>
          </p:cNvPr>
          <p:cNvSpPr txBox="1"/>
          <p:nvPr/>
        </p:nvSpPr>
        <p:spPr>
          <a:xfrm>
            <a:off x="142543" y="2351076"/>
            <a:ext cx="3530722" cy="400110"/>
          </a:xfrm>
          <a:prstGeom prst="rect">
            <a:avLst/>
          </a:prstGeom>
          <a:solidFill>
            <a:srgbClr val="F4F9F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endParaRPr kumimoji="1" lang="ja-JP" altLang="en-US" sz="2000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A7B432D-85AA-4083-A809-EC4442848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27" y="3711136"/>
            <a:ext cx="5948196" cy="60027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1A2A80B-4284-4C03-A0BC-287AA8C54D84}"/>
              </a:ext>
            </a:extLst>
          </p:cNvPr>
          <p:cNvSpPr txBox="1"/>
          <p:nvPr/>
        </p:nvSpPr>
        <p:spPr>
          <a:xfrm>
            <a:off x="6372200" y="3735636"/>
            <a:ext cx="2592288" cy="430887"/>
          </a:xfrm>
          <a:prstGeom prst="rect">
            <a:avLst/>
          </a:prstGeom>
          <a:solidFill>
            <a:srgbClr val="F4F9F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Vector </a:t>
            </a:r>
            <a:r>
              <a:rPr lang="ja-JP" altLang="en-US" sz="2000" dirty="0">
                <a:latin typeface="Cambria Math" panose="02040503050406030204" pitchFamily="18" charset="0"/>
              </a:rPr>
              <a:t>⊥ </a:t>
            </a:r>
            <a:r>
              <a:rPr lang="en-US" altLang="ja-JP" sz="2200" b="1" i="1" dirty="0">
                <a:latin typeface="Cambria Math" panose="02040503050406030204" pitchFamily="18" charset="0"/>
              </a:rPr>
              <a:t>p</a:t>
            </a:r>
            <a:endParaRPr kumimoji="1" lang="ja-JP" altLang="en-US" sz="2200" b="1" i="1" dirty="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D217B473-EAC5-4596-B10F-B1FF64998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864" y="4618005"/>
            <a:ext cx="5580480" cy="710151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1799B61-3A47-4B82-92AF-724B23AC30BA}"/>
              </a:ext>
            </a:extLst>
          </p:cNvPr>
          <p:cNvSpPr txBox="1"/>
          <p:nvPr/>
        </p:nvSpPr>
        <p:spPr>
          <a:xfrm>
            <a:off x="335327" y="4641921"/>
            <a:ext cx="1525539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48000">
                <a:srgbClr val="FCE7D8"/>
              </a:gs>
              <a:gs pos="83000">
                <a:srgbClr val="FCEBE0"/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Expansion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DC3F4E-8086-478A-AEA8-BFE2B0A99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0370" y="5534675"/>
            <a:ext cx="3975926" cy="416624"/>
          </a:xfrm>
          <a:prstGeom prst="rect">
            <a:avLst/>
          </a:prstGeom>
          <a:ln w="57150" cmpd="dbl">
            <a:solidFill>
              <a:srgbClr val="00B0F0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24E031-AC98-425A-9111-09C07FC52F79}"/>
              </a:ext>
            </a:extLst>
          </p:cNvPr>
          <p:cNvSpPr txBox="1"/>
          <p:nvPr/>
        </p:nvSpPr>
        <p:spPr>
          <a:xfrm>
            <a:off x="827584" y="5534675"/>
            <a:ext cx="2304000" cy="40011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Wigner D-Function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1E514C0-4D7B-47BE-AA7F-4986CBF06E68}"/>
              </a:ext>
            </a:extLst>
          </p:cNvPr>
          <p:cNvSpPr/>
          <p:nvPr/>
        </p:nvSpPr>
        <p:spPr>
          <a:xfrm>
            <a:off x="5580112" y="4598571"/>
            <a:ext cx="1447258" cy="612000"/>
          </a:xfrm>
          <a:prstGeom prst="roundRect">
            <a:avLst/>
          </a:prstGeom>
          <a:noFill/>
          <a:ln w="28575">
            <a:solidFill>
              <a:srgbClr val="0000FF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8CF979E-0BFE-4E72-A4F0-92CBC36753E1}"/>
              </a:ext>
            </a:extLst>
          </p:cNvPr>
          <p:cNvCxnSpPr>
            <a:cxnSpLocks/>
          </p:cNvCxnSpPr>
          <p:nvPr/>
        </p:nvCxnSpPr>
        <p:spPr>
          <a:xfrm flipH="1">
            <a:off x="2555776" y="5236479"/>
            <a:ext cx="3600400" cy="20721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EEFCE7-27AF-4982-8292-F62C2893B570}"/>
              </a:ext>
            </a:extLst>
          </p:cNvPr>
          <p:cNvSpPr txBox="1"/>
          <p:nvPr/>
        </p:nvSpPr>
        <p:spPr>
          <a:xfrm>
            <a:off x="6732240" y="6070669"/>
            <a:ext cx="19800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Wigner d-Matrix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1CC739-AEA2-4DFA-92A5-28B123463C38}"/>
              </a:ext>
            </a:extLst>
          </p:cNvPr>
          <p:cNvSpPr txBox="1"/>
          <p:nvPr/>
        </p:nvSpPr>
        <p:spPr>
          <a:xfrm>
            <a:off x="2555776" y="6038731"/>
            <a:ext cx="288032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 to Various </a:t>
            </a:r>
            <a:r>
              <a:rPr kumimoji="1" lang="en-US" altLang="ja-JP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kumimoji="1" lang="ja-JP" altLang="en-US" sz="2000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4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2400" b="1" dirty="0" smtClean="0">
            <a:solidFill>
              <a:srgbClr val="251DBD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62790</TotalTime>
  <Words>1698</Words>
  <Application>Microsoft Office PowerPoint</Application>
  <PresentationFormat>画面に合わせる (4:3)</PresentationFormat>
  <Paragraphs>215</Paragraphs>
  <Slides>26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40" baseType="lpstr">
      <vt:lpstr>ＭＳ Ｐゴシック</vt:lpstr>
      <vt:lpstr>ＭＳ Ｐ明朝</vt:lpstr>
      <vt:lpstr>Times-Bold</vt:lpstr>
      <vt:lpstr>Times-Roman</vt:lpstr>
      <vt:lpstr>游ゴシック</vt:lpstr>
      <vt:lpstr>游ゴシック Light</vt:lpstr>
      <vt:lpstr>Arial</vt:lpstr>
      <vt:lpstr>Calibri</vt:lpstr>
      <vt:lpstr>Calibri Light</vt:lpstr>
      <vt:lpstr>Cambria Math</vt:lpstr>
      <vt:lpstr>Century Schoolbook</vt:lpstr>
      <vt:lpstr>Times New Roman</vt:lpstr>
      <vt:lpstr>Office Theme</vt:lpstr>
      <vt:lpstr>2_Office Theme</vt:lpstr>
      <vt:lpstr> Photonuclear Reactions by Photon Vortex with Bessel Waves in Astronomical System </vt:lpstr>
      <vt:lpstr>§1  Introduction</vt:lpstr>
      <vt:lpstr>Photon Vortex Generation in Strong Magnetic Field</vt:lpstr>
      <vt:lpstr>§2  Nuclear Photoreaction with Photon Vortex</vt:lpstr>
      <vt:lpstr>Giant Resonance States excited by Bessel Wave Photons</vt:lpstr>
      <vt:lpstr>Impact Parameter  Dependence</vt:lpstr>
      <vt:lpstr>§3  Results in Photo-Absorption with Photon Vortex</vt:lpstr>
      <vt:lpstr>　§3-1  Transition Strength  with Plane Wave (PW)</vt:lpstr>
      <vt:lpstr>　§3-2　 Transition Strength  with Bessel Wave</vt:lpstr>
      <vt:lpstr>Transition Strength  with Bessel Wave 2</vt:lpstr>
      <vt:lpstr>Transition Strength  with Bessel Wave 3</vt:lpstr>
      <vt:lpstr>Transition by BW Photons</vt:lpstr>
      <vt:lpstr>Impact Parameter (IP) Dependence</vt:lpstr>
      <vt:lpstr>Impact Parameter (IP) Dependence</vt:lpstr>
      <vt:lpstr>PowerPoint プレゼンテーション</vt:lpstr>
      <vt:lpstr>PowerPoint プレゼンテーション</vt:lpstr>
      <vt:lpstr> Nuclear Photoreaction with Bessel Wave</vt:lpstr>
      <vt:lpstr>PowerPoint プレゼンテーション</vt:lpstr>
      <vt:lpstr>§4   Summary</vt:lpstr>
      <vt:lpstr> §4   Summary</vt:lpstr>
      <vt:lpstr>§4   Summary</vt:lpstr>
      <vt:lpstr>Giant Resonance States excited by Bessel Wave Photons 2</vt:lpstr>
      <vt:lpstr>PowerPoint プレゼンテーション</vt:lpstr>
      <vt:lpstr>Observation of Optical Vortex from Universe</vt:lpstr>
      <vt:lpstr>Theoretical Calculation Results</vt:lpstr>
      <vt:lpstr>PowerPoint プレゼンテーション</vt:lpstr>
    </vt:vector>
  </TitlesOfParts>
  <Company>Nihon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Resonant Monopole Oscillation  in the Bose-Fermi Mixed  Condensed System</dc:title>
  <dc:creator>丸山　智幸</dc:creator>
  <cp:lastModifiedBy>智幸 丸山</cp:lastModifiedBy>
  <cp:revision>1148</cp:revision>
  <dcterms:created xsi:type="dcterms:W3CDTF">2004-06-24T00:23:06Z</dcterms:created>
  <dcterms:modified xsi:type="dcterms:W3CDTF">2025-10-09T05:04:09Z</dcterms:modified>
</cp:coreProperties>
</file>