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65" r:id="rId2"/>
    <p:sldId id="256" r:id="rId3"/>
    <p:sldId id="273" r:id="rId4"/>
    <p:sldId id="257" r:id="rId5"/>
    <p:sldId id="268" r:id="rId6"/>
    <p:sldId id="259" r:id="rId7"/>
    <p:sldId id="274" r:id="rId8"/>
    <p:sldId id="277" r:id="rId9"/>
    <p:sldId id="258" r:id="rId10"/>
    <p:sldId id="262" r:id="rId11"/>
    <p:sldId id="261" r:id="rId12"/>
    <p:sldId id="286" r:id="rId13"/>
    <p:sldId id="263" r:id="rId14"/>
    <p:sldId id="288" r:id="rId15"/>
    <p:sldId id="289" r:id="rId16"/>
    <p:sldId id="272" r:id="rId17"/>
    <p:sldId id="267" r:id="rId18"/>
    <p:sldId id="283" r:id="rId19"/>
    <p:sldId id="284" r:id="rId20"/>
    <p:sldId id="279" r:id="rId21"/>
    <p:sldId id="282" r:id="rId22"/>
    <p:sldId id="287" r:id="rId23"/>
    <p:sldId id="264" r:id="rId24"/>
    <p:sldId id="290" r:id="rId25"/>
    <p:sldId id="291" r:id="rId26"/>
  </p:sldIdLst>
  <p:sldSz cx="12192000" cy="6858000"/>
  <p:notesSz cx="6858000" cy="9144000"/>
  <p:embeddedFontLst>
    <p:embeddedFont>
      <p:font typeface="맑은 고딕" panose="020B0503020000020004" pitchFamily="50" charset="-127"/>
      <p:regular r:id="rId28"/>
      <p:bold r:id="rId29"/>
    </p:embeddedFont>
    <p:embeddedFont>
      <p:font typeface="Cambria Math" panose="02040503050406030204" pitchFamily="18" charset="0"/>
      <p:regular r:id="rId3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C6C6"/>
    <a:srgbClr val="A7DFDF"/>
    <a:srgbClr val="2828FF"/>
    <a:srgbClr val="006E93"/>
    <a:srgbClr val="00A7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03" autoAdjust="0"/>
    <p:restoredTop sz="78918" autoAdjust="0"/>
  </p:normalViewPr>
  <p:slideViewPr>
    <p:cSldViewPr snapToGrid="0">
      <p:cViewPr varScale="1">
        <p:scale>
          <a:sx n="55" d="100"/>
          <a:sy n="55" d="100"/>
        </p:scale>
        <p:origin x="1011" y="6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FD39A-B7BA-48B3-8202-55F0FA656CAE}" type="datetimeFigureOut">
              <a:rPr lang="ko-KR" altLang="en-US" smtClean="0"/>
              <a:t>2025-10-09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6D594D-B8A9-490F-AAED-6AB53437C9C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5148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D594D-B8A9-490F-AAED-6AB53437C9CF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3105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D594D-B8A9-490F-AAED-6AB53437C9CF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0623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>
              <a:effectLst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D594D-B8A9-490F-AAED-6AB53437C9CF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8115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D594D-B8A9-490F-AAED-6AB53437C9CF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31910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>
              <a:effectLst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D594D-B8A9-490F-AAED-6AB53437C9CF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3846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7E2BE-7CDA-E357-9EBD-B5FFDA866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95ED546-3235-ED6D-8592-407ACCACC7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FDBD5DE-77C2-C657-3D07-D4A2450E66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>
              <a:effectLst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578876F-1D5F-3F37-C8B3-1D72EA527D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D594D-B8A9-490F-AAED-6AB53437C9CF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353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8C3A9-2546-A03C-09E3-B19E1547C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750FE94-1A4A-B435-2723-5526BA65EC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1B0D4CD-7215-E8D9-CFA0-318ABDC383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F92A7F0-6536-8847-677C-9E9D695821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D594D-B8A9-490F-AAED-6AB53437C9CF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1985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D594D-B8A9-490F-AAED-6AB53437C9CF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04766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D594D-B8A9-490F-AAED-6AB53437C9CF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72317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D594D-B8A9-490F-AAED-6AB53437C9CF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2015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D594D-B8A9-490F-AAED-6AB53437C9CF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4072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D594D-B8A9-490F-AAED-6AB53437C9CF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23629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63FD0-0908-C24D-0890-DC08EA2B0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5B972D9-5E9B-1B11-68CC-3BA1A7B42C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424BFED-114E-02C3-88CE-8266128E40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7BCA898-FA66-5B45-2A7D-E44EC6D45E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D594D-B8A9-490F-AAED-6AB53437C9CF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40475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69622-B071-898B-0888-89A89EF01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ACA5B4A-2B3D-9517-1682-CDF5480029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3F0D049-5786-5B5B-9775-51562CD363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6CBF098-879F-6A3C-5EF7-0BE344637A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D594D-B8A9-490F-AAED-6AB53437C9CF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72711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0B13B-9575-99B4-DBB9-D5B4A5122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3AF9B92-02F0-2EF6-51B0-8F0DED3214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9C77D06-D111-FF6E-04F3-4E534C97E6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06D7A19-122C-7902-6CA5-6DD07EADED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D594D-B8A9-490F-AAED-6AB53437C9CF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84878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D594D-B8A9-490F-AAED-6AB53437C9CF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43831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9D3B3-AF2A-A9F9-DAFC-A7801E523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4768B30-F019-895F-2228-072C7C2F86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A27229D-ACA7-D5C4-1D89-15664BA88D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28D0C70-6289-7297-C623-F591F844B0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D594D-B8A9-490F-AAED-6AB53437C9CF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16958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4E267-28A4-6D8F-37CD-632FC3713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E1719F0-7B31-30EB-F7E5-2B20C9E707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33051CC-F777-4542-87B6-2C487A38FD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0FE8CAE-8D82-E9CA-8939-A626EE90B8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D594D-B8A9-490F-AAED-6AB53437C9CF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9324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D594D-B8A9-490F-AAED-6AB53437C9CF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1181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D594D-B8A9-490F-AAED-6AB53437C9CF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569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D594D-B8A9-490F-AAED-6AB53437C9CF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1947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D594D-B8A9-490F-AAED-6AB53437C9CF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0136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49ED2-0888-64DC-81FB-BCBF9DD56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FBDB50B-F936-1880-E442-0B7FD6BA10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95260C2-4690-E601-3097-D14291201F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8B17E99-F149-81CB-0D34-498621BD7C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D594D-B8A9-490F-AAED-6AB53437C9CF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3652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2CDF3-9171-27A9-606C-4D7DECA1F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8CEEF2F-3C06-2BFE-58C8-92F4CB05F1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CF131F2-1A5E-2691-8EF0-AC42C84300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D4BEFA3-DBFB-5AFF-CDA9-7E7ABD0275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D594D-B8A9-490F-AAED-6AB53437C9CF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2367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D594D-B8A9-490F-AAED-6AB53437C9CF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8027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8B1D739-ECD0-59DF-C6D4-6F52FCE2A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5473895-2E2A-51F1-E732-A0C5908874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81C7B53-C946-26EC-9E56-216E125CF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0F3B-AC95-4A3F-841A-E92F1D8BD9AB}" type="datetime1">
              <a:rPr lang="ko-KR" altLang="en-US" smtClean="0"/>
              <a:t>2025-10-09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2B4F2A2-8C8D-DB1C-9229-0AA613446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8645D41-9FFE-6CCB-08FC-7C44254E3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A154F-67E5-4EE7-B91B-58C2C66420A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1032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CA422E8-CF8E-5EA0-E76C-37C1D831C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3752AEC-52E1-391A-0068-D75A42D902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1BF93BD-928A-73B5-D52E-D9628A970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73904-F7D5-4863-B6DE-3D51B2A35134}" type="datetime1">
              <a:rPr lang="ko-KR" altLang="en-US" smtClean="0"/>
              <a:t>2025-10-09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58CF3FA-578D-C99A-D63C-DD2DD835E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7B4C349-8217-004C-9CD7-9288CC0E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A154F-67E5-4EE7-B91B-58C2C66420A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1230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27B2EF55-1A7D-8ED2-DD77-ADA90D04E3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C1CE0EF-1474-DC93-963A-4699D4FBD2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262D52D-DBE7-160F-88E5-5F76FFCB6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13D0A-FEB9-4A77-8C2E-D8F7DFB80C6A}" type="datetime1">
              <a:rPr lang="ko-KR" altLang="en-US" smtClean="0"/>
              <a:t>2025-10-09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295E4C7-0A4E-DC79-76E2-38513956C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857BE5D-E1CB-8450-CEA4-50467B8CD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A154F-67E5-4EE7-B91B-58C2C66420A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2800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EC3DD59-6E09-8BBD-E02E-0080349F3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EC6B629-1897-5B7F-84B7-A2568FF7A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B1C37C7-86A1-580E-17B5-9265A4E11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EB1C-8D81-427A-B691-F2B758EBF9FA}" type="datetime1">
              <a:rPr lang="ko-KR" altLang="en-US" smtClean="0"/>
              <a:t>2025-10-09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ECB4E88-D188-C1CC-9739-9C0BCE466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277EE07-E117-6FD6-9748-87F5A45E5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A154F-67E5-4EE7-B91B-58C2C66420A9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0377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46B6F6-A2D4-88E4-A468-200766F2C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C146B89-99D6-58CB-E07E-AE91BC7A4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B21E1BB-4C40-D1FE-E39A-5F1AF667E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A18FB-43A7-4E69-B48D-62E3B8CE3966}" type="datetime1">
              <a:rPr lang="ko-KR" altLang="en-US" smtClean="0"/>
              <a:t>2025-10-09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84ABDEB-CF6F-D2B9-B7E7-7B25FD173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057D19E-A61F-D285-DB47-51EE0059A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A154F-67E5-4EE7-B91B-58C2C66420A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1121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87FC65-31FA-62DE-06F1-19AB912D2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53E5712-6FF9-5BCE-7EE0-362E88DB1C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D16322E-8F51-FA29-2801-730219BEC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EF71960-92CA-2F22-7E22-598ED1E7C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ED136-1DB1-4C26-81A2-0B85FA475559}" type="datetime1">
              <a:rPr lang="ko-KR" altLang="en-US" smtClean="0"/>
              <a:t>2025-10-09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8A4632B-EE41-7483-01F3-5D50B1DC8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E44FC7B-139E-8CEB-B3F8-253AD4219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A154F-67E5-4EE7-B91B-58C2C66420A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896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86D1755-E06A-22DA-DC74-6046BABEF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4CF4F97-5B0C-E47A-B80E-79E3807B0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519435A-D89D-A272-26D3-0F0B5B80D2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E3DC06E-265E-F16A-A71F-8C206E5D96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27C0AF3A-F61A-F8C0-6717-CE1E4C1C8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4BDADCC9-AAA2-C6A3-9B53-D60C2CF86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F8B4-D05E-4D25-BFAE-5004180F3653}" type="datetime1">
              <a:rPr lang="ko-KR" altLang="en-US" smtClean="0"/>
              <a:t>2025-10-09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1760024-477B-4CE9-6B84-3573124F9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71C29BB7-7662-5C83-08E7-3FE8D97E0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A154F-67E5-4EE7-B91B-58C2C66420A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5410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E1BEFCC-528D-54B9-D346-D1038D4E6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B66C3C6-C023-3169-F779-81851AB15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7094E-6108-4895-9BFC-30B280A5AC84}" type="datetime1">
              <a:rPr lang="ko-KR" altLang="en-US" smtClean="0"/>
              <a:t>2025-10-09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5A5171A9-5D54-3E3E-A58A-32AC8D77F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B1C4069-1B89-D950-E31F-ED38683B1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A154F-67E5-4EE7-B91B-58C2C66420A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2463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41607B9-F376-1104-5B3A-C619CCE84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D66EA-B63D-4412-A715-19EA954076CF}" type="datetime1">
              <a:rPr lang="ko-KR" altLang="en-US" smtClean="0"/>
              <a:t>2025-10-09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BD862E11-67B6-865C-CC12-F084E3054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2DC9CE-A82A-379E-F13F-662A10E62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A154F-67E5-4EE7-B91B-58C2C66420A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2041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2E904ED-C741-718A-7608-1D8EC956C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876873A-0557-F8B9-2592-9CAAC1221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14DC741-39B0-24D4-B76D-A24E1AA87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E00951F-AE6A-EC04-1C0F-CDB95FF30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85AF8-B962-4F30-BA7F-F5543CE7EE9A}" type="datetime1">
              <a:rPr lang="ko-KR" altLang="en-US" smtClean="0"/>
              <a:t>2025-10-09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EE5048E-675D-833C-2FC4-358D30025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C6CA5C9-7D03-66B8-447A-303B69639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A154F-67E5-4EE7-B91B-58C2C66420A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8294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BCE938-AFB8-EF40-5B4D-D0FF5723F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93E7D96-B487-E2D0-1F40-BE99F35728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289F05C-8550-E84D-FFBC-619A7F640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8F23FD3-3E51-42EA-D91B-B4584A01F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52B30-597D-4D8A-933C-DD9445C49F56}" type="datetime1">
              <a:rPr lang="ko-KR" altLang="en-US" smtClean="0"/>
              <a:t>2025-10-09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1CD5F2D-5552-D513-AC4D-4D784DA89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118C66A-8AEE-0047-478E-A9D65CD33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A154F-67E5-4EE7-B91B-58C2C66420A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0621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F1E41D84-D83E-36DA-4FD4-82C0D07EA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175F840-5FFD-090D-AC6F-E66EBD426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9CC54FA-D384-C38A-631D-AB239D7EFB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B4C747-AF57-42D2-A3DB-3E2EAF476591}" type="datetime1">
              <a:rPr lang="ko-KR" altLang="en-US" smtClean="0"/>
              <a:t>2025-10-09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FEB0691-7B48-BC94-84A7-EE35B22DC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222D1A3-C734-826A-AA5A-2D5A551CB4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3A154F-67E5-4EE7-B91B-58C2C66420A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6802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.jpe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770.png"/><Relationship Id="rId9" Type="http://schemas.openxmlformats.org/officeDocument/2006/relationships/image" Target="../media/image8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116.png"/><Relationship Id="rId9" Type="http://schemas.openxmlformats.org/officeDocument/2006/relationships/image" Target="../media/image9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1.jpeg"/><Relationship Id="rId7" Type="http://schemas.openxmlformats.org/officeDocument/2006/relationships/image" Target="../media/image95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11" Type="http://schemas.openxmlformats.org/officeDocument/2006/relationships/image" Target="../media/image100.png"/><Relationship Id="rId5" Type="http://schemas.openxmlformats.org/officeDocument/2006/relationships/image" Target="../media/image115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.jpe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16.png"/><Relationship Id="rId9" Type="http://schemas.openxmlformats.org/officeDocument/2006/relationships/image" Target="../media/image10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.jpeg"/><Relationship Id="rId7" Type="http://schemas.openxmlformats.org/officeDocument/2006/relationships/image" Target="../media/image10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10" Type="http://schemas.openxmlformats.org/officeDocument/2006/relationships/image" Target="../media/image111.png"/><Relationship Id="rId4" Type="http://schemas.openxmlformats.org/officeDocument/2006/relationships/image" Target="../media/image1040.png"/><Relationship Id="rId9" Type="http://schemas.openxmlformats.org/officeDocument/2006/relationships/image" Target="../media/image1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1.png"/><Relationship Id="rId13" Type="http://schemas.openxmlformats.org/officeDocument/2006/relationships/image" Target="../media/image117.png"/><Relationship Id="rId3" Type="http://schemas.openxmlformats.org/officeDocument/2006/relationships/image" Target="../media/image1.jpeg"/><Relationship Id="rId7" Type="http://schemas.openxmlformats.org/officeDocument/2006/relationships/image" Target="../media/image1101.png"/><Relationship Id="rId12" Type="http://schemas.openxmlformats.org/officeDocument/2006/relationships/image" Target="../media/image114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1.png"/><Relationship Id="rId11" Type="http://schemas.openxmlformats.org/officeDocument/2006/relationships/image" Target="../media/image112.png"/><Relationship Id="rId5" Type="http://schemas.openxmlformats.org/officeDocument/2006/relationships/image" Target="../media/image1081.png"/><Relationship Id="rId15" Type="http://schemas.openxmlformats.org/officeDocument/2006/relationships/image" Target="../media/image119.png"/><Relationship Id="rId10" Type="http://schemas.openxmlformats.org/officeDocument/2006/relationships/image" Target="../media/image113.png"/><Relationship Id="rId4" Type="http://schemas.openxmlformats.org/officeDocument/2006/relationships/image" Target="../media/image1070.png"/><Relationship Id="rId14" Type="http://schemas.openxmlformats.org/officeDocument/2006/relationships/image" Target="../media/image1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8" Type="http://schemas.openxmlformats.org/officeDocument/2006/relationships/image" Target="../media/image6.png"/><Relationship Id="rId3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0.png"/><Relationship Id="rId13" Type="http://schemas.openxmlformats.org/officeDocument/2006/relationships/image" Target="../media/image930.png"/><Relationship Id="rId3" Type="http://schemas.openxmlformats.org/officeDocument/2006/relationships/image" Target="../media/image1.jpeg"/><Relationship Id="rId7" Type="http://schemas.openxmlformats.org/officeDocument/2006/relationships/image" Target="../media/image870.png"/><Relationship Id="rId12" Type="http://schemas.openxmlformats.org/officeDocument/2006/relationships/image" Target="../media/image9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0.png"/><Relationship Id="rId11" Type="http://schemas.openxmlformats.org/officeDocument/2006/relationships/image" Target="../media/image910.png"/><Relationship Id="rId5" Type="http://schemas.openxmlformats.org/officeDocument/2006/relationships/image" Target="../media/image850.png"/><Relationship Id="rId10" Type="http://schemas.openxmlformats.org/officeDocument/2006/relationships/image" Target="../media/image900.png"/><Relationship Id="rId4" Type="http://schemas.openxmlformats.org/officeDocument/2006/relationships/image" Target="../media/image840.png"/><Relationship Id="rId9" Type="http://schemas.openxmlformats.org/officeDocument/2006/relationships/image" Target="../media/image89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0.png"/><Relationship Id="rId3" Type="http://schemas.openxmlformats.org/officeDocument/2006/relationships/image" Target="../media/image1.jpeg"/><Relationship Id="rId7" Type="http://schemas.openxmlformats.org/officeDocument/2006/relationships/image" Target="../media/image1180.png"/><Relationship Id="rId12" Type="http://schemas.openxmlformats.org/officeDocument/2006/relationships/image" Target="../media/image11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0.png"/><Relationship Id="rId11" Type="http://schemas.openxmlformats.org/officeDocument/2006/relationships/image" Target="../media/image1110.png"/><Relationship Id="rId5" Type="http://schemas.openxmlformats.org/officeDocument/2006/relationships/image" Target="../media/image1140.png"/><Relationship Id="rId10" Type="http://schemas.openxmlformats.org/officeDocument/2006/relationships/image" Target="../media/image1100.png"/><Relationship Id="rId4" Type="http://schemas.openxmlformats.org/officeDocument/2006/relationships/image" Target="../media/image1130.png"/><Relationship Id="rId9" Type="http://schemas.openxmlformats.org/officeDocument/2006/relationships/image" Target="../media/image109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0.png"/><Relationship Id="rId3" Type="http://schemas.openxmlformats.org/officeDocument/2006/relationships/image" Target="../media/image1.jpeg"/><Relationship Id="rId7" Type="http://schemas.openxmlformats.org/officeDocument/2006/relationships/image" Target="../media/image100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0.png"/><Relationship Id="rId5" Type="http://schemas.openxmlformats.org/officeDocument/2006/relationships/image" Target="../media/image980.png"/><Relationship Id="rId10" Type="http://schemas.openxmlformats.org/officeDocument/2006/relationships/image" Target="../media/image121.png"/><Relationship Id="rId4" Type="http://schemas.openxmlformats.org/officeDocument/2006/relationships/image" Target="../media/image970.png"/><Relationship Id="rId9" Type="http://schemas.openxmlformats.org/officeDocument/2006/relationships/image" Target="../media/image10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3.png"/><Relationship Id="rId12" Type="http://schemas.openxmlformats.org/officeDocument/2006/relationships/image" Target="../media/image1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0.png"/><Relationship Id="rId11" Type="http://schemas.openxmlformats.org/officeDocument/2006/relationships/image" Target="../media/image124.png"/><Relationship Id="rId5" Type="http://schemas.openxmlformats.org/officeDocument/2006/relationships/image" Target="../media/image1221.png"/><Relationship Id="rId15" Type="http://schemas.openxmlformats.org/officeDocument/2006/relationships/image" Target="../media/image130.png"/><Relationship Id="rId10" Type="http://schemas.openxmlformats.org/officeDocument/2006/relationships/image" Target="../media/image125.png"/><Relationship Id="rId4" Type="http://schemas.openxmlformats.org/officeDocument/2006/relationships/image" Target="../media/image1.jpeg"/><Relationship Id="rId9" Type="http://schemas.openxmlformats.org/officeDocument/2006/relationships/image" Target="../media/image1210.png"/><Relationship Id="rId14" Type="http://schemas.openxmlformats.org/officeDocument/2006/relationships/image" Target="../media/image1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1.jpe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image" Target="../media/image45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9.png"/><Relationship Id="rId5" Type="http://schemas.openxmlformats.org/officeDocument/2006/relationships/image" Target="../media/image1.jpe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3" Type="http://schemas.openxmlformats.org/officeDocument/2006/relationships/image" Target="../media/image54.gif"/><Relationship Id="rId7" Type="http://schemas.openxmlformats.org/officeDocument/2006/relationships/image" Target="../media/image70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openxmlformats.org/officeDocument/2006/relationships/image" Target="../media/image1.jpeg"/><Relationship Id="rId14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68.png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66.png"/><Relationship Id="rId5" Type="http://schemas.openxmlformats.org/officeDocument/2006/relationships/image" Target="../media/image69.png"/><Relationship Id="rId15" Type="http://schemas.openxmlformats.org/officeDocument/2006/relationships/image" Target="../media/image73.png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openxmlformats.org/officeDocument/2006/relationships/image" Target="../media/image64.png"/><Relationship Id="rId14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1.jpeg"/><Relationship Id="rId10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A69EAC46-426B-248E-DFD6-52CA68D0D7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56" y="-108835"/>
            <a:ext cx="677158" cy="5078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F3FCC9-F203-20DD-1CA5-58510B12E707}"/>
              </a:ext>
            </a:extLst>
          </p:cNvPr>
          <p:cNvSpPr txBox="1"/>
          <p:nvPr/>
        </p:nvSpPr>
        <p:spPr>
          <a:xfrm>
            <a:off x="1175727" y="1982450"/>
            <a:ext cx="98405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Reaction Rates in </a:t>
            </a:r>
          </a:p>
          <a:p>
            <a:r>
              <a:rPr lang="en-US" altLang="ko-KR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Laser-Driven Non-Equilibrium Plasmas</a:t>
            </a:r>
            <a:endParaRPr lang="ko-KR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4AA268-0894-95D6-B169-71A51E546D11}"/>
              </a:ext>
            </a:extLst>
          </p:cNvPr>
          <p:cNvSpPr txBox="1"/>
          <p:nvPr/>
        </p:nvSpPr>
        <p:spPr>
          <a:xfrm>
            <a:off x="4621305" y="3829879"/>
            <a:ext cx="2949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 err="1">
                <a:ln w="0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Eunseok</a:t>
            </a:r>
            <a:r>
              <a:rPr lang="en-US" altLang="ko-KR" sz="2400" dirty="0">
                <a:ln w="0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Hwang</a:t>
            </a:r>
          </a:p>
          <a:p>
            <a:pPr algn="ctr"/>
            <a:r>
              <a:rPr lang="en-US" altLang="ko-KR" sz="2400" dirty="0">
                <a:ln w="0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ko-KR" sz="2400" dirty="0" err="1">
                <a:ln w="0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Soongsil</a:t>
            </a:r>
            <a:r>
              <a:rPr lang="en-US" altLang="ko-KR" sz="2400" dirty="0">
                <a:ln w="0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University)</a:t>
            </a:r>
            <a:endParaRPr lang="ko-KR" altLang="en-US" sz="2400" dirty="0">
              <a:ln w="0">
                <a:noFill/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2A409D-CB00-D966-B0AE-89E18D27535C}"/>
              </a:ext>
            </a:extLst>
          </p:cNvPr>
          <p:cNvSpPr txBox="1"/>
          <p:nvPr/>
        </p:nvSpPr>
        <p:spPr>
          <a:xfrm>
            <a:off x="2496499" y="4905389"/>
            <a:ext cx="7198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ln w="0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collaboration with</a:t>
            </a:r>
          </a:p>
          <a:p>
            <a:pPr algn="ctr"/>
            <a:r>
              <a:rPr lang="en-US" altLang="ko-KR" sz="2000" dirty="0" err="1">
                <a:ln w="0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Dukjae</a:t>
            </a:r>
            <a:r>
              <a:rPr lang="en-US" altLang="ko-KR" sz="2000" dirty="0">
                <a:ln w="0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Jang (</a:t>
            </a:r>
            <a:r>
              <a:rPr lang="en-US" altLang="ko-KR" sz="2000" dirty="0" err="1">
                <a:ln w="0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Gachon</a:t>
            </a:r>
            <a:r>
              <a:rPr lang="en-US" altLang="ko-KR" sz="2000" dirty="0">
                <a:ln w="0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University)</a:t>
            </a:r>
          </a:p>
          <a:p>
            <a:pPr algn="ctr"/>
            <a:r>
              <a:rPr lang="en-US" altLang="ko-KR" sz="2000" dirty="0">
                <a:ln w="0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Myung-Ki </a:t>
            </a:r>
            <a:r>
              <a:rPr lang="en-US" altLang="ko-KR" sz="2000" dirty="0" err="1">
                <a:ln w="0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Cheoun</a:t>
            </a:r>
            <a:r>
              <a:rPr lang="en-US" altLang="ko-KR" sz="2000" dirty="0">
                <a:ln w="0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ko-KR" sz="2000" dirty="0" err="1">
                <a:ln w="0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Soongsil</a:t>
            </a:r>
            <a:r>
              <a:rPr lang="en-US" altLang="ko-KR" sz="2000" dirty="0">
                <a:ln w="0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University)</a:t>
            </a:r>
            <a:endParaRPr lang="ko-KR" altLang="en-US" sz="2000" dirty="0">
              <a:ln w="0">
                <a:noFill/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자유형: 도형 15">
            <a:extLst>
              <a:ext uri="{FF2B5EF4-FFF2-40B4-BE49-F238E27FC236}">
                <a16:creationId xmlns:a16="http://schemas.microsoft.com/office/drawing/2014/main" id="{C8708684-B55E-0CDB-6333-25772F415879}"/>
              </a:ext>
            </a:extLst>
          </p:cNvPr>
          <p:cNvSpPr/>
          <p:nvPr/>
        </p:nvSpPr>
        <p:spPr>
          <a:xfrm>
            <a:off x="8562110" y="1"/>
            <a:ext cx="3629890" cy="3145369"/>
          </a:xfrm>
          <a:custGeom>
            <a:avLst/>
            <a:gdLst>
              <a:gd name="connsiteX0" fmla="*/ 784863 w 3629890"/>
              <a:gd name="connsiteY0" fmla="*/ 0 h 3145369"/>
              <a:gd name="connsiteX1" fmla="*/ 3629890 w 3629890"/>
              <a:gd name="connsiteY1" fmla="*/ 0 h 3145369"/>
              <a:gd name="connsiteX2" fmla="*/ 3629890 w 3629890"/>
              <a:gd name="connsiteY2" fmla="*/ 2055009 h 3145369"/>
              <a:gd name="connsiteX3" fmla="*/ 2831151 w 3629890"/>
              <a:gd name="connsiteY3" fmla="*/ 3145369 h 3145369"/>
              <a:gd name="connsiteX4" fmla="*/ 0 w 3629890"/>
              <a:gd name="connsiteY4" fmla="*/ 1071418 h 3145369"/>
              <a:gd name="connsiteX5" fmla="*/ 784863 w 3629890"/>
              <a:gd name="connsiteY5" fmla="*/ 0 h 314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29890" h="3145369">
                <a:moveTo>
                  <a:pt x="784863" y="0"/>
                </a:moveTo>
                <a:lnTo>
                  <a:pt x="3629890" y="0"/>
                </a:lnTo>
                <a:lnTo>
                  <a:pt x="3629890" y="2055009"/>
                </a:lnTo>
                <a:lnTo>
                  <a:pt x="2831151" y="3145369"/>
                </a:lnTo>
                <a:lnTo>
                  <a:pt x="0" y="1071418"/>
                </a:lnTo>
                <a:lnTo>
                  <a:pt x="784863" y="0"/>
                </a:lnTo>
                <a:close/>
              </a:path>
            </a:pathLst>
          </a:custGeom>
          <a:solidFill>
            <a:srgbClr val="006E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5" name="자유형: 도형 14">
            <a:extLst>
              <a:ext uri="{FF2B5EF4-FFF2-40B4-BE49-F238E27FC236}">
                <a16:creationId xmlns:a16="http://schemas.microsoft.com/office/drawing/2014/main" id="{E66FFE46-F3E8-E30C-6DD9-AE9B0936ADD2}"/>
              </a:ext>
            </a:extLst>
          </p:cNvPr>
          <p:cNvSpPr/>
          <p:nvPr/>
        </p:nvSpPr>
        <p:spPr>
          <a:xfrm>
            <a:off x="9979892" y="2473580"/>
            <a:ext cx="2212109" cy="4384421"/>
          </a:xfrm>
          <a:custGeom>
            <a:avLst/>
            <a:gdLst>
              <a:gd name="connsiteX0" fmla="*/ 2212109 w 2212109"/>
              <a:gd name="connsiteY0" fmla="*/ 0 h 4384421"/>
              <a:gd name="connsiteX1" fmla="*/ 2212109 w 2212109"/>
              <a:gd name="connsiteY1" fmla="*/ 4384421 h 4384421"/>
              <a:gd name="connsiteX2" fmla="*/ 1862912 w 2212109"/>
              <a:gd name="connsiteY2" fmla="*/ 4384421 h 4384421"/>
              <a:gd name="connsiteX3" fmla="*/ 0 w 2212109"/>
              <a:gd name="connsiteY3" fmla="*/ 3019751 h 4384421"/>
              <a:gd name="connsiteX4" fmla="*/ 2212109 w 2212109"/>
              <a:gd name="connsiteY4" fmla="*/ 0 h 438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2109" h="4384421">
                <a:moveTo>
                  <a:pt x="2212109" y="0"/>
                </a:moveTo>
                <a:lnTo>
                  <a:pt x="2212109" y="4384421"/>
                </a:lnTo>
                <a:lnTo>
                  <a:pt x="1862912" y="4384421"/>
                </a:lnTo>
                <a:lnTo>
                  <a:pt x="0" y="3019751"/>
                </a:lnTo>
                <a:lnTo>
                  <a:pt x="2212109" y="0"/>
                </a:lnTo>
                <a:close/>
              </a:path>
            </a:pathLst>
          </a:custGeom>
          <a:solidFill>
            <a:srgbClr val="62C6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895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237B9-A91F-6184-A682-7626F963F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E4AFF3AF-5AC4-A236-9279-17653BBAA0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56" y="-108835"/>
            <a:ext cx="677158" cy="507868"/>
          </a:xfrm>
          <a:prstGeom prst="rect">
            <a:avLst/>
          </a:prstGeom>
        </p:spPr>
      </p:pic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2E0F41D7-5411-02B0-7FBA-699DF31FD91E}"/>
              </a:ext>
            </a:extLst>
          </p:cNvPr>
          <p:cNvSpPr/>
          <p:nvPr/>
        </p:nvSpPr>
        <p:spPr>
          <a:xfrm flipH="1">
            <a:off x="2032258" y="0"/>
            <a:ext cx="10316856" cy="264473"/>
          </a:xfrm>
          <a:prstGeom prst="parallelogram">
            <a:avLst>
              <a:gd name="adj" fmla="val 45799"/>
            </a:avLst>
          </a:prstGeom>
          <a:solidFill>
            <a:srgbClr val="62C6C6">
              <a:alpha val="56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B9E0EAED-3016-C9B9-A0AE-3AD4230F7FF2}"/>
              </a:ext>
            </a:extLst>
          </p:cNvPr>
          <p:cNvSpPr/>
          <p:nvPr/>
        </p:nvSpPr>
        <p:spPr>
          <a:xfrm flipH="1">
            <a:off x="1059989" y="0"/>
            <a:ext cx="1134314" cy="264473"/>
          </a:xfrm>
          <a:prstGeom prst="parallelogram">
            <a:avLst>
              <a:gd name="adj" fmla="val 45799"/>
            </a:avLst>
          </a:prstGeom>
          <a:solidFill>
            <a:srgbClr val="006E9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2E090F-7B2D-E8E2-7DD0-58B57B041709}"/>
              </a:ext>
            </a:extLst>
          </p:cNvPr>
          <p:cNvSpPr txBox="1"/>
          <p:nvPr/>
        </p:nvSpPr>
        <p:spPr>
          <a:xfrm>
            <a:off x="301655" y="461910"/>
            <a:ext cx="1593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Reactivity </a:t>
            </a:r>
            <a:endParaRPr lang="ko-KR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B175AC2-7BB4-DC99-6444-247CB2784DC4}"/>
                  </a:ext>
                </a:extLst>
              </p:cNvPr>
              <p:cNvSpPr txBox="1"/>
              <p:nvPr/>
            </p:nvSpPr>
            <p:spPr>
              <a:xfrm>
                <a:off x="3511093" y="1187039"/>
                <a:ext cx="5169813" cy="8987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num>
                            <m:den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sSup>
                                <m:sSup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sub>
                                      </m:sSub>
                                      <m: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nary>
                        <m:nary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func>
                            <m:func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ko-KR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f>
                                        <m:fPr>
                                          <m:ctrlP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altLang="ko-KR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i="1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i="1">
                                                  <a:latin typeface="Cambria Math" panose="02040503050406030204" pitchFamily="18" charset="0"/>
                                                </a:rPr>
                                                <m:t>𝐺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den>
                                      </m:f>
                                    </m:e>
                                  </m:rad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sub>
                                      </m:sSub>
                                      <m: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𝑑𝐸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ko-KR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B175AC2-7BB4-DC99-6444-247CB2784D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1093" y="1187039"/>
                <a:ext cx="5169813" cy="8987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화살표: 아래쪽 26">
            <a:extLst>
              <a:ext uri="{FF2B5EF4-FFF2-40B4-BE49-F238E27FC236}">
                <a16:creationId xmlns:a16="http://schemas.microsoft.com/office/drawing/2014/main" id="{40B3E050-CC0F-7198-1C2C-F8D4548D8708}"/>
              </a:ext>
            </a:extLst>
          </p:cNvPr>
          <p:cNvSpPr/>
          <p:nvPr/>
        </p:nvSpPr>
        <p:spPr>
          <a:xfrm>
            <a:off x="6068287" y="2241676"/>
            <a:ext cx="203200" cy="380320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7113D9-AE88-E379-8A43-BB502502E969}"/>
              </a:ext>
            </a:extLst>
          </p:cNvPr>
          <p:cNvSpPr txBox="1"/>
          <p:nvPr/>
        </p:nvSpPr>
        <p:spPr>
          <a:xfrm>
            <a:off x="8864358" y="265371"/>
            <a:ext cx="3327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[7] E. Hwang. </a:t>
            </a:r>
            <a:r>
              <a:rPr lang="en-US" altLang="ko-KR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al., </a:t>
            </a:r>
            <a:r>
              <a:rPr lang="en-US" altLang="ko-KR" sz="1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Nucl</a:t>
            </a:r>
            <a:r>
              <a:rPr lang="en-US" altLang="ko-KR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Fusion </a:t>
            </a:r>
            <a:r>
              <a:rPr lang="en-US" altLang="ko-K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65</a:t>
            </a:r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106015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5FD59B-4152-BE42-B9BA-3DC0481D45FD}"/>
              </a:ext>
            </a:extLst>
          </p:cNvPr>
          <p:cNvSpPr txBox="1"/>
          <p:nvPr/>
        </p:nvSpPr>
        <p:spPr>
          <a:xfrm>
            <a:off x="4004872" y="2889382"/>
            <a:ext cx="20037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[7]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2EFBA7FA-4DB4-EDD6-A9EB-F678EF56A7B4}"/>
              </a:ext>
            </a:extLst>
          </p:cNvPr>
          <p:cNvGrpSpPr/>
          <p:nvPr/>
        </p:nvGrpSpPr>
        <p:grpSpPr>
          <a:xfrm>
            <a:off x="4191843" y="2799732"/>
            <a:ext cx="3956083" cy="1307517"/>
            <a:chOff x="4191845" y="2896666"/>
            <a:chExt cx="3956083" cy="13075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153E0C4-39C6-904D-50E2-CDE3CCF99451}"/>
                    </a:ext>
                  </a:extLst>
                </p:cNvPr>
                <p:cNvSpPr txBox="1"/>
                <p:nvPr/>
              </p:nvSpPr>
              <p:spPr>
                <a:xfrm>
                  <a:off x="4191845" y="2896666"/>
                  <a:ext cx="3956083" cy="8183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⟨"/>
                            <m:endChr m:val="⟩"/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den>
                            </m:f>
                          </m:e>
                        </m:rad>
                        <m:nary>
                          <m:naryPr>
                            <m:subHide m:val="on"/>
                            <m:supHide m:val="on"/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𝑇𝑁𝑆𝐴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  <m:d>
                              <m:d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ad>
                              <m:radPr>
                                <m:degHide m:val="on"/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b>
                                  <m:sSub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rad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ko-KR" altLang="en-US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153E0C4-39C6-904D-50E2-CDE3CCF994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1845" y="2896666"/>
                  <a:ext cx="3956083" cy="81836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사각형: 둥근 모서리 32">
              <a:extLst>
                <a:ext uri="{FF2B5EF4-FFF2-40B4-BE49-F238E27FC236}">
                  <a16:creationId xmlns:a16="http://schemas.microsoft.com/office/drawing/2014/main" id="{2F0CF003-DCC7-1ACF-226E-BFA005595B2D}"/>
                </a:ext>
              </a:extLst>
            </p:cNvPr>
            <p:cNvSpPr/>
            <p:nvPr/>
          </p:nvSpPr>
          <p:spPr>
            <a:xfrm>
              <a:off x="5712824" y="3094038"/>
              <a:ext cx="992779" cy="431993"/>
            </a:xfrm>
            <a:prstGeom prst="roundRect">
              <a:avLst/>
            </a:prstGeom>
            <a:noFill/>
            <a:ln>
              <a:solidFill>
                <a:srgbClr val="62C6C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4" name="직선 화살표 연결선 33">
              <a:extLst>
                <a:ext uri="{FF2B5EF4-FFF2-40B4-BE49-F238E27FC236}">
                  <a16:creationId xmlns:a16="http://schemas.microsoft.com/office/drawing/2014/main" id="{3E8015D8-0CE7-EB4C-A60D-392247294E6C}"/>
                </a:ext>
              </a:extLst>
            </p:cNvPr>
            <p:cNvCxnSpPr>
              <a:cxnSpLocks/>
              <a:stCxn id="33" idx="2"/>
            </p:cNvCxnSpPr>
            <p:nvPr/>
          </p:nvCxnSpPr>
          <p:spPr>
            <a:xfrm flipH="1">
              <a:off x="5521812" y="3526031"/>
              <a:ext cx="687402" cy="678152"/>
            </a:xfrm>
            <a:prstGeom prst="straightConnector1">
              <a:avLst/>
            </a:prstGeom>
            <a:ln>
              <a:solidFill>
                <a:srgbClr val="62C6C6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직선 화살표 연결선 34">
              <a:extLst>
                <a:ext uri="{FF2B5EF4-FFF2-40B4-BE49-F238E27FC236}">
                  <a16:creationId xmlns:a16="http://schemas.microsoft.com/office/drawing/2014/main" id="{D93CB18B-8983-9FB1-03E7-E1DB38A2D99A}"/>
                </a:ext>
              </a:extLst>
            </p:cNvPr>
            <p:cNvCxnSpPr>
              <a:cxnSpLocks/>
            </p:cNvCxnSpPr>
            <p:nvPr/>
          </p:nvCxnSpPr>
          <p:spPr>
            <a:xfrm>
              <a:off x="6187094" y="3539709"/>
              <a:ext cx="723407" cy="664474"/>
            </a:xfrm>
            <a:prstGeom prst="straightConnector1">
              <a:avLst/>
            </a:prstGeom>
            <a:ln>
              <a:solidFill>
                <a:srgbClr val="62C6C6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2855FE7-E09C-6FD9-710A-E2FB4E348E38}"/>
              </a:ext>
            </a:extLst>
          </p:cNvPr>
          <p:cNvSpPr txBox="1"/>
          <p:nvPr/>
        </p:nvSpPr>
        <p:spPr>
          <a:xfrm>
            <a:off x="990402" y="1489278"/>
            <a:ext cx="212378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Equilibrium plasma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BD5231-D61C-50B5-01D4-A9B8DCDEAEB7}"/>
              </a:ext>
            </a:extLst>
          </p:cNvPr>
          <p:cNvSpPr txBox="1"/>
          <p:nvPr/>
        </p:nvSpPr>
        <p:spPr>
          <a:xfrm>
            <a:off x="990402" y="3104826"/>
            <a:ext cx="260007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Non-equilibrium plasma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15FF6A9C-46EB-4F31-EB5F-3BDA8885D5E5}"/>
              </a:ext>
            </a:extLst>
          </p:cNvPr>
          <p:cNvGrpSpPr/>
          <p:nvPr/>
        </p:nvGrpSpPr>
        <p:grpSpPr>
          <a:xfrm>
            <a:off x="6910501" y="4204182"/>
            <a:ext cx="4979844" cy="2040207"/>
            <a:chOff x="674015" y="4204183"/>
            <a:chExt cx="4979844" cy="2040207"/>
          </a:xfrm>
        </p:grpSpPr>
        <p:sp>
          <p:nvSpPr>
            <p:cNvPr id="56" name="사각형: 둥근 모서리 55">
              <a:extLst>
                <a:ext uri="{FF2B5EF4-FFF2-40B4-BE49-F238E27FC236}">
                  <a16:creationId xmlns:a16="http://schemas.microsoft.com/office/drawing/2014/main" id="{3E8213B1-3750-9496-3596-A250BEBE0D0E}"/>
                </a:ext>
              </a:extLst>
            </p:cNvPr>
            <p:cNvSpPr/>
            <p:nvPr/>
          </p:nvSpPr>
          <p:spPr>
            <a:xfrm>
              <a:off x="674015" y="4204183"/>
              <a:ext cx="4979844" cy="2040207"/>
            </a:xfrm>
            <a:prstGeom prst="roundRect">
              <a:avLst/>
            </a:prstGeom>
            <a:solidFill>
              <a:srgbClr val="A7DFDF">
                <a:alpha val="48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250AEFA-5479-78F4-F386-B94D17F8CE8C}"/>
                </a:ext>
              </a:extLst>
            </p:cNvPr>
            <p:cNvSpPr txBox="1"/>
            <p:nvPr/>
          </p:nvSpPr>
          <p:spPr>
            <a:xfrm>
              <a:off x="2226020" y="4226316"/>
              <a:ext cx="18758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Self-similar solution</a:t>
              </a:r>
            </a:p>
            <a:p>
              <a:pPr algn="ctr"/>
              <a:r>
                <a:rPr lang="en-US" altLang="ko-KR" sz="16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(general formalism)</a:t>
              </a:r>
              <a:endParaRPr lang="ko-KR" alt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32CB2C8-7FAE-AA0C-7081-BB3D0AA770EC}"/>
                </a:ext>
              </a:extLst>
            </p:cNvPr>
            <p:cNvSpPr txBox="1"/>
            <p:nvPr/>
          </p:nvSpPr>
          <p:spPr>
            <a:xfrm>
              <a:off x="780665" y="4833224"/>
              <a:ext cx="43758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Energy window for nonequilibrium distribution</a:t>
              </a:r>
              <a:endParaRPr lang="ko-KR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F4A940E-0C01-C21D-D66C-743A58343D73}"/>
                </a:ext>
              </a:extLst>
            </p:cNvPr>
            <p:cNvSpPr txBox="1"/>
            <p:nvPr/>
          </p:nvSpPr>
          <p:spPr>
            <a:xfrm>
              <a:off x="780665" y="5244140"/>
              <a:ext cx="31053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Peak energy of nuclear reaction</a:t>
              </a:r>
              <a:endParaRPr lang="ko-KR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767EB53-4307-2C8F-DFBD-9254926A58E1}"/>
                </a:ext>
              </a:extLst>
            </p:cNvPr>
            <p:cNvSpPr txBox="1"/>
            <p:nvPr/>
          </p:nvSpPr>
          <p:spPr>
            <a:xfrm>
              <a:off x="780665" y="5650454"/>
              <a:ext cx="34796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Reactivity for non-resonant reaction</a:t>
              </a:r>
              <a:endParaRPr lang="ko-KR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666ED230-47F8-D350-4314-2CE5B81AED45}"/>
              </a:ext>
            </a:extLst>
          </p:cNvPr>
          <p:cNvGrpSpPr/>
          <p:nvPr/>
        </p:nvGrpSpPr>
        <p:grpSpPr>
          <a:xfrm>
            <a:off x="674015" y="4207022"/>
            <a:ext cx="4979844" cy="2040207"/>
            <a:chOff x="6910501" y="4204183"/>
            <a:chExt cx="4979844" cy="2040207"/>
          </a:xfrm>
        </p:grpSpPr>
        <p:sp>
          <p:nvSpPr>
            <p:cNvPr id="67" name="사각형: 둥근 모서리 66">
              <a:extLst>
                <a:ext uri="{FF2B5EF4-FFF2-40B4-BE49-F238E27FC236}">
                  <a16:creationId xmlns:a16="http://schemas.microsoft.com/office/drawing/2014/main" id="{C865D9CC-1281-73F9-7256-FCEA9CB91840}"/>
                </a:ext>
              </a:extLst>
            </p:cNvPr>
            <p:cNvSpPr/>
            <p:nvPr/>
          </p:nvSpPr>
          <p:spPr>
            <a:xfrm>
              <a:off x="6910501" y="4204183"/>
              <a:ext cx="4979844" cy="2040207"/>
            </a:xfrm>
            <a:prstGeom prst="roundRect">
              <a:avLst/>
            </a:prstGeom>
            <a:solidFill>
              <a:srgbClr val="A7DFDF">
                <a:alpha val="48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81E7497-6D67-60CA-7628-669353959AC9}"/>
                </a:ext>
              </a:extLst>
            </p:cNvPr>
            <p:cNvSpPr txBox="1"/>
            <p:nvPr/>
          </p:nvSpPr>
          <p:spPr>
            <a:xfrm>
              <a:off x="8430414" y="4226316"/>
              <a:ext cx="19400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Numerical solution</a:t>
              </a:r>
            </a:p>
            <a:p>
              <a:pPr algn="ctr"/>
              <a:r>
                <a:rPr lang="en-US" altLang="ko-KR" sz="16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(specific application)</a:t>
              </a:r>
              <a:endParaRPr lang="ko-KR" alt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C6EC2E00-C51A-ABB5-0682-BC4935DC377E}"/>
                    </a:ext>
                  </a:extLst>
                </p:cNvPr>
                <p:cNvSpPr txBox="1"/>
                <p:nvPr/>
              </p:nvSpPr>
              <p:spPr>
                <a:xfrm>
                  <a:off x="7377099" y="5002501"/>
                  <a:ext cx="264655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ko-KR" sz="16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Applied to </a:t>
                  </a:r>
                  <a14:m>
                    <m:oMath xmlns:m="http://schemas.openxmlformats.org/officeDocument/2006/math">
                      <m:r>
                        <a:rPr lang="en-US" altLang="ko-KR" sz="16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𝑝</m:t>
                      </m:r>
                      <m:r>
                        <a:rPr lang="en-US" altLang="ko-KR" sz="16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 </m:t>
                          </m:r>
                        </m:e>
                        <m:sup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11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ko-KR" sz="16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B</m:t>
                      </m:r>
                    </m:oMath>
                  </a14:m>
                  <a:r>
                    <a:rPr lang="ko-KR" altLang="en-US" sz="16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altLang="ko-KR" sz="16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fusion</a:t>
                  </a:r>
                  <a:endParaRPr lang="ko-KR" altLang="en-US" sz="16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C6EC2E00-C51A-ABB5-0682-BC4935DC37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7099" y="5002501"/>
                  <a:ext cx="2646558" cy="338554"/>
                </a:xfrm>
                <a:prstGeom prst="rect">
                  <a:avLst/>
                </a:prstGeom>
                <a:blipFill>
                  <a:blip r:embed="rId6"/>
                  <a:stretch>
                    <a:fillRect l="-922" t="-5357" r="-230" b="-21429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DD889EA-9B65-B7B9-570C-73A00D02A910}"/>
                </a:ext>
              </a:extLst>
            </p:cNvPr>
            <p:cNvSpPr txBox="1"/>
            <p:nvPr/>
          </p:nvSpPr>
          <p:spPr>
            <a:xfrm>
              <a:off x="7377099" y="5505312"/>
              <a:ext cx="29297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Laser parameter optimization</a:t>
              </a:r>
              <a:endParaRPr lang="ko-KR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D3E0E84-4595-44D7-9325-BE4D6752A4F6}"/>
                  </a:ext>
                </a:extLst>
              </p:cNvPr>
              <p:cNvSpPr txBox="1"/>
              <p:nvPr/>
            </p:nvSpPr>
            <p:spPr>
              <a:xfrm>
                <a:off x="8892459" y="2901112"/>
                <a:ext cx="258198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altLang="ko-KR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: kinetic energy of beam particle</a:t>
                </a:r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D3E0E84-4595-44D7-9325-BE4D6752A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2459" y="2901112"/>
                <a:ext cx="2581989" cy="215444"/>
              </a:xfrm>
              <a:prstGeom prst="rect">
                <a:avLst/>
              </a:prstGeom>
              <a:blipFill>
                <a:blip r:embed="rId7"/>
                <a:stretch>
                  <a:fillRect l="-2364" t="-25714" r="-3073" b="-5142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05A6F865-962E-93FC-6AC6-7CBC0DEE74BD}"/>
                  </a:ext>
                </a:extLst>
              </p:cNvPr>
              <p:cNvSpPr txBox="1"/>
              <p:nvPr/>
            </p:nvSpPr>
            <p:spPr>
              <a:xfrm>
                <a:off x="8901280" y="3330595"/>
                <a:ext cx="2874120" cy="3443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altLang="ko-KR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: center-of-mass energy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ko-KR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14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ko-KR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ko-KR" sz="14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</m:den>
                        </m:f>
                        <m:sSub>
                          <m:sSubPr>
                            <m:ctrlPr>
                              <a:rPr lang="en-US" altLang="ko-KR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ko-KR" sz="1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e>
                    </m:d>
                  </m:oMath>
                </a14:m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05A6F865-962E-93FC-6AC6-7CBC0DEE74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1280" y="3330595"/>
                <a:ext cx="2874120" cy="344325"/>
              </a:xfrm>
              <a:prstGeom prst="rect">
                <a:avLst/>
              </a:prstGeom>
              <a:blipFill>
                <a:blip r:embed="rId8"/>
                <a:stretch>
                  <a:fillRect l="-2119" b="-1052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직사각형 74">
                <a:extLst>
                  <a:ext uri="{FF2B5EF4-FFF2-40B4-BE49-F238E27FC236}">
                    <a16:creationId xmlns:a16="http://schemas.microsoft.com/office/drawing/2014/main" id="{5882B383-0ACB-59B4-646C-15CEC2F02FA5}"/>
                  </a:ext>
                </a:extLst>
              </p:cNvPr>
              <p:cNvSpPr/>
              <p:nvPr/>
            </p:nvSpPr>
            <p:spPr>
              <a:xfrm>
                <a:off x="9419001" y="1424649"/>
                <a:ext cx="223362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/>
                <a14:m>
                  <m:oMath xmlns:m="http://schemas.openxmlformats.org/officeDocument/2006/math">
                    <m:r>
                      <a:rPr lang="en-US" altLang="ko-KR" sz="1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ko-KR" sz="1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ko-KR" sz="1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ko-KR" sz="1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ko-KR" sz="14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: astrophysical S-factor</a:t>
                </a:r>
                <a:endParaRPr lang="ko-KR" altLang="en-US" sz="1400" dirty="0">
                  <a:solidFill>
                    <a:prstClr val="black"/>
                  </a:solidFill>
                  <a:latin typeface="Calibri" panose="020F0502020204030204" pitchFamily="34" charset="0"/>
                  <a:ea typeface="바탕" panose="02030600000101010101" pitchFamily="18" charset="-127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5" name="직사각형 74">
                <a:extLst>
                  <a:ext uri="{FF2B5EF4-FFF2-40B4-BE49-F238E27FC236}">
                    <a16:creationId xmlns:a16="http://schemas.microsoft.com/office/drawing/2014/main" id="{5882B383-0ACB-59B4-646C-15CEC2F02F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9001" y="1424649"/>
                <a:ext cx="2233625" cy="307777"/>
              </a:xfrm>
              <a:prstGeom prst="rect">
                <a:avLst/>
              </a:prstGeom>
              <a:blipFill>
                <a:blip r:embed="rId9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A65D077C-E5EC-8AB8-D484-78FBF50F69CF}"/>
                  </a:ext>
                </a:extLst>
              </p:cNvPr>
              <p:cNvSpPr txBox="1"/>
              <p:nvPr/>
            </p:nvSpPr>
            <p:spPr>
              <a:xfrm>
                <a:off x="9502190" y="1870303"/>
                <a:ext cx="1989263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A65D077C-E5EC-8AB8-D484-78FBF50F69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190" y="1870303"/>
                <a:ext cx="1989263" cy="215444"/>
              </a:xfrm>
              <a:prstGeom prst="rect">
                <a:avLst/>
              </a:prstGeom>
              <a:blipFill>
                <a:blip r:embed="rId10"/>
                <a:stretch>
                  <a:fillRect l="-1534" r="-307" b="-3428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6F9FFCC-AD1C-D7E8-5B0E-5A5888EF6BE0}"/>
                  </a:ext>
                </a:extLst>
              </p:cNvPr>
              <p:cNvSpPr txBox="1"/>
              <p:nvPr/>
            </p:nvSpPr>
            <p:spPr>
              <a:xfrm>
                <a:off x="9502190" y="1071328"/>
                <a:ext cx="119988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altLang="ko-KR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reduced mass</a:t>
                </a:r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6F9FFCC-AD1C-D7E8-5B0E-5A5888EF6B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190" y="1071328"/>
                <a:ext cx="1199880" cy="215444"/>
              </a:xfrm>
              <a:prstGeom prst="rect">
                <a:avLst/>
              </a:prstGeom>
              <a:blipFill>
                <a:blip r:embed="rId11"/>
                <a:stretch>
                  <a:fillRect l="-5584" t="-28571" r="-7614" b="-5142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TextBox 78">
            <a:extLst>
              <a:ext uri="{FF2B5EF4-FFF2-40B4-BE49-F238E27FC236}">
                <a16:creationId xmlns:a16="http://schemas.microsoft.com/office/drawing/2014/main" id="{94BDB7AD-9FBD-CCD3-8FEB-F9633B1707B2}"/>
              </a:ext>
            </a:extLst>
          </p:cNvPr>
          <p:cNvSpPr txBox="1"/>
          <p:nvPr/>
        </p:nvSpPr>
        <p:spPr>
          <a:xfrm>
            <a:off x="11223813" y="6399176"/>
            <a:ext cx="652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r">
              <a:defRPr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ko-KR" dirty="0"/>
              <a:t>7/14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69955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7708526E-F737-19DA-9AD1-83EA3F35F7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56" y="-108835"/>
            <a:ext cx="677158" cy="507868"/>
          </a:xfrm>
          <a:prstGeom prst="rect">
            <a:avLst/>
          </a:prstGeom>
        </p:spPr>
      </p:pic>
      <p:sp>
        <p:nvSpPr>
          <p:cNvPr id="9" name="평행 사변형 8">
            <a:extLst>
              <a:ext uri="{FF2B5EF4-FFF2-40B4-BE49-F238E27FC236}">
                <a16:creationId xmlns:a16="http://schemas.microsoft.com/office/drawing/2014/main" id="{A38D29C6-3085-814B-BFED-F1A831005B6A}"/>
              </a:ext>
            </a:extLst>
          </p:cNvPr>
          <p:cNvSpPr/>
          <p:nvPr/>
        </p:nvSpPr>
        <p:spPr>
          <a:xfrm flipH="1">
            <a:off x="2032258" y="0"/>
            <a:ext cx="10316856" cy="264473"/>
          </a:xfrm>
          <a:prstGeom prst="parallelogram">
            <a:avLst>
              <a:gd name="adj" fmla="val 45799"/>
            </a:avLst>
          </a:prstGeom>
          <a:solidFill>
            <a:srgbClr val="62C6C6">
              <a:alpha val="56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평행 사변형 9">
            <a:extLst>
              <a:ext uri="{FF2B5EF4-FFF2-40B4-BE49-F238E27FC236}">
                <a16:creationId xmlns:a16="http://schemas.microsoft.com/office/drawing/2014/main" id="{1C13297B-371C-98BB-19D8-E78C0694BB6B}"/>
              </a:ext>
            </a:extLst>
          </p:cNvPr>
          <p:cNvSpPr/>
          <p:nvPr/>
        </p:nvSpPr>
        <p:spPr>
          <a:xfrm flipH="1">
            <a:off x="1059989" y="0"/>
            <a:ext cx="1134314" cy="264473"/>
          </a:xfrm>
          <a:prstGeom prst="parallelogram">
            <a:avLst>
              <a:gd name="adj" fmla="val 45799"/>
            </a:avLst>
          </a:prstGeom>
          <a:solidFill>
            <a:srgbClr val="006E9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C8F8134-2D1E-F870-BB7A-7D08FC8DF6E3}"/>
                  </a:ext>
                </a:extLst>
              </p:cNvPr>
              <p:cNvSpPr txBox="1"/>
              <p:nvPr/>
            </p:nvSpPr>
            <p:spPr>
              <a:xfrm>
                <a:off x="301655" y="452385"/>
                <a:ext cx="4050853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Reactivity for </a:t>
                </a:r>
                <a14:m>
                  <m:oMath xmlns:m="http://schemas.openxmlformats.org/officeDocument/2006/math">
                    <m:r>
                      <a:rPr lang="en-US" altLang="ko-KR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r>
                      <a:rPr lang="en-US" altLang="ko-KR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ko-KR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ko-KR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  <m:sup>
                        <m:r>
                          <a:rPr lang="en-US" altLang="ko-KR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𝟏𝟏</m:t>
                        </m:r>
                      </m:sup>
                    </m:sSup>
                    <m:r>
                      <a:rPr lang="en-US" altLang="ko-KR" sz="24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𝐁</m:t>
                    </m:r>
                  </m:oMath>
                </a14:m>
                <a:r>
                  <a:rPr lang="ko-KR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fusion</a:t>
                </a:r>
                <a:endParaRPr lang="ko-KR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C8F8134-2D1E-F870-BB7A-7D08FC8DF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655" y="452385"/>
                <a:ext cx="4050853" cy="470000"/>
              </a:xfrm>
              <a:prstGeom prst="rect">
                <a:avLst/>
              </a:prstGeom>
              <a:blipFill>
                <a:blip r:embed="rId5"/>
                <a:stretch>
                  <a:fillRect l="-2256" t="-7792" r="-1353" b="-2987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D3E37B-5856-3E63-8994-64575BB61990}"/>
                  </a:ext>
                </a:extLst>
              </p:cNvPr>
              <p:cNvSpPr txBox="1"/>
              <p:nvPr/>
            </p:nvSpPr>
            <p:spPr>
              <a:xfrm>
                <a:off x="650789" y="1062680"/>
                <a:ext cx="1952714" cy="375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ko-KR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𝒑</m:t>
                    </m:r>
                    <m:r>
                      <a:rPr lang="en-US" altLang="ko-KR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+</m:t>
                    </m:r>
                    <m:sSup>
                      <m:sSupPr>
                        <m:ctrlPr>
                          <a:rPr lang="en-US" altLang="ko-KR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ko-KR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 </m:t>
                        </m:r>
                      </m:e>
                      <m:sup>
                        <m:r>
                          <a:rPr lang="en-US" altLang="ko-KR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𝟏𝟏</m:t>
                        </m:r>
                      </m:sup>
                    </m:sSup>
                    <m:r>
                      <a:rPr lang="en-US" altLang="ko-KR" b="1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𝐁</m:t>
                    </m:r>
                  </m:oMath>
                </a14:m>
                <a:r>
                  <a:rPr lang="ko-KR" alt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ko-K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fusion</a:t>
                </a:r>
                <a:endParaRPr lang="ko-KR" altLang="en-US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D3E37B-5856-3E63-8994-64575BB619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789" y="1062680"/>
                <a:ext cx="1952714" cy="375552"/>
              </a:xfrm>
              <a:prstGeom prst="rect">
                <a:avLst/>
              </a:prstGeom>
              <a:blipFill>
                <a:blip r:embed="rId6"/>
                <a:stretch>
                  <a:fillRect l="-2188" t="-6452" r="-1875" b="-2419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8F54B69-7E96-377D-70EE-0B05D6F97834}"/>
              </a:ext>
            </a:extLst>
          </p:cNvPr>
          <p:cNvSpPr txBox="1"/>
          <p:nvPr/>
        </p:nvSpPr>
        <p:spPr>
          <a:xfrm>
            <a:off x="988413" y="4253515"/>
            <a:ext cx="4664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Extensive experimental studies have already </a:t>
            </a:r>
            <a:b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been carried out.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5839B9-F2B1-A857-3B7D-B40E27959725}"/>
              </a:ext>
            </a:extLst>
          </p:cNvPr>
          <p:cNvSpPr txBox="1"/>
          <p:nvPr/>
        </p:nvSpPr>
        <p:spPr>
          <a:xfrm>
            <a:off x="1006495" y="3208188"/>
            <a:ext cx="4646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As aneutronic fusion, it is widely researched </a:t>
            </a:r>
            <a:b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as a clean energy source.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2FA50F82-EAC7-59D6-F413-E39E0D0D27BF}"/>
              </a:ext>
            </a:extLst>
          </p:cNvPr>
          <p:cNvGrpSpPr/>
          <p:nvPr/>
        </p:nvGrpSpPr>
        <p:grpSpPr>
          <a:xfrm>
            <a:off x="6096000" y="1762006"/>
            <a:ext cx="5905386" cy="3904488"/>
            <a:chOff x="1470967" y="2290378"/>
            <a:chExt cx="6347153" cy="4196573"/>
          </a:xfrm>
        </p:grpSpPr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C9A940D1-0E4A-7463-FF69-B1A95E3E4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70967" y="2290378"/>
              <a:ext cx="6347153" cy="4196573"/>
            </a:xfrm>
            <a:prstGeom prst="rect">
              <a:avLst/>
            </a:prstGeom>
          </p:spPr>
        </p:pic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C141AD61-88A3-F2F7-FBFF-E824C4755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603503" y="2525146"/>
              <a:ext cx="1326954" cy="56215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6ACF7E8-962A-B75F-6286-54107AB2D09D}"/>
                  </a:ext>
                </a:extLst>
              </p:cNvPr>
              <p:cNvSpPr txBox="1"/>
              <p:nvPr/>
            </p:nvSpPr>
            <p:spPr>
              <a:xfrm>
                <a:off x="1006495" y="2274880"/>
                <a:ext cx="29268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𝑝</m:t>
                    </m:r>
                    <m:r>
                      <a:rPr lang="en-US" altLang="ko-KR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ko-KR" b="0" i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</m:e>
                      <m:sup>
                        <m:r>
                          <a:rPr lang="en-US" altLang="ko-KR" b="0" i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11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ko-KR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B</m:t>
                    </m:r>
                    <m:r>
                      <a:rPr lang="en-US" altLang="ko-KR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→3</m:t>
                    </m:r>
                    <m:r>
                      <m:rPr>
                        <m:sty m:val="p"/>
                      </m:rPr>
                      <a:rPr lang="en-US" altLang="ko-KR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α</m:t>
                    </m:r>
                    <m:r>
                      <a:rPr lang="en-US" altLang="ko-KR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+8.7 </m:t>
                    </m:r>
                    <m:r>
                      <m:rPr>
                        <m:sty m:val="p"/>
                      </m:rPr>
                      <a:rPr lang="en-US" altLang="ko-KR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MeV</m:t>
                    </m:r>
                  </m:oMath>
                </a14:m>
                <a:endParaRPr lang="ko-KR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6ACF7E8-962A-B75F-6286-54107AB2D0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495" y="2274880"/>
                <a:ext cx="2926827" cy="369332"/>
              </a:xfrm>
              <a:prstGeom prst="rect">
                <a:avLst/>
              </a:prstGeom>
              <a:blipFill>
                <a:blip r:embed="rId9"/>
                <a:stretch>
                  <a:fillRect l="-1250" t="-3279" b="-180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0812AE0D-13D7-9014-C6AC-6DE5B6B733ED}"/>
              </a:ext>
            </a:extLst>
          </p:cNvPr>
          <p:cNvSpPr txBox="1"/>
          <p:nvPr/>
        </p:nvSpPr>
        <p:spPr>
          <a:xfrm>
            <a:off x="11223813" y="6399176"/>
            <a:ext cx="652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8/14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3DF4E90-2312-5543-79E1-A78144F65E36}"/>
              </a:ext>
            </a:extLst>
          </p:cNvPr>
          <p:cNvSpPr txBox="1"/>
          <p:nvPr/>
        </p:nvSpPr>
        <p:spPr>
          <a:xfrm>
            <a:off x="7916214" y="264473"/>
            <a:ext cx="4275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[8] Mehlhorn T.A. </a:t>
            </a:r>
            <a:r>
              <a:rPr lang="en-US" altLang="ko-KR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al., </a:t>
            </a:r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2022 </a:t>
            </a:r>
            <a:r>
              <a:rPr lang="en-US" altLang="ko-KR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Laser Part. Beams </a:t>
            </a:r>
            <a:r>
              <a:rPr lang="en-US" altLang="ko-K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2022</a:t>
            </a:r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e1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6A6510-BE09-21C6-132E-C3C566CE4914}"/>
              </a:ext>
            </a:extLst>
          </p:cNvPr>
          <p:cNvSpPr txBox="1"/>
          <p:nvPr/>
        </p:nvSpPr>
        <p:spPr>
          <a:xfrm>
            <a:off x="6712382" y="1728587"/>
            <a:ext cx="20037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[8]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605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23F0E-DD61-DBC9-7034-D31C9AFDF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37BA9660-F54B-7B4B-7370-AE2EABDC92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56" y="-108835"/>
            <a:ext cx="677158" cy="507868"/>
          </a:xfrm>
          <a:prstGeom prst="rect">
            <a:avLst/>
          </a:prstGeom>
        </p:spPr>
      </p:pic>
      <p:sp>
        <p:nvSpPr>
          <p:cNvPr id="9" name="평행 사변형 8">
            <a:extLst>
              <a:ext uri="{FF2B5EF4-FFF2-40B4-BE49-F238E27FC236}">
                <a16:creationId xmlns:a16="http://schemas.microsoft.com/office/drawing/2014/main" id="{B9CE2837-08EA-79D1-E3FE-AC26276FAB3F}"/>
              </a:ext>
            </a:extLst>
          </p:cNvPr>
          <p:cNvSpPr/>
          <p:nvPr/>
        </p:nvSpPr>
        <p:spPr>
          <a:xfrm flipH="1">
            <a:off x="2032258" y="0"/>
            <a:ext cx="10316856" cy="264473"/>
          </a:xfrm>
          <a:prstGeom prst="parallelogram">
            <a:avLst>
              <a:gd name="adj" fmla="val 45799"/>
            </a:avLst>
          </a:prstGeom>
          <a:solidFill>
            <a:srgbClr val="62C6C6">
              <a:alpha val="56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평행 사변형 9">
            <a:extLst>
              <a:ext uri="{FF2B5EF4-FFF2-40B4-BE49-F238E27FC236}">
                <a16:creationId xmlns:a16="http://schemas.microsoft.com/office/drawing/2014/main" id="{629CF0C0-9914-4CA7-EF9C-95CBB48AEFC0}"/>
              </a:ext>
            </a:extLst>
          </p:cNvPr>
          <p:cNvSpPr/>
          <p:nvPr/>
        </p:nvSpPr>
        <p:spPr>
          <a:xfrm flipH="1">
            <a:off x="1059989" y="0"/>
            <a:ext cx="1134314" cy="264473"/>
          </a:xfrm>
          <a:prstGeom prst="parallelogram">
            <a:avLst>
              <a:gd name="adj" fmla="val 45799"/>
            </a:avLst>
          </a:prstGeom>
          <a:solidFill>
            <a:srgbClr val="006E9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8616E30C-E5A7-E7FC-E0A7-AAFD6F4AE4B8}"/>
              </a:ext>
            </a:extLst>
          </p:cNvPr>
          <p:cNvGrpSpPr/>
          <p:nvPr/>
        </p:nvGrpSpPr>
        <p:grpSpPr>
          <a:xfrm>
            <a:off x="6548495" y="1751894"/>
            <a:ext cx="5375281" cy="3833105"/>
            <a:chOff x="6401700" y="2100242"/>
            <a:chExt cx="5532985" cy="3684062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B9DE4E2C-CF5B-0073-9E42-587CD9674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01700" y="2469574"/>
              <a:ext cx="5532985" cy="33147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9453352-F13D-9037-2A21-90BE9F8AC751}"/>
                    </a:ext>
                  </a:extLst>
                </p:cNvPr>
                <p:cNvSpPr txBox="1"/>
                <p:nvPr/>
              </p:nvSpPr>
              <p:spPr>
                <a:xfrm>
                  <a:off x="8424881" y="2100242"/>
                  <a:ext cx="148662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a14:m>
                  <a:r>
                    <a:rPr lang="ko-KR" altLang="en-US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altLang="ko-KR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= 2 MeV</a:t>
                  </a:r>
                  <a:endParaRPr lang="ko-KR" altLang="en-US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7DB93A5-DEB3-0727-9825-510396AA18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4881" y="2100242"/>
                  <a:ext cx="1486625" cy="369332"/>
                </a:xfrm>
                <a:prstGeom prst="rect">
                  <a:avLst/>
                </a:prstGeom>
                <a:blipFill>
                  <a:blip r:embed="rId5"/>
                  <a:stretch>
                    <a:fillRect t="-11321" r="-16129" b="-41509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D9CF709-DAF5-D6D2-8180-A23AFF43EC26}"/>
                  </a:ext>
                </a:extLst>
              </p:cNvPr>
              <p:cNvSpPr txBox="1"/>
              <p:nvPr/>
            </p:nvSpPr>
            <p:spPr>
              <a:xfrm>
                <a:off x="301655" y="452385"/>
                <a:ext cx="4050853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Reactivity for </a:t>
                </a:r>
                <a14:m>
                  <m:oMath xmlns:m="http://schemas.openxmlformats.org/officeDocument/2006/math">
                    <m:r>
                      <a:rPr lang="en-US" altLang="ko-KR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r>
                      <a:rPr lang="en-US" altLang="ko-KR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ko-KR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ko-KR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  <m:sup>
                        <m:r>
                          <a:rPr lang="en-US" altLang="ko-KR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𝟏𝟏</m:t>
                        </m:r>
                      </m:sup>
                    </m:sSup>
                    <m:r>
                      <a:rPr lang="en-US" altLang="ko-KR" sz="24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𝐁</m:t>
                    </m:r>
                  </m:oMath>
                </a14:m>
                <a:r>
                  <a:rPr lang="ko-KR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fusion</a:t>
                </a:r>
                <a:endParaRPr lang="ko-KR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C8F8134-2D1E-F870-BB7A-7D08FC8DF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655" y="452385"/>
                <a:ext cx="4050853" cy="470000"/>
              </a:xfrm>
              <a:prstGeom prst="rect">
                <a:avLst/>
              </a:prstGeom>
              <a:blipFill>
                <a:blip r:embed="rId6"/>
                <a:stretch>
                  <a:fillRect l="-2256" t="-7792" r="-1353" b="-2987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DE63F25-782E-7AD3-9171-013A4EC9569F}"/>
              </a:ext>
            </a:extLst>
          </p:cNvPr>
          <p:cNvSpPr txBox="1"/>
          <p:nvPr/>
        </p:nvSpPr>
        <p:spPr>
          <a:xfrm>
            <a:off x="641185" y="1104642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Numerical solution 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64C1EEA-9565-C4B9-03AE-AAD7D3E7EAFB}"/>
                  </a:ext>
                </a:extLst>
              </p:cNvPr>
              <p:cNvSpPr txBox="1"/>
              <p:nvPr/>
            </p:nvSpPr>
            <p:spPr>
              <a:xfrm>
                <a:off x="2032258" y="3320948"/>
                <a:ext cx="2441694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𝑝</m:t>
                          </m:r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𝑇𝑁𝑆𝐴</m:t>
                          </m:r>
                        </m:sub>
                      </m:sSub>
                      <m:r>
                        <a:rPr lang="en-US" altLang="ko-KR" sz="16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sSub>
                        <m:sSub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𝑝</m:t>
                          </m:r>
                        </m:sub>
                      </m:sSub>
                      <m:r>
                        <a:rPr lang="en-US" altLang="ko-KR" sz="16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𝑒</m:t>
                          </m:r>
                        </m:sub>
                      </m:sSub>
                      <m:r>
                        <a:rPr lang="en-US" altLang="ko-KR" sz="16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𝑝𝑖</m:t>
                          </m:r>
                        </m:sub>
                      </m:sSub>
                      <m:sSub>
                        <m:sSub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𝑎𝑐𝑐</m:t>
                          </m:r>
                        </m:sub>
                      </m:sSub>
                      <m:r>
                        <a:rPr lang="en-US" altLang="ko-KR" sz="16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ko-KR" alt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64C1EEA-9565-C4B9-03AE-AAD7D3E7EA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258" y="3320948"/>
                <a:ext cx="2441694" cy="357534"/>
              </a:xfrm>
              <a:prstGeom prst="rect">
                <a:avLst/>
              </a:prstGeom>
              <a:blipFill>
                <a:blip r:embed="rId7"/>
                <a:stretch>
                  <a:fillRect b="-862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D693F6E-B91C-9CB9-9EE6-3947E949C39D}"/>
              </a:ext>
            </a:extLst>
          </p:cNvPr>
          <p:cNvSpPr txBox="1"/>
          <p:nvPr/>
        </p:nvSpPr>
        <p:spPr>
          <a:xfrm>
            <a:off x="685158" y="2339227"/>
            <a:ext cx="2856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Distribution function depend on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3EA52FA-C844-9FDE-495F-CC23EBB10C61}"/>
                  </a:ext>
                </a:extLst>
              </p:cNvPr>
              <p:cNvSpPr txBox="1"/>
              <p:nvPr/>
            </p:nvSpPr>
            <p:spPr>
              <a:xfrm>
                <a:off x="1105673" y="4644799"/>
                <a:ext cx="4467441" cy="7275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ko-KR" sz="16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ko-KR" sz="16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altLang="ko-KR" sz="16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sz="16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𝑒</m:t>
                          </m:r>
                        </m:sub>
                      </m:sSub>
                      <m:r>
                        <a:rPr lang="en-US" altLang="ko-KR" sz="1600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altLang="ko-KR" sz="16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6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ko-KR" sz="16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𝑝𝑖</m:t>
                          </m:r>
                        </m:sub>
                      </m:sSub>
                      <m:sSub>
                        <m:sSubPr>
                          <m:ctrlPr>
                            <a:rPr lang="en-US" altLang="ko-KR" sz="16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6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ko-KR" sz="16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𝑎𝑐𝑐</m:t>
                          </m:r>
                        </m:sub>
                      </m:sSub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ko-KR" sz="160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nary>
                        <m:naryPr>
                          <m:subHide m:val="on"/>
                          <m:supHide m:val="on"/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  <m:t>𝑇𝑁𝑆𝐴</m:t>
                              </m:r>
                            </m:sub>
                          </m:sSub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rad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ko-KR" altLang="en-US" sz="1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3EA52FA-C844-9FDE-495F-CC23EBB10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673" y="4644799"/>
                <a:ext cx="4467441" cy="7275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C3F38B0A-5799-D06F-A961-62409F3213F3}"/>
              </a:ext>
            </a:extLst>
          </p:cNvPr>
          <p:cNvSpPr txBox="1"/>
          <p:nvPr/>
        </p:nvSpPr>
        <p:spPr>
          <a:xfrm>
            <a:off x="8796086" y="246305"/>
            <a:ext cx="3327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[7] E. Hwang. </a:t>
            </a:r>
            <a:r>
              <a:rPr lang="en-US" altLang="ko-KR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al., </a:t>
            </a:r>
            <a:r>
              <a:rPr lang="en-US" altLang="ko-KR" sz="1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Nucl</a:t>
            </a:r>
            <a:r>
              <a:rPr lang="en-US" altLang="ko-KR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Fusion </a:t>
            </a:r>
            <a:r>
              <a:rPr lang="en-US" altLang="ko-K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65</a:t>
            </a:r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106015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31A07F-DA69-DB62-251A-9EEBF4972A35}"/>
              </a:ext>
            </a:extLst>
          </p:cNvPr>
          <p:cNvSpPr txBox="1"/>
          <p:nvPr/>
        </p:nvSpPr>
        <p:spPr>
          <a:xfrm>
            <a:off x="6712382" y="1728587"/>
            <a:ext cx="20037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[7]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491A0C4-C2F2-A619-203B-692C26260C4E}"/>
                  </a:ext>
                </a:extLst>
              </p:cNvPr>
              <p:cNvSpPr txBox="1"/>
              <p:nvPr/>
            </p:nvSpPr>
            <p:spPr>
              <a:xfrm>
                <a:off x="3809733" y="2695529"/>
                <a:ext cx="2286267" cy="35753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altLang="ko-KR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normalized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𝜔</m:t>
                        </m:r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𝑝𝑖</m:t>
                        </m:r>
                      </m:sub>
                    </m:sSub>
                    <m:sSub>
                      <m:sSub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𝑎𝑐𝑐</m:t>
                        </m:r>
                      </m:sub>
                    </m:sSub>
                  </m:oMath>
                </a14:m>
                <a:r>
                  <a:rPr lang="en-US" altLang="ko-KR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ko-KR" altLang="en-US" sz="16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491A0C4-C2F2-A619-203B-692C26260C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9733" y="2695529"/>
                <a:ext cx="2286267" cy="357534"/>
              </a:xfrm>
              <a:prstGeom prst="rect">
                <a:avLst/>
              </a:prstGeom>
              <a:blipFill>
                <a:blip r:embed="rId9"/>
                <a:stretch>
                  <a:fillRect l="-1600" t="-3390" r="-267" b="-1694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009CA68-466F-2828-088B-E3420CFD48EE}"/>
                  </a:ext>
                </a:extLst>
              </p:cNvPr>
              <p:cNvSpPr txBox="1"/>
              <p:nvPr/>
            </p:nvSpPr>
            <p:spPr>
              <a:xfrm>
                <a:off x="3809733" y="2354616"/>
                <a:ext cx="2492285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altLang="ko-KR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electron temperature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𝑘</m:t>
                        </m:r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𝐵</m:t>
                        </m:r>
                      </m:sub>
                    </m:sSub>
                    <m:sSub>
                      <m:sSub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ko-KR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ko-KR" altLang="en-US" sz="16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009CA68-466F-2828-088B-E3420CFD48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9733" y="2354616"/>
                <a:ext cx="2492285" cy="338554"/>
              </a:xfrm>
              <a:prstGeom prst="rect">
                <a:avLst/>
              </a:prstGeom>
              <a:blipFill>
                <a:blip r:embed="rId10"/>
                <a:stretch>
                  <a:fillRect l="-1467" t="-3571" r="-244" b="-2321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BB66D1E-6165-BF7C-7BB2-3973CF99EAF6}"/>
                  </a:ext>
                </a:extLst>
              </p:cNvPr>
              <p:cNvSpPr txBox="1"/>
              <p:nvPr/>
            </p:nvSpPr>
            <p:spPr>
              <a:xfrm>
                <a:off x="3809733" y="1997096"/>
                <a:ext cx="1690656" cy="35753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altLang="ko-KR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proton energy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altLang="ko-KR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ko-KR" altLang="en-US" sz="16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BB66D1E-6165-BF7C-7BB2-3973CF99E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9733" y="1997096"/>
                <a:ext cx="1690656" cy="357534"/>
              </a:xfrm>
              <a:prstGeom prst="rect">
                <a:avLst/>
              </a:prstGeom>
              <a:blipFill>
                <a:blip r:embed="rId11"/>
                <a:stretch>
                  <a:fillRect l="-2166" t="-3448" r="-722" b="-1896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왼쪽 중괄호 24">
            <a:extLst>
              <a:ext uri="{FF2B5EF4-FFF2-40B4-BE49-F238E27FC236}">
                <a16:creationId xmlns:a16="http://schemas.microsoft.com/office/drawing/2014/main" id="{55387A7B-6A22-69E4-135E-345523E25FF7}"/>
              </a:ext>
            </a:extLst>
          </p:cNvPr>
          <p:cNvSpPr/>
          <p:nvPr/>
        </p:nvSpPr>
        <p:spPr>
          <a:xfrm>
            <a:off x="3590879" y="2159288"/>
            <a:ext cx="118719" cy="698433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89B8C7-AD7E-6DC9-D038-8E8079F89311}"/>
              </a:ext>
            </a:extLst>
          </p:cNvPr>
          <p:cNvSpPr txBox="1"/>
          <p:nvPr/>
        </p:nvSpPr>
        <p:spPr>
          <a:xfrm>
            <a:off x="11223813" y="6399176"/>
            <a:ext cx="652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r">
              <a:defRPr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ko-KR" dirty="0"/>
              <a:t>9/14</a:t>
            </a:r>
            <a:endParaRPr lang="ko-KR" altLang="en-US" dirty="0"/>
          </a:p>
        </p:txBody>
      </p:sp>
      <p:sp>
        <p:nvSpPr>
          <p:cNvPr id="6" name="화살표: 아래쪽 5">
            <a:extLst>
              <a:ext uri="{FF2B5EF4-FFF2-40B4-BE49-F238E27FC236}">
                <a16:creationId xmlns:a16="http://schemas.microsoft.com/office/drawing/2014/main" id="{C4601DA2-7215-9C9F-FF66-06C5682957D1}"/>
              </a:ext>
            </a:extLst>
          </p:cNvPr>
          <p:cNvSpPr/>
          <p:nvPr/>
        </p:nvSpPr>
        <p:spPr>
          <a:xfrm>
            <a:off x="3222571" y="3982873"/>
            <a:ext cx="233643" cy="357534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C8F8FE2-4933-12FC-6CF5-69B0FCD29C1A}"/>
                  </a:ext>
                </a:extLst>
              </p:cNvPr>
              <p:cNvSpPr txBox="1"/>
              <p:nvPr/>
            </p:nvSpPr>
            <p:spPr>
              <a:xfrm>
                <a:off x="1992159" y="5645500"/>
                <a:ext cx="2928109" cy="3942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altLang="ko-KR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: center-of-mass energy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ko-KR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14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ko-KR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ko-KR" sz="1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den>
                        </m:f>
                        <m:sSub>
                          <m:sSubPr>
                            <m:ctrlPr>
                              <a:rPr lang="en-US" altLang="ko-KR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</m:d>
                  </m:oMath>
                </a14:m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C8F8FE2-4933-12FC-6CF5-69B0FCD29C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2159" y="5645500"/>
                <a:ext cx="2928109" cy="394275"/>
              </a:xfrm>
              <a:prstGeom prst="rect">
                <a:avLst/>
              </a:prstGeom>
              <a:blipFill>
                <a:blip r:embed="rId12"/>
                <a:stretch>
                  <a:fillRect l="-2083" b="-923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9316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A7CAAA63-23CA-29C0-9173-8E8DD1A982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56" y="-108835"/>
            <a:ext cx="677158" cy="507868"/>
          </a:xfrm>
          <a:prstGeom prst="rect">
            <a:avLst/>
          </a:prstGeom>
        </p:spPr>
      </p:pic>
      <p:sp>
        <p:nvSpPr>
          <p:cNvPr id="7" name="평행 사변형 6">
            <a:extLst>
              <a:ext uri="{FF2B5EF4-FFF2-40B4-BE49-F238E27FC236}">
                <a16:creationId xmlns:a16="http://schemas.microsoft.com/office/drawing/2014/main" id="{067C8F74-8E5C-D619-8E54-5FBB531F15D5}"/>
              </a:ext>
            </a:extLst>
          </p:cNvPr>
          <p:cNvSpPr/>
          <p:nvPr/>
        </p:nvSpPr>
        <p:spPr>
          <a:xfrm flipH="1">
            <a:off x="2032258" y="0"/>
            <a:ext cx="10316856" cy="264473"/>
          </a:xfrm>
          <a:prstGeom prst="parallelogram">
            <a:avLst>
              <a:gd name="adj" fmla="val 45799"/>
            </a:avLst>
          </a:prstGeom>
          <a:solidFill>
            <a:srgbClr val="62C6C6">
              <a:alpha val="56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평행 사변형 7">
            <a:extLst>
              <a:ext uri="{FF2B5EF4-FFF2-40B4-BE49-F238E27FC236}">
                <a16:creationId xmlns:a16="http://schemas.microsoft.com/office/drawing/2014/main" id="{88EB1C6E-3969-04C3-E01C-E651EB31C408}"/>
              </a:ext>
            </a:extLst>
          </p:cNvPr>
          <p:cNvSpPr/>
          <p:nvPr/>
        </p:nvSpPr>
        <p:spPr>
          <a:xfrm flipH="1">
            <a:off x="1059989" y="0"/>
            <a:ext cx="1134314" cy="264473"/>
          </a:xfrm>
          <a:prstGeom prst="parallelogram">
            <a:avLst>
              <a:gd name="adj" fmla="val 45799"/>
            </a:avLst>
          </a:prstGeom>
          <a:solidFill>
            <a:srgbClr val="006E9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AF2C40F-CA11-4E5E-2AD2-8C59FA8D40B6}"/>
                  </a:ext>
                </a:extLst>
              </p:cNvPr>
              <p:cNvSpPr txBox="1"/>
              <p:nvPr/>
            </p:nvSpPr>
            <p:spPr>
              <a:xfrm>
                <a:off x="301655" y="452385"/>
                <a:ext cx="4050853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Reactivity for </a:t>
                </a:r>
                <a14:m>
                  <m:oMath xmlns:m="http://schemas.openxmlformats.org/officeDocument/2006/math">
                    <m:r>
                      <a:rPr lang="en-US" altLang="ko-KR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r>
                      <a:rPr lang="en-US" altLang="ko-KR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ko-KR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ko-KR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  <m:sup>
                        <m:r>
                          <a:rPr lang="en-US" altLang="ko-KR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𝟏𝟏</m:t>
                        </m:r>
                      </m:sup>
                    </m:sSup>
                    <m:r>
                      <a:rPr lang="en-US" altLang="ko-KR" sz="24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𝐁</m:t>
                    </m:r>
                  </m:oMath>
                </a14:m>
                <a:r>
                  <a:rPr lang="ko-KR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fusion</a:t>
                </a:r>
                <a:endParaRPr lang="ko-KR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AF2C40F-CA11-4E5E-2AD2-8C59FA8D40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655" y="452385"/>
                <a:ext cx="4050853" cy="470000"/>
              </a:xfrm>
              <a:prstGeom prst="rect">
                <a:avLst/>
              </a:prstGeom>
              <a:blipFill>
                <a:blip r:embed="rId4"/>
                <a:stretch>
                  <a:fillRect l="-2256" t="-7792" r="-1353" b="-2987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그림 3">
            <a:extLst>
              <a:ext uri="{FF2B5EF4-FFF2-40B4-BE49-F238E27FC236}">
                <a16:creationId xmlns:a16="http://schemas.microsoft.com/office/drawing/2014/main" id="{43C049C5-5A85-8C9C-552E-02A5824AF0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2312" y="4255654"/>
            <a:ext cx="8447006" cy="2023920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AA8A56BE-2B1A-A255-2E95-189AD8E93C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3159" y="1002575"/>
            <a:ext cx="4465312" cy="32530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9A1933-C2CC-AEF2-1D39-584474C51252}"/>
              </a:ext>
            </a:extLst>
          </p:cNvPr>
          <p:cNvSpPr txBox="1"/>
          <p:nvPr/>
        </p:nvSpPr>
        <p:spPr>
          <a:xfrm>
            <a:off x="8796086" y="246305"/>
            <a:ext cx="3327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[7] E. Hwang. </a:t>
            </a:r>
            <a:r>
              <a:rPr lang="en-US" altLang="ko-KR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al., </a:t>
            </a:r>
            <a:r>
              <a:rPr lang="en-US" altLang="ko-KR" sz="1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Nucl</a:t>
            </a:r>
            <a:r>
              <a:rPr lang="en-US" altLang="ko-KR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Fusion </a:t>
            </a:r>
            <a:r>
              <a:rPr lang="en-US" altLang="ko-K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65</a:t>
            </a:r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106015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446A74-1797-0B7C-6275-24CB44F8B384}"/>
              </a:ext>
            </a:extLst>
          </p:cNvPr>
          <p:cNvSpPr txBox="1"/>
          <p:nvPr/>
        </p:nvSpPr>
        <p:spPr>
          <a:xfrm>
            <a:off x="4088059" y="888391"/>
            <a:ext cx="20037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[7]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63DD1C-C6B4-020D-83E6-123D1F40539D}"/>
              </a:ext>
            </a:extLst>
          </p:cNvPr>
          <p:cNvSpPr txBox="1"/>
          <p:nvPr/>
        </p:nvSpPr>
        <p:spPr>
          <a:xfrm>
            <a:off x="1870748" y="4040210"/>
            <a:ext cx="20037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[7]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09EBEBA6-DD53-4C17-3EF7-10D3C8316029}"/>
              </a:ext>
            </a:extLst>
          </p:cNvPr>
          <p:cNvSpPr/>
          <p:nvPr/>
        </p:nvSpPr>
        <p:spPr>
          <a:xfrm>
            <a:off x="7580376" y="5937721"/>
            <a:ext cx="2039112" cy="17373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2D958A-4D56-7892-3910-6416E34C64DD}"/>
              </a:ext>
            </a:extLst>
          </p:cNvPr>
          <p:cNvSpPr txBox="1"/>
          <p:nvPr/>
        </p:nvSpPr>
        <p:spPr>
          <a:xfrm>
            <a:off x="2398898" y="6279574"/>
            <a:ext cx="7394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Reactivity exhibits a theoretical upper limit under a specific set of conditions.</a:t>
            </a:r>
            <a:endParaRPr lang="ko-KR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634D4A-166C-52BE-9B46-B3069AFB733A}"/>
              </a:ext>
            </a:extLst>
          </p:cNvPr>
          <p:cNvSpPr txBox="1"/>
          <p:nvPr/>
        </p:nvSpPr>
        <p:spPr>
          <a:xfrm>
            <a:off x="11223813" y="6399176"/>
            <a:ext cx="652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r">
              <a:defRPr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ko-KR" dirty="0"/>
              <a:t>10/14</a:t>
            </a:r>
            <a:endParaRPr lang="ko-KR" altLang="en-US" dirty="0"/>
          </a:p>
        </p:txBody>
      </p:sp>
      <p:sp>
        <p:nvSpPr>
          <p:cNvPr id="3" name="별: 꼭짓점 5개 2">
            <a:extLst>
              <a:ext uri="{FF2B5EF4-FFF2-40B4-BE49-F238E27FC236}">
                <a16:creationId xmlns:a16="http://schemas.microsoft.com/office/drawing/2014/main" id="{275A00B9-39A6-13D4-DD54-71FAA92F5794}"/>
              </a:ext>
            </a:extLst>
          </p:cNvPr>
          <p:cNvSpPr/>
          <p:nvPr/>
        </p:nvSpPr>
        <p:spPr>
          <a:xfrm>
            <a:off x="6294141" y="3697566"/>
            <a:ext cx="159489" cy="159489"/>
          </a:xfrm>
          <a:prstGeom prst="star5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F8E083-3C7C-1258-5681-86BE99255E92}"/>
                  </a:ext>
                </a:extLst>
              </p:cNvPr>
              <p:cNvSpPr txBox="1"/>
              <p:nvPr/>
            </p:nvSpPr>
            <p:spPr>
              <a:xfrm>
                <a:off x="10386273" y="4848558"/>
                <a:ext cx="1395318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sz="1300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ko-KR" altLang="en-US" sz="13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ko-KR" sz="13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Laser intensity </a:t>
                </a:r>
                <a:endParaRPr lang="ko-KR" altLang="en-US" sz="13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F8E083-3C7C-1258-5681-86BE99255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6273" y="4848558"/>
                <a:ext cx="1395318" cy="292388"/>
              </a:xfrm>
              <a:prstGeom prst="rect">
                <a:avLst/>
              </a:prstGeom>
              <a:blipFill>
                <a:blip r:embed="rId7"/>
                <a:stretch>
                  <a:fillRect t="-2083" b="-166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EBF7F36-7A15-0646-572B-7B7B73826B59}"/>
                  </a:ext>
                </a:extLst>
              </p:cNvPr>
              <p:cNvSpPr txBox="1"/>
              <p:nvPr/>
            </p:nvSpPr>
            <p:spPr>
              <a:xfrm>
                <a:off x="10386273" y="5444018"/>
                <a:ext cx="1729704" cy="3084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3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3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ko-KR" sz="13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ko-KR" altLang="en-US" sz="13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ko-KR" sz="13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Laser wavelength  </a:t>
                </a:r>
                <a:endParaRPr lang="ko-KR" altLang="en-US" sz="13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EBF7F36-7A15-0646-572B-7B7B73826B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6273" y="5444018"/>
                <a:ext cx="1729704" cy="308482"/>
              </a:xfrm>
              <a:prstGeom prst="rect">
                <a:avLst/>
              </a:prstGeom>
              <a:blipFill>
                <a:blip r:embed="rId8"/>
                <a:stretch>
                  <a:fillRect b="-1176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B345139-CA55-E1C2-3786-477AC377FB23}"/>
                  </a:ext>
                </a:extLst>
              </p:cNvPr>
              <p:cNvSpPr txBox="1"/>
              <p:nvPr/>
            </p:nvSpPr>
            <p:spPr>
              <a:xfrm>
                <a:off x="10386273" y="5146288"/>
                <a:ext cx="1684500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3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3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ko-KR" sz="1300" b="0" i="1" smtClean="0">
                            <a:latin typeface="Cambria Math" panose="02040503050406030204" pitchFamily="18" charset="0"/>
                          </a:rPr>
                          <m:t>𝑙𝑎𝑠𝑒𝑟</m:t>
                        </m:r>
                      </m:sub>
                    </m:sSub>
                  </m:oMath>
                </a14:m>
                <a:r>
                  <a:rPr lang="ko-KR" altLang="en-US" sz="13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ko-KR" sz="13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pulse duration</a:t>
                </a:r>
                <a:endParaRPr lang="ko-KR" altLang="en-US" sz="13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B345139-CA55-E1C2-3786-477AC377F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6273" y="5146288"/>
                <a:ext cx="1684500" cy="292388"/>
              </a:xfrm>
              <a:prstGeom prst="rect">
                <a:avLst/>
              </a:prstGeom>
              <a:blipFill>
                <a:blip r:embed="rId9"/>
                <a:stretch>
                  <a:fillRect t="-2083" b="-166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6F3D783-DB9F-6BF2-D603-26B4CC0390A1}"/>
                  </a:ext>
                </a:extLst>
              </p:cNvPr>
              <p:cNvSpPr txBox="1"/>
              <p:nvPr/>
            </p:nvSpPr>
            <p:spPr>
              <a:xfrm>
                <a:off x="10386273" y="5756689"/>
                <a:ext cx="1337546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3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3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ko-KR" sz="13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ko-KR" altLang="en-US" sz="13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ko-KR" sz="13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target width </a:t>
                </a:r>
                <a:endParaRPr lang="ko-KR" altLang="en-US" sz="13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6F3D783-DB9F-6BF2-D603-26B4CC0390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6273" y="5756689"/>
                <a:ext cx="1337546" cy="292388"/>
              </a:xfrm>
              <a:prstGeom prst="rect">
                <a:avLst/>
              </a:prstGeom>
              <a:blipFill>
                <a:blip r:embed="rId10"/>
                <a:stretch>
                  <a:fillRect t="-2083" b="-166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D3363A3-4606-D063-C057-EF31B094BAE6}"/>
                  </a:ext>
                </a:extLst>
              </p:cNvPr>
              <p:cNvSpPr txBox="1"/>
              <p:nvPr/>
            </p:nvSpPr>
            <p:spPr>
              <a:xfrm>
                <a:off x="10386273" y="4550828"/>
                <a:ext cx="1541897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3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ko-KR" sz="13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altLang="ko-KR" sz="13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𝑙𝑎𝑠𝑒𝑟</m:t>
                        </m:r>
                      </m:sub>
                    </m:sSub>
                  </m:oMath>
                </a14:m>
                <a:r>
                  <a:rPr lang="en-US" altLang="ko-KR" sz="13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Laser energy</a:t>
                </a:r>
                <a:endParaRPr lang="ko-KR" altLang="en-US" sz="13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D3363A3-4606-D063-C057-EF31B094BA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6273" y="4550828"/>
                <a:ext cx="1541897" cy="292388"/>
              </a:xfrm>
              <a:prstGeom prst="rect">
                <a:avLst/>
              </a:prstGeom>
              <a:blipFill>
                <a:blip r:embed="rId11"/>
                <a:stretch>
                  <a:fillRect t="-2128" b="-1914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063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906AD-AA9B-D5A4-A7E6-DEBDA0F84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472AAB90-1A4F-A02C-6A82-0E390EC7D3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56" y="-108835"/>
            <a:ext cx="677158" cy="507868"/>
          </a:xfrm>
          <a:prstGeom prst="rect">
            <a:avLst/>
          </a:prstGeom>
        </p:spPr>
      </p:pic>
      <p:sp>
        <p:nvSpPr>
          <p:cNvPr id="7" name="평행 사변형 6">
            <a:extLst>
              <a:ext uri="{FF2B5EF4-FFF2-40B4-BE49-F238E27FC236}">
                <a16:creationId xmlns:a16="http://schemas.microsoft.com/office/drawing/2014/main" id="{F062B382-E8FF-AA4D-7578-55AE1C2B2577}"/>
              </a:ext>
            </a:extLst>
          </p:cNvPr>
          <p:cNvSpPr/>
          <p:nvPr/>
        </p:nvSpPr>
        <p:spPr>
          <a:xfrm flipH="1">
            <a:off x="2032258" y="0"/>
            <a:ext cx="10316856" cy="264473"/>
          </a:xfrm>
          <a:prstGeom prst="parallelogram">
            <a:avLst>
              <a:gd name="adj" fmla="val 45799"/>
            </a:avLst>
          </a:prstGeom>
          <a:solidFill>
            <a:srgbClr val="62C6C6">
              <a:alpha val="56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평행 사변형 7">
            <a:extLst>
              <a:ext uri="{FF2B5EF4-FFF2-40B4-BE49-F238E27FC236}">
                <a16:creationId xmlns:a16="http://schemas.microsoft.com/office/drawing/2014/main" id="{07A10881-D31F-E775-3152-F7F65E4FCF34}"/>
              </a:ext>
            </a:extLst>
          </p:cNvPr>
          <p:cNvSpPr/>
          <p:nvPr/>
        </p:nvSpPr>
        <p:spPr>
          <a:xfrm flipH="1">
            <a:off x="1059989" y="0"/>
            <a:ext cx="1134314" cy="264473"/>
          </a:xfrm>
          <a:prstGeom prst="parallelogram">
            <a:avLst>
              <a:gd name="adj" fmla="val 45799"/>
            </a:avLst>
          </a:prstGeom>
          <a:solidFill>
            <a:srgbClr val="006E9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D4F432-98CF-A5F2-4FEC-B90FBBA1C6B0}"/>
              </a:ext>
            </a:extLst>
          </p:cNvPr>
          <p:cNvSpPr txBox="1"/>
          <p:nvPr/>
        </p:nvSpPr>
        <p:spPr>
          <a:xfrm>
            <a:off x="301655" y="461910"/>
            <a:ext cx="4944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Reactivity for non-resonant reaction</a:t>
            </a:r>
            <a:endParaRPr lang="ko-KR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3A3413-5B28-28DF-1A86-7E4F81D346E9}"/>
              </a:ext>
            </a:extLst>
          </p:cNvPr>
          <p:cNvSpPr txBox="1"/>
          <p:nvPr/>
        </p:nvSpPr>
        <p:spPr>
          <a:xfrm>
            <a:off x="540217" y="1064184"/>
            <a:ext cx="190667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Gamow window 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BEC8B1-B6A3-CB60-AB03-0ACA900DCE47}"/>
              </a:ext>
            </a:extLst>
          </p:cNvPr>
          <p:cNvSpPr txBox="1"/>
          <p:nvPr/>
        </p:nvSpPr>
        <p:spPr>
          <a:xfrm>
            <a:off x="540217" y="4033721"/>
            <a:ext cx="230518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Gamow peak energy 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4BBAD1-C275-DB91-08EE-E2D9D90356C2}"/>
              </a:ext>
            </a:extLst>
          </p:cNvPr>
          <p:cNvSpPr txBox="1"/>
          <p:nvPr/>
        </p:nvSpPr>
        <p:spPr>
          <a:xfrm>
            <a:off x="761999" y="2508684"/>
            <a:ext cx="52449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energy range of the most active nuclear reactions within </a:t>
            </a:r>
            <a:br>
              <a:rPr lang="en-US" altLang="ko-KR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 equilibrium plasma.</a:t>
            </a:r>
            <a:endParaRPr lang="ko-KR" alt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CCC29BA5-F276-8F9F-DE2C-E5ACC6569062}"/>
              </a:ext>
            </a:extLst>
          </p:cNvPr>
          <p:cNvGrpSpPr/>
          <p:nvPr/>
        </p:nvGrpSpPr>
        <p:grpSpPr>
          <a:xfrm>
            <a:off x="6457669" y="1551278"/>
            <a:ext cx="4972332" cy="3596793"/>
            <a:chOff x="6687537" y="2060833"/>
            <a:chExt cx="5148395" cy="3553708"/>
          </a:xfrm>
        </p:grpSpPr>
        <p:sp>
          <p:nvSpPr>
            <p:cNvPr id="40" name="자유형: 도형 39">
              <a:extLst>
                <a:ext uri="{FF2B5EF4-FFF2-40B4-BE49-F238E27FC236}">
                  <a16:creationId xmlns:a16="http://schemas.microsoft.com/office/drawing/2014/main" id="{BD943CE6-2D1D-776E-6E69-EEF8C6DA8D05}"/>
                </a:ext>
              </a:extLst>
            </p:cNvPr>
            <p:cNvSpPr/>
            <p:nvPr/>
          </p:nvSpPr>
          <p:spPr>
            <a:xfrm>
              <a:off x="7224974" y="3105145"/>
              <a:ext cx="4610958" cy="2155690"/>
            </a:xfrm>
            <a:custGeom>
              <a:avLst/>
              <a:gdLst>
                <a:gd name="connsiteX0" fmla="*/ 0 w 3790765"/>
                <a:gd name="connsiteY0" fmla="*/ 1970843 h 1970843"/>
                <a:gd name="connsiteX1" fmla="*/ 2059619 w 3790765"/>
                <a:gd name="connsiteY1" fmla="*/ 1367161 h 1970843"/>
                <a:gd name="connsiteX2" fmla="*/ 3790765 w 3790765"/>
                <a:gd name="connsiteY2" fmla="*/ 0 h 197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90765" h="1970843">
                  <a:moveTo>
                    <a:pt x="0" y="1970843"/>
                  </a:moveTo>
                  <a:cubicBezTo>
                    <a:pt x="713912" y="1833239"/>
                    <a:pt x="1427825" y="1695635"/>
                    <a:pt x="2059619" y="1367161"/>
                  </a:cubicBezTo>
                  <a:cubicBezTo>
                    <a:pt x="2691413" y="1038687"/>
                    <a:pt x="3241089" y="519343"/>
                    <a:pt x="3790765" y="0"/>
                  </a:cubicBezTo>
                </a:path>
              </a:pathLst>
            </a:custGeom>
            <a:noFill/>
            <a:ln w="28575" cap="flat" cmpd="sng" algn="ctr">
              <a:solidFill>
                <a:srgbClr val="2828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1" name="자유형: 도형 40">
              <a:extLst>
                <a:ext uri="{FF2B5EF4-FFF2-40B4-BE49-F238E27FC236}">
                  <a16:creationId xmlns:a16="http://schemas.microsoft.com/office/drawing/2014/main" id="{0B679C91-9E3C-6A49-1E2E-DB6E5A82B949}"/>
                </a:ext>
              </a:extLst>
            </p:cNvPr>
            <p:cNvSpPr/>
            <p:nvPr/>
          </p:nvSpPr>
          <p:spPr>
            <a:xfrm>
              <a:off x="7224974" y="2118318"/>
              <a:ext cx="4408161" cy="3142518"/>
            </a:xfrm>
            <a:custGeom>
              <a:avLst/>
              <a:gdLst>
                <a:gd name="connsiteX0" fmla="*/ 0 w 3666477"/>
                <a:gd name="connsiteY0" fmla="*/ 0 h 2911876"/>
                <a:gd name="connsiteX1" fmla="*/ 1074198 w 3666477"/>
                <a:gd name="connsiteY1" fmla="*/ 2361460 h 2911876"/>
                <a:gd name="connsiteX2" fmla="*/ 3666477 w 3666477"/>
                <a:gd name="connsiteY2" fmla="*/ 2911876 h 291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66477" h="2911876">
                  <a:moveTo>
                    <a:pt x="0" y="0"/>
                  </a:moveTo>
                  <a:cubicBezTo>
                    <a:pt x="231559" y="938073"/>
                    <a:pt x="463119" y="1876147"/>
                    <a:pt x="1074198" y="2361460"/>
                  </a:cubicBezTo>
                  <a:cubicBezTo>
                    <a:pt x="1685278" y="2846773"/>
                    <a:pt x="2675877" y="2879324"/>
                    <a:pt x="3666477" y="291187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2" name="자유형: 도형 41">
              <a:extLst>
                <a:ext uri="{FF2B5EF4-FFF2-40B4-BE49-F238E27FC236}">
                  <a16:creationId xmlns:a16="http://schemas.microsoft.com/office/drawing/2014/main" id="{03CC4144-47BA-A324-6982-BA7BDED58EF4}"/>
                </a:ext>
              </a:extLst>
            </p:cNvPr>
            <p:cNvSpPr/>
            <p:nvPr/>
          </p:nvSpPr>
          <p:spPr>
            <a:xfrm>
              <a:off x="7224974" y="2645256"/>
              <a:ext cx="4002569" cy="2615580"/>
            </a:xfrm>
            <a:custGeom>
              <a:avLst/>
              <a:gdLst>
                <a:gd name="connsiteX0" fmla="*/ 0 w 3302493"/>
                <a:gd name="connsiteY0" fmla="*/ 2414735 h 2423613"/>
                <a:gd name="connsiteX1" fmla="*/ 532660 w 3302493"/>
                <a:gd name="connsiteY1" fmla="*/ 1917585 h 2423613"/>
                <a:gd name="connsiteX2" fmla="*/ 1083075 w 3302493"/>
                <a:gd name="connsiteY2" fmla="*/ 9 h 2423613"/>
                <a:gd name="connsiteX3" fmla="*/ 1748901 w 3302493"/>
                <a:gd name="connsiteY3" fmla="*/ 1890952 h 2423613"/>
                <a:gd name="connsiteX4" fmla="*/ 3302493 w 3302493"/>
                <a:gd name="connsiteY4" fmla="*/ 2423613 h 2423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2493" h="2423613">
                  <a:moveTo>
                    <a:pt x="0" y="2414735"/>
                  </a:moveTo>
                  <a:cubicBezTo>
                    <a:pt x="176074" y="2367387"/>
                    <a:pt x="352148" y="2320039"/>
                    <a:pt x="532660" y="1917585"/>
                  </a:cubicBezTo>
                  <a:cubicBezTo>
                    <a:pt x="713173" y="1515131"/>
                    <a:pt x="880368" y="4448"/>
                    <a:pt x="1083075" y="9"/>
                  </a:cubicBezTo>
                  <a:cubicBezTo>
                    <a:pt x="1285782" y="-4430"/>
                    <a:pt x="1378998" y="1487018"/>
                    <a:pt x="1748901" y="1890952"/>
                  </a:cubicBezTo>
                  <a:cubicBezTo>
                    <a:pt x="2118804" y="2294886"/>
                    <a:pt x="2710648" y="2359249"/>
                    <a:pt x="3302493" y="2423613"/>
                  </a:cubicBezTo>
                </a:path>
              </a:pathLst>
            </a:cu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C8B8CB56-32A9-B870-1F6D-7127169401B5}"/>
                </a:ext>
              </a:extLst>
            </p:cNvPr>
            <p:cNvSpPr/>
            <p:nvPr/>
          </p:nvSpPr>
          <p:spPr>
            <a:xfrm>
              <a:off x="7224974" y="2060833"/>
              <a:ext cx="4610958" cy="3200003"/>
            </a:xfrm>
            <a:prstGeom prst="rect">
              <a:avLst/>
            </a:prstGeom>
            <a:noFill/>
            <a:ln w="2540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5CC17C6-529D-5585-1974-9E2885E51998}"/>
                </a:ext>
              </a:extLst>
            </p:cNvPr>
            <p:cNvSpPr txBox="1"/>
            <p:nvPr/>
          </p:nvSpPr>
          <p:spPr>
            <a:xfrm>
              <a:off x="7192955" y="2958086"/>
              <a:ext cx="9877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latinLnBrk="0"/>
              <a:r>
                <a:rPr lang="en-US" altLang="ko-KR" sz="14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Maxwell </a:t>
              </a:r>
            </a:p>
            <a:p>
              <a:pPr defTabSz="457200" latinLnBrk="0"/>
              <a:r>
                <a:rPr lang="en-US" altLang="ko-KR" sz="14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Boltzmann</a:t>
              </a:r>
              <a:endParaRPr lang="ko-KR" altLang="en-US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EBAABE7-3A38-79BB-2D87-BA5BF39D1705}"/>
                </a:ext>
              </a:extLst>
            </p:cNvPr>
            <p:cNvSpPr txBox="1"/>
            <p:nvPr/>
          </p:nvSpPr>
          <p:spPr>
            <a:xfrm>
              <a:off x="10710829" y="3473028"/>
              <a:ext cx="91281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latinLnBrk="0"/>
              <a:r>
                <a:rPr lang="en-US" altLang="ko-KR" sz="14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Tunneling</a:t>
              </a:r>
            </a:p>
            <a:p>
              <a:pPr defTabSz="457200" latinLnBrk="0"/>
              <a:r>
                <a:rPr lang="en-US" altLang="ko-KR" sz="14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through</a:t>
              </a:r>
              <a:br>
                <a:rPr lang="en-US" altLang="ko-KR" sz="14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14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Coulomb</a:t>
              </a:r>
            </a:p>
            <a:p>
              <a:pPr defTabSz="457200" latinLnBrk="0"/>
              <a:r>
                <a:rPr lang="en-US" altLang="ko-KR" sz="14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barrier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750EF43-EC88-6F42-A360-D82814F28197}"/>
                </a:ext>
              </a:extLst>
            </p:cNvPr>
            <p:cNvSpPr txBox="1"/>
            <p:nvPr/>
          </p:nvSpPr>
          <p:spPr>
            <a:xfrm rot="16200000">
              <a:off x="5557227" y="3421245"/>
              <a:ext cx="26299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latinLnBrk="0"/>
              <a:r>
                <a:rPr lang="en-US" altLang="ko-KR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Probability (arbitrary unit)</a:t>
              </a:r>
              <a:endParaRPr lang="ko-KR" alt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15B4487-6572-4D79-3739-69A1B7A310F8}"/>
                </a:ext>
              </a:extLst>
            </p:cNvPr>
            <p:cNvSpPr txBox="1"/>
            <p:nvPr/>
          </p:nvSpPr>
          <p:spPr>
            <a:xfrm>
              <a:off x="8069364" y="5245209"/>
              <a:ext cx="22586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latinLnBrk="0"/>
              <a:r>
                <a:rPr lang="en-US" altLang="ko-KR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Energy (arbitrary unit)</a:t>
              </a:r>
              <a:endParaRPr lang="ko-KR" alt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8" name="직선 화살표 연결선 47">
              <a:extLst>
                <a:ext uri="{FF2B5EF4-FFF2-40B4-BE49-F238E27FC236}">
                  <a16:creationId xmlns:a16="http://schemas.microsoft.com/office/drawing/2014/main" id="{DC1F2815-ED30-ACE9-5B8A-AC3C75DE09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40665" y="2472017"/>
              <a:ext cx="346531" cy="114867"/>
            </a:xfrm>
            <a:prstGeom prst="straightConnector1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EE487EA-2D7E-B87F-B1AB-B78917261D2F}"/>
                </a:ext>
              </a:extLst>
            </p:cNvPr>
            <p:cNvSpPr txBox="1"/>
            <p:nvPr/>
          </p:nvSpPr>
          <p:spPr>
            <a:xfrm>
              <a:off x="9019215" y="2146574"/>
              <a:ext cx="10150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latinLnBrk="0"/>
              <a:r>
                <a:rPr lang="en-US" altLang="ko-KR" sz="14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Gamow</a:t>
              </a:r>
            </a:p>
            <a:p>
              <a:pPr defTabSz="457200" latinLnBrk="0"/>
              <a:r>
                <a:rPr lang="en-US" altLang="ko-KR" sz="14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window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73BF8CD1-A2BB-E4B4-9EA4-146489F443F9}"/>
              </a:ext>
            </a:extLst>
          </p:cNvPr>
          <p:cNvSpPr txBox="1"/>
          <p:nvPr/>
        </p:nvSpPr>
        <p:spPr>
          <a:xfrm>
            <a:off x="761999" y="3131435"/>
            <a:ext cx="525765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Gamow window it stands as a critical guide for designing </a:t>
            </a:r>
            <a:br>
              <a:rPr lang="en-US" altLang="ko-KR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experiments aimed at studying stellar nucleosynthesis.</a:t>
            </a:r>
          </a:p>
          <a:p>
            <a:endParaRPr lang="ko-KR" alt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4985065-09FA-FF15-B541-01B92469D532}"/>
              </a:ext>
            </a:extLst>
          </p:cNvPr>
          <p:cNvSpPr txBox="1"/>
          <p:nvPr/>
        </p:nvSpPr>
        <p:spPr>
          <a:xfrm>
            <a:off x="826414" y="4587041"/>
            <a:ext cx="433407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energy at which the probability is maximized.</a:t>
            </a:r>
            <a:endParaRPr lang="ko-KR" alt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3A92BCA-F443-9CD4-AEE5-145059C768F8}"/>
              </a:ext>
            </a:extLst>
          </p:cNvPr>
          <p:cNvSpPr txBox="1"/>
          <p:nvPr/>
        </p:nvSpPr>
        <p:spPr>
          <a:xfrm>
            <a:off x="826414" y="5083182"/>
            <a:ext cx="50870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Gamow peak energy is often used as a reference point </a:t>
            </a:r>
            <a:br>
              <a:rPr lang="en-US" altLang="ko-KR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development of theoretical approximation.</a:t>
            </a:r>
            <a:endParaRPr lang="ko-KR" alt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D1BF06F-9CA1-B3BE-D22A-337AD2C30C15}"/>
                  </a:ext>
                </a:extLst>
              </p:cNvPr>
              <p:cNvSpPr txBox="1"/>
              <p:nvPr/>
            </p:nvSpPr>
            <p:spPr>
              <a:xfrm>
                <a:off x="1526432" y="1718790"/>
                <a:ext cx="2865079" cy="593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ko-KR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trlPr>
                            <a:rPr lang="en-US" altLang="ko-KR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altLang="ko-K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𝐺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den>
                                  </m:f>
                                </m:e>
                              </m:rad>
                            </m:sup>
                          </m:sSup>
                          <m:sSup>
                            <m:sSup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e>
                      </m:nary>
                    </m:oMath>
                  </m:oMathPara>
                </a14:m>
                <a:endParaRPr lang="ko-KR" alt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D1BF06F-9CA1-B3BE-D22A-337AD2C30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432" y="1718790"/>
                <a:ext cx="2865079" cy="593432"/>
              </a:xfrm>
              <a:prstGeom prst="rect">
                <a:avLst/>
              </a:prstGeom>
              <a:blipFill>
                <a:blip r:embed="rId4"/>
                <a:stretch>
                  <a:fillRect b="-103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19799EDA-9330-BE64-3353-35E8FBDC9A17}"/>
              </a:ext>
            </a:extLst>
          </p:cNvPr>
          <p:cNvSpPr txBox="1"/>
          <p:nvPr/>
        </p:nvSpPr>
        <p:spPr>
          <a:xfrm>
            <a:off x="11223813" y="6399176"/>
            <a:ext cx="652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11/14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F83EE7-B1EC-B96A-C065-90E91EDE768A}"/>
              </a:ext>
            </a:extLst>
          </p:cNvPr>
          <p:cNvSpPr txBox="1"/>
          <p:nvPr/>
        </p:nvSpPr>
        <p:spPr>
          <a:xfrm>
            <a:off x="467515" y="5943002"/>
            <a:ext cx="1200277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ko-KR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Gamow window is a powerful predictive tool, providing guidance for both experimental and theoretical </a:t>
            </a:r>
            <a:r>
              <a:rPr lang="en-US" altLang="ko-K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studies</a:t>
            </a:r>
            <a:r>
              <a:rPr lang="en-US" altLang="ko-KR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nuclear astrophysics.</a:t>
            </a:r>
            <a:endParaRPr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890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DD2CC-797A-D3B7-BA17-A7A33B12F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F3B852CD-A496-FB38-D4A0-DC18A591B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56" y="-108835"/>
            <a:ext cx="677158" cy="507868"/>
          </a:xfrm>
          <a:prstGeom prst="rect">
            <a:avLst/>
          </a:prstGeom>
        </p:spPr>
      </p:pic>
      <p:sp>
        <p:nvSpPr>
          <p:cNvPr id="7" name="평행 사변형 6">
            <a:extLst>
              <a:ext uri="{FF2B5EF4-FFF2-40B4-BE49-F238E27FC236}">
                <a16:creationId xmlns:a16="http://schemas.microsoft.com/office/drawing/2014/main" id="{7A90F6BC-D3AD-42CC-838D-8A3596C7B985}"/>
              </a:ext>
            </a:extLst>
          </p:cNvPr>
          <p:cNvSpPr/>
          <p:nvPr/>
        </p:nvSpPr>
        <p:spPr>
          <a:xfrm flipH="1">
            <a:off x="2032258" y="0"/>
            <a:ext cx="10316856" cy="264473"/>
          </a:xfrm>
          <a:prstGeom prst="parallelogram">
            <a:avLst>
              <a:gd name="adj" fmla="val 45799"/>
            </a:avLst>
          </a:prstGeom>
          <a:solidFill>
            <a:srgbClr val="62C6C6">
              <a:alpha val="56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평행 사변형 7">
            <a:extLst>
              <a:ext uri="{FF2B5EF4-FFF2-40B4-BE49-F238E27FC236}">
                <a16:creationId xmlns:a16="http://schemas.microsoft.com/office/drawing/2014/main" id="{9F45C9CB-C6B0-4510-FCE1-2F71CD74BF7B}"/>
              </a:ext>
            </a:extLst>
          </p:cNvPr>
          <p:cNvSpPr/>
          <p:nvPr/>
        </p:nvSpPr>
        <p:spPr>
          <a:xfrm flipH="1">
            <a:off x="1059989" y="0"/>
            <a:ext cx="1134314" cy="264473"/>
          </a:xfrm>
          <a:prstGeom prst="parallelogram">
            <a:avLst>
              <a:gd name="adj" fmla="val 45799"/>
            </a:avLst>
          </a:prstGeom>
          <a:solidFill>
            <a:srgbClr val="006E9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CDC68-32D2-60EA-9346-FA18AB36CDE2}"/>
              </a:ext>
            </a:extLst>
          </p:cNvPr>
          <p:cNvSpPr txBox="1"/>
          <p:nvPr/>
        </p:nvSpPr>
        <p:spPr>
          <a:xfrm>
            <a:off x="301655" y="461910"/>
            <a:ext cx="4944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Reactivity for non-resonant reaction</a:t>
            </a:r>
            <a:endParaRPr lang="ko-KR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D219A9-5065-16E1-CBF8-B665533347A7}"/>
                  </a:ext>
                </a:extLst>
              </p:cNvPr>
              <p:cNvSpPr txBox="1"/>
              <p:nvPr/>
            </p:nvSpPr>
            <p:spPr>
              <a:xfrm>
                <a:off x="1526432" y="4750698"/>
                <a:ext cx="3982822" cy="12175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sSup>
                        <m:sSup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−2+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4+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f>
                                        <m:fPr>
                                          <m:ctrlPr>
                                            <a:rPr lang="en-US" altLang="ko-K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ko-K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32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US" altLang="ko-KR" sz="1600" i="1">
                                              <a:latin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den>
                                      </m:f>
                                      <m:f>
                                        <m:fPr>
                                          <m:ctrlPr>
                                            <a:rPr lang="en-US" altLang="ko-K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altLang="ko-K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𝐺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altLang="ko-K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𝑍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altLang="ko-K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𝐵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altLang="ko-K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rad>
                                </m:e>
                              </m:rad>
                            </m:e>
                          </m:d>
                        </m:e>
                        <m:sup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ko-KR" alt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D219A9-5065-16E1-CBF8-B665533347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432" y="4750698"/>
                <a:ext cx="3982822" cy="12175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BD85ECED-CC3F-46BF-EA27-4D161074303C}"/>
              </a:ext>
            </a:extLst>
          </p:cNvPr>
          <p:cNvSpPr txBox="1"/>
          <p:nvPr/>
        </p:nvSpPr>
        <p:spPr>
          <a:xfrm>
            <a:off x="540217" y="1064184"/>
            <a:ext cx="245971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Laser Gamow window 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7B354D-AC4D-8FDF-9C40-1D2703935861}"/>
                  </a:ext>
                </a:extLst>
              </p:cNvPr>
              <p:cNvSpPr txBox="1"/>
              <p:nvPr/>
            </p:nvSpPr>
            <p:spPr>
              <a:xfrm>
                <a:off x="1526432" y="3015453"/>
                <a:ext cx="3602845" cy="593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altLang="ko-KR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altLang="ko-KR" sz="1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altLang="ko-KR" sz="16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16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16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𝐺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altLang="ko-KR" sz="1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den>
                                  </m:f>
                                </m:e>
                              </m:rad>
                              <m:r>
                                <a:rPr lang="en-US" altLang="ko-KR" sz="1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rad>
                            </m:num>
                            <m:den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𝑆𝑆</m:t>
                              </m:r>
                            </m:sub>
                          </m:s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ko-KR" alt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7B354D-AC4D-8FDF-9C40-1D27039358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432" y="3015453"/>
                <a:ext cx="3602845" cy="5934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FB1E86BD-D102-E7D0-2AC7-839E6636BFAC}"/>
              </a:ext>
            </a:extLst>
          </p:cNvPr>
          <p:cNvCxnSpPr>
            <a:cxnSpLocks/>
          </p:cNvCxnSpPr>
          <p:nvPr/>
        </p:nvCxnSpPr>
        <p:spPr>
          <a:xfrm>
            <a:off x="2999929" y="3608885"/>
            <a:ext cx="16590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F906C5-53CE-1187-E4C8-2EF64173F06D}"/>
                  </a:ext>
                </a:extLst>
              </p:cNvPr>
              <p:cNvSpPr txBox="1"/>
              <p:nvPr/>
            </p:nvSpPr>
            <p:spPr>
              <a:xfrm>
                <a:off x="1526432" y="1718790"/>
                <a:ext cx="2865079" cy="593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ko-KR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trlPr>
                            <a:rPr lang="en-US" altLang="ko-KR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altLang="ko-K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𝐺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den>
                                  </m:f>
                                </m:e>
                              </m:rad>
                            </m:sup>
                          </m:sSup>
                          <m:sSup>
                            <m:sSup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e>
                      </m:nary>
                    </m:oMath>
                  </m:oMathPara>
                </a14:m>
                <a:endParaRPr lang="ko-KR" alt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F906C5-53CE-1187-E4C8-2EF64173F0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432" y="1718790"/>
                <a:ext cx="2865079" cy="593432"/>
              </a:xfrm>
              <a:prstGeom prst="rect">
                <a:avLst/>
              </a:prstGeom>
              <a:blipFill>
                <a:blip r:embed="rId7"/>
                <a:stretch>
                  <a:fillRect b="-103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BC4CF61-16F1-7CFF-B697-28ABE6560A5B}"/>
              </a:ext>
            </a:extLst>
          </p:cNvPr>
          <p:cNvSpPr txBox="1"/>
          <p:nvPr/>
        </p:nvSpPr>
        <p:spPr>
          <a:xfrm>
            <a:off x="540217" y="4033721"/>
            <a:ext cx="285821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Laser Gamow peak energy 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화살표: 아래쪽 13">
            <a:extLst>
              <a:ext uri="{FF2B5EF4-FFF2-40B4-BE49-F238E27FC236}">
                <a16:creationId xmlns:a16="http://schemas.microsoft.com/office/drawing/2014/main" id="{4CC8976E-665A-7787-6C28-6F16BFBFC5B3}"/>
              </a:ext>
            </a:extLst>
          </p:cNvPr>
          <p:cNvSpPr/>
          <p:nvPr/>
        </p:nvSpPr>
        <p:spPr>
          <a:xfrm>
            <a:off x="2774095" y="2513390"/>
            <a:ext cx="225834" cy="300895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EE0BF3-993E-1444-D802-2C175273A213}"/>
              </a:ext>
            </a:extLst>
          </p:cNvPr>
          <p:cNvSpPr txBox="1"/>
          <p:nvPr/>
        </p:nvSpPr>
        <p:spPr>
          <a:xfrm>
            <a:off x="11223813" y="6399176"/>
            <a:ext cx="652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12/14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30D1700-56C1-25C7-EAF7-04DC55BABFD4}"/>
                  </a:ext>
                </a:extLst>
              </p:cNvPr>
              <p:cNvSpPr txBox="1"/>
              <p:nvPr/>
            </p:nvSpPr>
            <p:spPr>
              <a:xfrm>
                <a:off x="7763808" y="546974"/>
                <a:ext cx="2990049" cy="7859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𝑆𝑆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sSub>
                                <m:sSub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func>
                        <m:func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sz="14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altLang="ko-KR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altLang="ko-KR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rad>
                            </m:e>
                          </m:d>
                        </m:e>
                      </m:func>
                    </m:oMath>
                  </m:oMathPara>
                </a14:m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30D1700-56C1-25C7-EAF7-04DC55BAB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3808" y="546974"/>
                <a:ext cx="2990049" cy="7859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그림 14">
            <a:extLst>
              <a:ext uri="{FF2B5EF4-FFF2-40B4-BE49-F238E27FC236}">
                <a16:creationId xmlns:a16="http://schemas.microsoft.com/office/drawing/2014/main" id="{96899D9D-2E04-78B8-CC50-5C76881F91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3471" y="1409285"/>
            <a:ext cx="5094344" cy="38783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B0E1ED2-3FCC-347B-59C7-C6C476BBA62E}"/>
                  </a:ext>
                </a:extLst>
              </p:cNvPr>
              <p:cNvSpPr txBox="1"/>
              <p:nvPr/>
            </p:nvSpPr>
            <p:spPr>
              <a:xfrm>
                <a:off x="3526305" y="3667414"/>
                <a:ext cx="6062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B0E1ED2-3FCC-347B-59C7-C6C476BBA6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6305" y="3667414"/>
                <a:ext cx="606256" cy="307777"/>
              </a:xfrm>
              <a:prstGeom prst="rect">
                <a:avLst/>
              </a:prstGeom>
              <a:blipFill>
                <a:blip r:embed="rId10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0738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7EF77-B471-E94C-90E2-FA75CBEA0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CD8EE100-9DB6-4F6E-CA92-2839A31CAF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56" y="-108835"/>
            <a:ext cx="677158" cy="507868"/>
          </a:xfrm>
          <a:prstGeom prst="rect">
            <a:avLst/>
          </a:prstGeom>
        </p:spPr>
      </p:pic>
      <p:sp>
        <p:nvSpPr>
          <p:cNvPr id="7" name="평행 사변형 6">
            <a:extLst>
              <a:ext uri="{FF2B5EF4-FFF2-40B4-BE49-F238E27FC236}">
                <a16:creationId xmlns:a16="http://schemas.microsoft.com/office/drawing/2014/main" id="{4841CC56-B372-AD97-0CCC-4AD61D42ECA1}"/>
              </a:ext>
            </a:extLst>
          </p:cNvPr>
          <p:cNvSpPr/>
          <p:nvPr/>
        </p:nvSpPr>
        <p:spPr>
          <a:xfrm flipH="1">
            <a:off x="2032258" y="0"/>
            <a:ext cx="10316856" cy="264473"/>
          </a:xfrm>
          <a:prstGeom prst="parallelogram">
            <a:avLst>
              <a:gd name="adj" fmla="val 45799"/>
            </a:avLst>
          </a:prstGeom>
          <a:solidFill>
            <a:srgbClr val="62C6C6">
              <a:alpha val="56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평행 사변형 7">
            <a:extLst>
              <a:ext uri="{FF2B5EF4-FFF2-40B4-BE49-F238E27FC236}">
                <a16:creationId xmlns:a16="http://schemas.microsoft.com/office/drawing/2014/main" id="{B514A51D-85E4-0A95-3095-BECEE8F3F9AC}"/>
              </a:ext>
            </a:extLst>
          </p:cNvPr>
          <p:cNvSpPr/>
          <p:nvPr/>
        </p:nvSpPr>
        <p:spPr>
          <a:xfrm flipH="1">
            <a:off x="1059989" y="0"/>
            <a:ext cx="1134314" cy="264473"/>
          </a:xfrm>
          <a:prstGeom prst="parallelogram">
            <a:avLst>
              <a:gd name="adj" fmla="val 45799"/>
            </a:avLst>
          </a:prstGeom>
          <a:solidFill>
            <a:srgbClr val="006E9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B2DEEF-87BC-E2FF-D0B9-E7981037B9A6}"/>
              </a:ext>
            </a:extLst>
          </p:cNvPr>
          <p:cNvSpPr txBox="1"/>
          <p:nvPr/>
        </p:nvSpPr>
        <p:spPr>
          <a:xfrm>
            <a:off x="540217" y="1064184"/>
            <a:ext cx="249985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Non-resonant reaction 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3491BC9-1817-0C9E-9FB2-8CC5310663F9}"/>
                  </a:ext>
                </a:extLst>
              </p:cNvPr>
              <p:cNvSpPr txBox="1"/>
              <p:nvPr/>
            </p:nvSpPr>
            <p:spPr>
              <a:xfrm>
                <a:off x="1138514" y="1812534"/>
                <a:ext cx="4085734" cy="7275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nary>
                        <m:nary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f>
                            <m:f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e>
                              </m:rad>
                            </m:num>
                            <m:den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sub>
                                  </m:sSub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rad>
                            </m:sup>
                          </m:sSup>
                          <m:sSub>
                            <m:sSub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𝑆𝑆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ko-KR" alt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3491BC9-1817-0C9E-9FB2-8CC5310663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514" y="1812534"/>
                <a:ext cx="4085734" cy="7275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775053C-1C04-12EF-20B3-C272AC8E185B}"/>
                  </a:ext>
                </a:extLst>
              </p:cNvPr>
              <p:cNvSpPr txBox="1"/>
              <p:nvPr/>
            </p:nvSpPr>
            <p:spPr>
              <a:xfrm>
                <a:off x="1590726" y="2742876"/>
                <a:ext cx="3655809" cy="7275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altLang="ko-KR" sz="1600" i="1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altLang="ko-K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ad>
                        <m:radPr>
                          <m:degHide m:val="on"/>
                          <m:ctrlPr>
                            <a:rPr lang="en-US" altLang="ko-KR" sz="16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nary>
                        <m:naryPr>
                          <m:ctrlPr>
                            <a:rPr lang="en-US" altLang="ko-KR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e>
                              </m:rad>
                            </m:num>
                            <m:den>
                              <m: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sub>
                                  </m:sSub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rad>
                            </m:sup>
                          </m:sSup>
                          <m:sSub>
                            <m:sSub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  <m:t>𝑆𝑆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ko-KR" alt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775053C-1C04-12EF-20B3-C272AC8E18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0726" y="2742876"/>
                <a:ext cx="3655809" cy="7275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C52D09-712C-7E3C-AFCE-4BD3A32BE137}"/>
                  </a:ext>
                </a:extLst>
              </p:cNvPr>
              <p:cNvSpPr txBox="1"/>
              <p:nvPr/>
            </p:nvSpPr>
            <p:spPr>
              <a:xfrm>
                <a:off x="1590726" y="3659158"/>
                <a:ext cx="3409138" cy="7275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altLang="ko-KR" sz="16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sSub>
                        <m:sSub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  <m:t>32</m:t>
                                      </m:r>
                                      <m:sSub>
                                        <m:sSubPr>
                                          <m:ctrlPr>
                                            <a:rPr lang="en-US" altLang="ko-K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altLang="ko-K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𝐺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  <m:sSub>
                                        <m:sSubPr>
                                          <m:ctrlPr>
                                            <a:rPr lang="en-US" altLang="ko-K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𝑍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altLang="ko-K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altLang="ko-K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1/4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ko-KR" alt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C52D09-712C-7E3C-AFCE-4BD3A32BE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0726" y="3659158"/>
                <a:ext cx="3409138" cy="7275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788D53C-AE7D-72E2-0A20-4CEB89B575F1}"/>
                  </a:ext>
                </a:extLst>
              </p:cNvPr>
              <p:cNvSpPr txBox="1"/>
              <p:nvPr/>
            </p:nvSpPr>
            <p:spPr>
              <a:xfrm>
                <a:off x="1590726" y="5519608"/>
                <a:ext cx="2891433" cy="8013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sSup>
                                    <m:sSupPr>
                                      <m:ctrlP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p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1.37×</m:t>
                                  </m:r>
                                  <m:sSup>
                                    <m:sSupPr>
                                      <m:ctrlP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18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788D53C-AE7D-72E2-0A20-4CEB89B575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0726" y="5519608"/>
                <a:ext cx="2891433" cy="8013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3D64684-0FF8-5288-9533-DB75DE310D33}"/>
                  </a:ext>
                </a:extLst>
              </p:cNvPr>
              <p:cNvSpPr txBox="1"/>
              <p:nvPr/>
            </p:nvSpPr>
            <p:spPr>
              <a:xfrm>
                <a:off x="6413473" y="5387585"/>
                <a:ext cx="3481531" cy="10653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−2±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4+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f>
                                        <m:fPr>
                                          <m:ctrlP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ko-KR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32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ko-KR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1400" i="1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1400" i="1">
                                                  <a:latin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den>
                                      </m:f>
                                      <m:f>
                                        <m:fPr>
                                          <m:ctrlPr>
                                            <a:rPr lang="en-US" altLang="ko-KR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altLang="ko-KR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𝐺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altLang="ko-KR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𝑍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altLang="ko-KR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𝐵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altLang="ko-KR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rad>
                                </m:e>
                              </m:rad>
                            </m:e>
                          </m:d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3D64684-0FF8-5288-9533-DB75DE310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473" y="5387585"/>
                <a:ext cx="3481531" cy="106535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362BAD01-84C7-C3E9-A14C-2304AD8253AA}"/>
              </a:ext>
            </a:extLst>
          </p:cNvPr>
          <p:cNvSpPr txBox="1"/>
          <p:nvPr/>
        </p:nvSpPr>
        <p:spPr>
          <a:xfrm>
            <a:off x="301655" y="461910"/>
            <a:ext cx="4944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Reactivity for non-resonant reaction</a:t>
            </a:r>
            <a:endParaRPr lang="ko-KR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2EFE5A-226F-00B2-BA73-8C0B61A36C93}"/>
              </a:ext>
            </a:extLst>
          </p:cNvPr>
          <p:cNvSpPr txBox="1"/>
          <p:nvPr/>
        </p:nvSpPr>
        <p:spPr>
          <a:xfrm>
            <a:off x="11223813" y="6399176"/>
            <a:ext cx="652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13/14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AD7214E-83B7-9594-390F-4B131CC2C7CA}"/>
                  </a:ext>
                </a:extLst>
              </p:cNvPr>
              <p:cNvSpPr txBox="1"/>
              <p:nvPr/>
            </p:nvSpPr>
            <p:spPr>
              <a:xfrm>
                <a:off x="1366185" y="4611687"/>
                <a:ext cx="4557530" cy="30777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ko-KR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:modified Bessel function of the second kind order zero</a:t>
                </a:r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AD7214E-83B7-9594-390F-4B131CC2C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185" y="4611687"/>
                <a:ext cx="4557530" cy="307777"/>
              </a:xfrm>
              <a:prstGeom prst="rect">
                <a:avLst/>
              </a:prstGeom>
              <a:blipFill>
                <a:blip r:embed="rId10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그림 25">
            <a:extLst>
              <a:ext uri="{FF2B5EF4-FFF2-40B4-BE49-F238E27FC236}">
                <a16:creationId xmlns:a16="http://schemas.microsoft.com/office/drawing/2014/main" id="{2F2D412B-EBE6-1FE6-BB03-733DE31068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91741" y="1473846"/>
            <a:ext cx="4916074" cy="3750478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0AC65B08-7A5A-3253-21EE-AE55491EE1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91741" y="1473846"/>
            <a:ext cx="4916074" cy="37504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4E24FDA-10FF-E77F-4072-6F91F0F4EBEF}"/>
                  </a:ext>
                </a:extLst>
              </p:cNvPr>
              <p:cNvSpPr txBox="1"/>
              <p:nvPr/>
            </p:nvSpPr>
            <p:spPr>
              <a:xfrm>
                <a:off x="9535402" y="2943139"/>
                <a:ext cx="1883015" cy="7288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num>
                        <m:den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=0.4815</m:t>
                      </m:r>
                      <m:rad>
                        <m:radPr>
                          <m:degHide m:val="on"/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num>
                            <m:den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4E24FDA-10FF-E77F-4072-6F91F0F4EB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5402" y="2943139"/>
                <a:ext cx="1883015" cy="7288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58FC24B-B99B-BFCB-A7DB-54CF4BD7853F}"/>
                  </a:ext>
                </a:extLst>
              </p:cNvPr>
              <p:cNvSpPr txBox="1"/>
              <p:nvPr/>
            </p:nvSpPr>
            <p:spPr>
              <a:xfrm>
                <a:off x="9535402" y="3656862"/>
                <a:ext cx="1791003" cy="3172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=0.1720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58FC24B-B99B-BFCB-A7DB-54CF4BD78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5402" y="3656862"/>
                <a:ext cx="1791003" cy="31720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EFE9A04-2FE3-FD1C-8C82-68A61C1DF153}"/>
                  </a:ext>
                </a:extLst>
              </p:cNvPr>
              <p:cNvSpPr txBox="1"/>
              <p:nvPr/>
            </p:nvSpPr>
            <p:spPr>
              <a:xfrm>
                <a:off x="9535402" y="3958934"/>
                <a:ext cx="15625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=16</m:t>
                      </m:r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ko-KR" sz="1400" b="0" i="0" smtClean="0">
                          <a:latin typeface="Cambria Math" panose="02040503050406030204" pitchFamily="18" charset="0"/>
                        </a:rPr>
                        <m:t>/(</m:t>
                      </m:r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EFE9A04-2FE3-FD1C-8C82-68A61C1DF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5402" y="3958934"/>
                <a:ext cx="1562544" cy="307777"/>
              </a:xfrm>
              <a:prstGeom prst="rect">
                <a:avLst/>
              </a:prstGeom>
              <a:blipFill>
                <a:blip r:embed="rId15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3302A34-C719-195C-0A95-9816D216EFD0}"/>
                  </a:ext>
                </a:extLst>
              </p:cNvPr>
              <p:cNvSpPr txBox="1"/>
              <p:nvPr/>
            </p:nvSpPr>
            <p:spPr>
              <a:xfrm>
                <a:off x="9535402" y="4251579"/>
                <a:ext cx="16884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=32</m:t>
                      </m:r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altLang="ko-KR" sz="1400" b="0" i="0" smtClean="0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𝜇</m:t>
                      </m:r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3302A34-C719-195C-0A95-9816D216E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5402" y="4251579"/>
                <a:ext cx="1688411" cy="307777"/>
              </a:xfrm>
              <a:prstGeom prst="rect">
                <a:avLst/>
              </a:prstGeom>
              <a:blipFill>
                <a:blip r:embed="rId16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240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6F2A7-6057-C49A-ADB4-506F6A9E1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0A61F9FF-8063-A49E-90F3-F4456E5598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56" y="-108835"/>
            <a:ext cx="677158" cy="507868"/>
          </a:xfrm>
          <a:prstGeom prst="rect">
            <a:avLst/>
          </a:prstGeom>
        </p:spPr>
      </p:pic>
      <p:sp>
        <p:nvSpPr>
          <p:cNvPr id="7" name="평행 사변형 6">
            <a:extLst>
              <a:ext uri="{FF2B5EF4-FFF2-40B4-BE49-F238E27FC236}">
                <a16:creationId xmlns:a16="http://schemas.microsoft.com/office/drawing/2014/main" id="{A8C1AA0F-1BA1-4CF8-5E50-197A2D4FCC34}"/>
              </a:ext>
            </a:extLst>
          </p:cNvPr>
          <p:cNvSpPr/>
          <p:nvPr/>
        </p:nvSpPr>
        <p:spPr>
          <a:xfrm flipH="1">
            <a:off x="2032258" y="0"/>
            <a:ext cx="10316856" cy="264473"/>
          </a:xfrm>
          <a:prstGeom prst="parallelogram">
            <a:avLst>
              <a:gd name="adj" fmla="val 45799"/>
            </a:avLst>
          </a:prstGeom>
          <a:solidFill>
            <a:srgbClr val="62C6C6">
              <a:alpha val="56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평행 사변형 7">
            <a:extLst>
              <a:ext uri="{FF2B5EF4-FFF2-40B4-BE49-F238E27FC236}">
                <a16:creationId xmlns:a16="http://schemas.microsoft.com/office/drawing/2014/main" id="{63BDE9D7-AE2F-506C-EABE-BE9610D73340}"/>
              </a:ext>
            </a:extLst>
          </p:cNvPr>
          <p:cNvSpPr/>
          <p:nvPr/>
        </p:nvSpPr>
        <p:spPr>
          <a:xfrm flipH="1">
            <a:off x="1059989" y="0"/>
            <a:ext cx="1134314" cy="264473"/>
          </a:xfrm>
          <a:prstGeom prst="parallelogram">
            <a:avLst>
              <a:gd name="adj" fmla="val 45799"/>
            </a:avLst>
          </a:prstGeom>
          <a:solidFill>
            <a:srgbClr val="006E9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1E7C08-7E17-0DB6-2A2E-FC6543A714AF}"/>
              </a:ext>
            </a:extLst>
          </p:cNvPr>
          <p:cNvSpPr txBox="1"/>
          <p:nvPr/>
        </p:nvSpPr>
        <p:spPr>
          <a:xfrm>
            <a:off x="301655" y="461910"/>
            <a:ext cx="1561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</a:t>
            </a:r>
            <a:endParaRPr lang="ko-KR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A595A1-FCF0-95D8-03FB-3B5478B60B63}"/>
              </a:ext>
            </a:extLst>
          </p:cNvPr>
          <p:cNvSpPr txBox="1"/>
          <p:nvPr/>
        </p:nvSpPr>
        <p:spPr>
          <a:xfrm>
            <a:off x="641814" y="1121012"/>
            <a:ext cx="10476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derived non-equilibrium energy distributions via the TNSA mechanism using both self-similar analytical</a:t>
            </a:r>
            <a:b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numerical approaches.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599D4D-712D-F551-10F0-9C4D17103928}"/>
              </a:ext>
            </a:extLst>
          </p:cNvPr>
          <p:cNvSpPr txBox="1"/>
          <p:nvPr/>
        </p:nvSpPr>
        <p:spPr>
          <a:xfrm>
            <a:off x="641814" y="5481083"/>
            <a:ext cx="9582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future work, we plan to derive the reactivity for resonant reactions and apply various models </a:t>
            </a:r>
            <a:b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beyond the self-similar solution.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4BCB74-745D-4AB8-40EE-E037F1A9C101}"/>
              </a:ext>
            </a:extLst>
          </p:cNvPr>
          <p:cNvSpPr txBox="1"/>
          <p:nvPr/>
        </p:nvSpPr>
        <p:spPr>
          <a:xfrm>
            <a:off x="641814" y="2349529"/>
            <a:ext cx="9396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proposed a theoretical  framework for reactivity based on non-equilibrium distributions.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D679D3-0683-79DF-9A84-CF18AB1886CF}"/>
              </a:ext>
            </a:extLst>
          </p:cNvPr>
          <p:cNvSpPr txBox="1"/>
          <p:nvPr/>
        </p:nvSpPr>
        <p:spPr>
          <a:xfrm>
            <a:off x="641814" y="3301047"/>
            <a:ext cx="9436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Using numerical solutions, we applied to p-¹¹B fusion and investigated optimal laser parameters.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1CA272-C797-47DB-4A7F-23762AD2FEDF}"/>
              </a:ext>
            </a:extLst>
          </p:cNvPr>
          <p:cNvSpPr txBox="1"/>
          <p:nvPr/>
        </p:nvSpPr>
        <p:spPr>
          <a:xfrm>
            <a:off x="641814" y="4252565"/>
            <a:ext cx="10581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Using a self-similar solution, we derived analytical forms for the energy window, peak energy, and reactivity </a:t>
            </a:r>
            <a:b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non-resonant reactions.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8C8BA5-2454-1BCE-CB1C-1B3EB3DD74EB}"/>
              </a:ext>
            </a:extLst>
          </p:cNvPr>
          <p:cNvSpPr txBox="1"/>
          <p:nvPr/>
        </p:nvSpPr>
        <p:spPr>
          <a:xfrm>
            <a:off x="11223813" y="6399176"/>
            <a:ext cx="652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14/14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532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EC8A4-967A-3C54-7851-24A181E22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20B3083A-0E6C-B687-B439-7CC9D880EA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56" y="-108835"/>
            <a:ext cx="677158" cy="5078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6B3D81-131D-97BF-4B17-97B4B2098829}"/>
              </a:ext>
            </a:extLst>
          </p:cNvPr>
          <p:cNvSpPr txBox="1"/>
          <p:nvPr/>
        </p:nvSpPr>
        <p:spPr>
          <a:xfrm>
            <a:off x="3780302" y="2505670"/>
            <a:ext cx="463139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</a:t>
            </a:r>
          </a:p>
          <a:p>
            <a:pPr algn="ctr"/>
            <a:r>
              <a:rPr lang="en-US" altLang="ko-K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your attention</a:t>
            </a:r>
          </a:p>
        </p:txBody>
      </p:sp>
      <p:sp>
        <p:nvSpPr>
          <p:cNvPr id="16" name="자유형: 도형 15">
            <a:extLst>
              <a:ext uri="{FF2B5EF4-FFF2-40B4-BE49-F238E27FC236}">
                <a16:creationId xmlns:a16="http://schemas.microsoft.com/office/drawing/2014/main" id="{C3363F8A-1D5D-4099-7F40-E9AB2AE596C5}"/>
              </a:ext>
            </a:extLst>
          </p:cNvPr>
          <p:cNvSpPr/>
          <p:nvPr/>
        </p:nvSpPr>
        <p:spPr>
          <a:xfrm>
            <a:off x="8562110" y="1"/>
            <a:ext cx="3629890" cy="3145369"/>
          </a:xfrm>
          <a:custGeom>
            <a:avLst/>
            <a:gdLst>
              <a:gd name="connsiteX0" fmla="*/ 784863 w 3629890"/>
              <a:gd name="connsiteY0" fmla="*/ 0 h 3145369"/>
              <a:gd name="connsiteX1" fmla="*/ 3629890 w 3629890"/>
              <a:gd name="connsiteY1" fmla="*/ 0 h 3145369"/>
              <a:gd name="connsiteX2" fmla="*/ 3629890 w 3629890"/>
              <a:gd name="connsiteY2" fmla="*/ 2055009 h 3145369"/>
              <a:gd name="connsiteX3" fmla="*/ 2831151 w 3629890"/>
              <a:gd name="connsiteY3" fmla="*/ 3145369 h 3145369"/>
              <a:gd name="connsiteX4" fmla="*/ 0 w 3629890"/>
              <a:gd name="connsiteY4" fmla="*/ 1071418 h 3145369"/>
              <a:gd name="connsiteX5" fmla="*/ 784863 w 3629890"/>
              <a:gd name="connsiteY5" fmla="*/ 0 h 314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29890" h="3145369">
                <a:moveTo>
                  <a:pt x="784863" y="0"/>
                </a:moveTo>
                <a:lnTo>
                  <a:pt x="3629890" y="0"/>
                </a:lnTo>
                <a:lnTo>
                  <a:pt x="3629890" y="2055009"/>
                </a:lnTo>
                <a:lnTo>
                  <a:pt x="2831151" y="3145369"/>
                </a:lnTo>
                <a:lnTo>
                  <a:pt x="0" y="1071418"/>
                </a:lnTo>
                <a:lnTo>
                  <a:pt x="784863" y="0"/>
                </a:lnTo>
                <a:close/>
              </a:path>
            </a:pathLst>
          </a:custGeom>
          <a:solidFill>
            <a:srgbClr val="006E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5" name="자유형: 도형 14">
            <a:extLst>
              <a:ext uri="{FF2B5EF4-FFF2-40B4-BE49-F238E27FC236}">
                <a16:creationId xmlns:a16="http://schemas.microsoft.com/office/drawing/2014/main" id="{2A2F2F51-DE5B-9A3A-DE91-C0528454A669}"/>
              </a:ext>
            </a:extLst>
          </p:cNvPr>
          <p:cNvSpPr/>
          <p:nvPr/>
        </p:nvSpPr>
        <p:spPr>
          <a:xfrm>
            <a:off x="9979892" y="2473580"/>
            <a:ext cx="2212109" cy="4384421"/>
          </a:xfrm>
          <a:custGeom>
            <a:avLst/>
            <a:gdLst>
              <a:gd name="connsiteX0" fmla="*/ 2212109 w 2212109"/>
              <a:gd name="connsiteY0" fmla="*/ 0 h 4384421"/>
              <a:gd name="connsiteX1" fmla="*/ 2212109 w 2212109"/>
              <a:gd name="connsiteY1" fmla="*/ 4384421 h 4384421"/>
              <a:gd name="connsiteX2" fmla="*/ 1862912 w 2212109"/>
              <a:gd name="connsiteY2" fmla="*/ 4384421 h 4384421"/>
              <a:gd name="connsiteX3" fmla="*/ 0 w 2212109"/>
              <a:gd name="connsiteY3" fmla="*/ 3019751 h 4384421"/>
              <a:gd name="connsiteX4" fmla="*/ 2212109 w 2212109"/>
              <a:gd name="connsiteY4" fmla="*/ 0 h 438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2109" h="4384421">
                <a:moveTo>
                  <a:pt x="2212109" y="0"/>
                </a:moveTo>
                <a:lnTo>
                  <a:pt x="2212109" y="4384421"/>
                </a:lnTo>
                <a:lnTo>
                  <a:pt x="1862912" y="4384421"/>
                </a:lnTo>
                <a:lnTo>
                  <a:pt x="0" y="3019751"/>
                </a:lnTo>
                <a:lnTo>
                  <a:pt x="2212109" y="0"/>
                </a:lnTo>
                <a:close/>
              </a:path>
            </a:pathLst>
          </a:custGeom>
          <a:solidFill>
            <a:srgbClr val="62C6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422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BE501-90D8-92BF-EEBF-3679A4D0E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D73D270E-B1D8-0E65-4BE4-2DBB79960C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56" y="-108835"/>
            <a:ext cx="677158" cy="5078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47514E-F8FC-20AF-6AD5-22F0CB6D6487}"/>
              </a:ext>
            </a:extLst>
          </p:cNvPr>
          <p:cNvSpPr txBox="1"/>
          <p:nvPr/>
        </p:nvSpPr>
        <p:spPr>
          <a:xfrm>
            <a:off x="4615466" y="2875002"/>
            <a:ext cx="29610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Backup</a:t>
            </a:r>
            <a:endParaRPr lang="en-US" altLang="ko-KR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자유형: 도형 15">
            <a:extLst>
              <a:ext uri="{FF2B5EF4-FFF2-40B4-BE49-F238E27FC236}">
                <a16:creationId xmlns:a16="http://schemas.microsoft.com/office/drawing/2014/main" id="{666C462F-1957-2477-EE25-9AD620A77528}"/>
              </a:ext>
            </a:extLst>
          </p:cNvPr>
          <p:cNvSpPr/>
          <p:nvPr/>
        </p:nvSpPr>
        <p:spPr>
          <a:xfrm>
            <a:off x="8562110" y="1"/>
            <a:ext cx="3629890" cy="3145369"/>
          </a:xfrm>
          <a:custGeom>
            <a:avLst/>
            <a:gdLst>
              <a:gd name="connsiteX0" fmla="*/ 784863 w 3629890"/>
              <a:gd name="connsiteY0" fmla="*/ 0 h 3145369"/>
              <a:gd name="connsiteX1" fmla="*/ 3629890 w 3629890"/>
              <a:gd name="connsiteY1" fmla="*/ 0 h 3145369"/>
              <a:gd name="connsiteX2" fmla="*/ 3629890 w 3629890"/>
              <a:gd name="connsiteY2" fmla="*/ 2055009 h 3145369"/>
              <a:gd name="connsiteX3" fmla="*/ 2831151 w 3629890"/>
              <a:gd name="connsiteY3" fmla="*/ 3145369 h 3145369"/>
              <a:gd name="connsiteX4" fmla="*/ 0 w 3629890"/>
              <a:gd name="connsiteY4" fmla="*/ 1071418 h 3145369"/>
              <a:gd name="connsiteX5" fmla="*/ 784863 w 3629890"/>
              <a:gd name="connsiteY5" fmla="*/ 0 h 314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29890" h="3145369">
                <a:moveTo>
                  <a:pt x="784863" y="0"/>
                </a:moveTo>
                <a:lnTo>
                  <a:pt x="3629890" y="0"/>
                </a:lnTo>
                <a:lnTo>
                  <a:pt x="3629890" y="2055009"/>
                </a:lnTo>
                <a:lnTo>
                  <a:pt x="2831151" y="3145369"/>
                </a:lnTo>
                <a:lnTo>
                  <a:pt x="0" y="1071418"/>
                </a:lnTo>
                <a:lnTo>
                  <a:pt x="784863" y="0"/>
                </a:lnTo>
                <a:close/>
              </a:path>
            </a:pathLst>
          </a:custGeom>
          <a:solidFill>
            <a:srgbClr val="006E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5" name="자유형: 도형 14">
            <a:extLst>
              <a:ext uri="{FF2B5EF4-FFF2-40B4-BE49-F238E27FC236}">
                <a16:creationId xmlns:a16="http://schemas.microsoft.com/office/drawing/2014/main" id="{91C1FBCF-2F02-F9E7-E901-933882BD3FC3}"/>
              </a:ext>
            </a:extLst>
          </p:cNvPr>
          <p:cNvSpPr/>
          <p:nvPr/>
        </p:nvSpPr>
        <p:spPr>
          <a:xfrm>
            <a:off x="9979892" y="2473580"/>
            <a:ext cx="2212109" cy="4384421"/>
          </a:xfrm>
          <a:custGeom>
            <a:avLst/>
            <a:gdLst>
              <a:gd name="connsiteX0" fmla="*/ 2212109 w 2212109"/>
              <a:gd name="connsiteY0" fmla="*/ 0 h 4384421"/>
              <a:gd name="connsiteX1" fmla="*/ 2212109 w 2212109"/>
              <a:gd name="connsiteY1" fmla="*/ 4384421 h 4384421"/>
              <a:gd name="connsiteX2" fmla="*/ 1862912 w 2212109"/>
              <a:gd name="connsiteY2" fmla="*/ 4384421 h 4384421"/>
              <a:gd name="connsiteX3" fmla="*/ 0 w 2212109"/>
              <a:gd name="connsiteY3" fmla="*/ 3019751 h 4384421"/>
              <a:gd name="connsiteX4" fmla="*/ 2212109 w 2212109"/>
              <a:gd name="connsiteY4" fmla="*/ 0 h 438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2109" h="4384421">
                <a:moveTo>
                  <a:pt x="2212109" y="0"/>
                </a:moveTo>
                <a:lnTo>
                  <a:pt x="2212109" y="4384421"/>
                </a:lnTo>
                <a:lnTo>
                  <a:pt x="1862912" y="4384421"/>
                </a:lnTo>
                <a:lnTo>
                  <a:pt x="0" y="3019751"/>
                </a:lnTo>
                <a:lnTo>
                  <a:pt x="2212109" y="0"/>
                </a:lnTo>
                <a:close/>
              </a:path>
            </a:pathLst>
          </a:custGeom>
          <a:solidFill>
            <a:srgbClr val="62C6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364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8ECA398-4E76-7958-5B7E-6137604056DD}"/>
              </a:ext>
            </a:extLst>
          </p:cNvPr>
          <p:cNvSpPr txBox="1"/>
          <p:nvPr/>
        </p:nvSpPr>
        <p:spPr>
          <a:xfrm>
            <a:off x="301655" y="461910"/>
            <a:ext cx="3098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Evolution of elements </a:t>
            </a:r>
            <a:endParaRPr lang="ko-KR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7359E9DF-49AE-16D6-6BD6-D7AF2E818B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56" y="-108835"/>
            <a:ext cx="677158" cy="507868"/>
          </a:xfrm>
          <a:prstGeom prst="rect">
            <a:avLst/>
          </a:prstGeom>
        </p:spPr>
      </p:pic>
      <p:grpSp>
        <p:nvGrpSpPr>
          <p:cNvPr id="25" name="그룹 24">
            <a:extLst>
              <a:ext uri="{FF2B5EF4-FFF2-40B4-BE49-F238E27FC236}">
                <a16:creationId xmlns:a16="http://schemas.microsoft.com/office/drawing/2014/main" id="{677CD472-7E8D-0B23-AB7E-94423BA3324E}"/>
              </a:ext>
            </a:extLst>
          </p:cNvPr>
          <p:cNvGrpSpPr/>
          <p:nvPr/>
        </p:nvGrpSpPr>
        <p:grpSpPr>
          <a:xfrm>
            <a:off x="1059989" y="0"/>
            <a:ext cx="11289125" cy="264473"/>
            <a:chOff x="1059989" y="0"/>
            <a:chExt cx="11289125" cy="264473"/>
          </a:xfrm>
        </p:grpSpPr>
        <p:sp>
          <p:nvSpPr>
            <p:cNvPr id="17" name="평행 사변형 16">
              <a:extLst>
                <a:ext uri="{FF2B5EF4-FFF2-40B4-BE49-F238E27FC236}">
                  <a16:creationId xmlns:a16="http://schemas.microsoft.com/office/drawing/2014/main" id="{F8BD4320-561D-D8A9-5FFD-78ED534B4CFC}"/>
                </a:ext>
              </a:extLst>
            </p:cNvPr>
            <p:cNvSpPr/>
            <p:nvPr/>
          </p:nvSpPr>
          <p:spPr>
            <a:xfrm flipH="1">
              <a:off x="2032258" y="0"/>
              <a:ext cx="10316856" cy="264473"/>
            </a:xfrm>
            <a:prstGeom prst="parallelogram">
              <a:avLst>
                <a:gd name="adj" fmla="val 45799"/>
              </a:avLst>
            </a:prstGeom>
            <a:solidFill>
              <a:srgbClr val="62C6C6">
                <a:alpha val="56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8" name="평행 사변형 17">
              <a:extLst>
                <a:ext uri="{FF2B5EF4-FFF2-40B4-BE49-F238E27FC236}">
                  <a16:creationId xmlns:a16="http://schemas.microsoft.com/office/drawing/2014/main" id="{7F08CD0C-E32F-2B41-0A1C-B24CCCFE0F18}"/>
                </a:ext>
              </a:extLst>
            </p:cNvPr>
            <p:cNvSpPr/>
            <p:nvPr/>
          </p:nvSpPr>
          <p:spPr>
            <a:xfrm flipH="1">
              <a:off x="1059989" y="0"/>
              <a:ext cx="1134314" cy="264473"/>
            </a:xfrm>
            <a:prstGeom prst="parallelogram">
              <a:avLst>
                <a:gd name="adj" fmla="val 45799"/>
              </a:avLst>
            </a:prstGeom>
            <a:solidFill>
              <a:srgbClr val="006E9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100" name="그룹 99">
            <a:extLst>
              <a:ext uri="{FF2B5EF4-FFF2-40B4-BE49-F238E27FC236}">
                <a16:creationId xmlns:a16="http://schemas.microsoft.com/office/drawing/2014/main" id="{8E1F7A8C-E60B-91BD-66A8-D4BCDDA3C6BA}"/>
              </a:ext>
            </a:extLst>
          </p:cNvPr>
          <p:cNvGrpSpPr/>
          <p:nvPr/>
        </p:nvGrpSpPr>
        <p:grpSpPr>
          <a:xfrm>
            <a:off x="6892718" y="3805565"/>
            <a:ext cx="3578215" cy="2508097"/>
            <a:chOff x="5008415" y="1402888"/>
            <a:chExt cx="4021271" cy="28186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직사각형 100">
                  <a:extLst>
                    <a:ext uri="{FF2B5EF4-FFF2-40B4-BE49-F238E27FC236}">
                      <a16:creationId xmlns:a16="http://schemas.microsoft.com/office/drawing/2014/main" id="{BAA10312-9111-371B-1B26-3F82F0A97C7A}"/>
                    </a:ext>
                  </a:extLst>
                </p:cNvPr>
                <p:cNvSpPr/>
                <p:nvPr/>
              </p:nvSpPr>
              <p:spPr>
                <a:xfrm>
                  <a:off x="5014263" y="1526508"/>
                  <a:ext cx="369557" cy="369557"/>
                </a:xfrm>
                <a:prstGeom prst="rect">
                  <a:avLst/>
                </a:prstGeom>
                <a:solidFill>
                  <a:srgbClr val="5B9BD5">
                    <a:lumMod val="75000"/>
                  </a:srgbClr>
                </a:solid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50800" h="50800"/>
                </a:sp3d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13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kumimoji="0" lang="en-US" altLang="ko-KR" sz="1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C</m:t>
                        </m:r>
                      </m:oMath>
                    </m:oMathPara>
                  </a14:m>
                  <a:endParaRPr kumimoji="0" lang="ko-KR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</mc:Choice>
          <mc:Fallback xmlns="">
            <p:sp>
              <p:nvSpPr>
                <p:cNvPr id="101" name="직사각형 100">
                  <a:extLst>
                    <a:ext uri="{FF2B5EF4-FFF2-40B4-BE49-F238E27FC236}">
                      <a16:creationId xmlns:a16="http://schemas.microsoft.com/office/drawing/2014/main" id="{BAA10312-9111-371B-1B26-3F82F0A97C7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14263" y="1526508"/>
                  <a:ext cx="369557" cy="36955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직사각형 101">
                  <a:extLst>
                    <a:ext uri="{FF2B5EF4-FFF2-40B4-BE49-F238E27FC236}">
                      <a16:creationId xmlns:a16="http://schemas.microsoft.com/office/drawing/2014/main" id="{335134AF-E89D-0CA6-E83F-613F62ACCC0D}"/>
                    </a:ext>
                  </a:extLst>
                </p:cNvPr>
                <p:cNvSpPr/>
                <p:nvPr/>
              </p:nvSpPr>
              <p:spPr>
                <a:xfrm>
                  <a:off x="5847865" y="1525265"/>
                  <a:ext cx="370800" cy="370800"/>
                </a:xfrm>
                <a:prstGeom prst="rect">
                  <a:avLst/>
                </a:prstGeom>
                <a:solidFill>
                  <a:srgbClr val="5B9BD5">
                    <a:lumMod val="75000"/>
                  </a:srgbClr>
                </a:solid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50800" h="50800"/>
                </a:sp3d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14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kumimoji="0" lang="en-US" altLang="ko-KR" sz="1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N</m:t>
                        </m:r>
                      </m:oMath>
                    </m:oMathPara>
                  </a14:m>
                  <a:endParaRPr kumimoji="0" lang="ko-KR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</mc:Choice>
          <mc:Fallback xmlns="">
            <p:sp>
              <p:nvSpPr>
                <p:cNvPr id="102" name="직사각형 101">
                  <a:extLst>
                    <a:ext uri="{FF2B5EF4-FFF2-40B4-BE49-F238E27FC236}">
                      <a16:creationId xmlns:a16="http://schemas.microsoft.com/office/drawing/2014/main" id="{335134AF-E89D-0CA6-E83F-613F62ACCC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7865" y="1525265"/>
                  <a:ext cx="370800" cy="370800"/>
                </a:xfrm>
                <a:prstGeom prst="rect">
                  <a:avLst/>
                </a:prstGeom>
                <a:blipFill>
                  <a:blip r:embed="rId5"/>
                  <a:stretch>
                    <a:fillRect r="-1613"/>
                  </a:stretch>
                </a:blip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직사각형 102">
                  <a:extLst>
                    <a:ext uri="{FF2B5EF4-FFF2-40B4-BE49-F238E27FC236}">
                      <a16:creationId xmlns:a16="http://schemas.microsoft.com/office/drawing/2014/main" id="{0A733C4A-EB12-0BC3-F283-31F0AFB13F60}"/>
                    </a:ext>
                  </a:extLst>
                </p:cNvPr>
                <p:cNvSpPr/>
                <p:nvPr/>
              </p:nvSpPr>
              <p:spPr>
                <a:xfrm>
                  <a:off x="6685948" y="1527211"/>
                  <a:ext cx="370800" cy="370800"/>
                </a:xfrm>
                <a:prstGeom prst="rect">
                  <a:avLst/>
                </a:prstGeom>
                <a:solidFill>
                  <a:srgbClr val="5B9BD5">
                    <a:lumMod val="75000"/>
                  </a:srgbClr>
                </a:solid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50800" h="50800"/>
                </a:sp3d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17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kumimoji="0" lang="en-US" altLang="ko-KR" sz="1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O</m:t>
                        </m:r>
                      </m:oMath>
                    </m:oMathPara>
                  </a14:m>
                  <a:endParaRPr kumimoji="0" lang="ko-KR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</mc:Choice>
          <mc:Fallback xmlns="">
            <p:sp>
              <p:nvSpPr>
                <p:cNvPr id="103" name="직사각형 102">
                  <a:extLst>
                    <a:ext uri="{FF2B5EF4-FFF2-40B4-BE49-F238E27FC236}">
                      <a16:creationId xmlns:a16="http://schemas.microsoft.com/office/drawing/2014/main" id="{0A733C4A-EB12-0BC3-F283-31F0AFB13F6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5948" y="1527211"/>
                  <a:ext cx="370800" cy="370800"/>
                </a:xfrm>
                <a:prstGeom prst="rect">
                  <a:avLst/>
                </a:prstGeom>
                <a:blipFill>
                  <a:blip r:embed="rId6"/>
                  <a:stretch>
                    <a:fillRect l="-1639"/>
                  </a:stretch>
                </a:blip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직사각형 103">
                  <a:extLst>
                    <a:ext uri="{FF2B5EF4-FFF2-40B4-BE49-F238E27FC236}">
                      <a16:creationId xmlns:a16="http://schemas.microsoft.com/office/drawing/2014/main" id="{1A149A9F-BE89-B580-18A4-7AAC44AEFA4E}"/>
                    </a:ext>
                  </a:extLst>
                </p:cNvPr>
                <p:cNvSpPr/>
                <p:nvPr/>
              </p:nvSpPr>
              <p:spPr>
                <a:xfrm>
                  <a:off x="7529655" y="1525265"/>
                  <a:ext cx="370800" cy="370800"/>
                </a:xfrm>
                <a:prstGeom prst="rect">
                  <a:avLst/>
                </a:prstGeom>
                <a:solidFill>
                  <a:srgbClr val="5B9BD5">
                    <a:lumMod val="75000"/>
                  </a:srgbClr>
                </a:solid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50800" h="50800"/>
                </a:sp3d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18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kumimoji="0" lang="en-US" altLang="ko-KR" sz="1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F</m:t>
                        </m:r>
                      </m:oMath>
                    </m:oMathPara>
                  </a14:m>
                  <a:endParaRPr kumimoji="0" lang="ko-KR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</mc:Choice>
          <mc:Fallback xmlns="">
            <p:sp>
              <p:nvSpPr>
                <p:cNvPr id="104" name="직사각형 103">
                  <a:extLst>
                    <a:ext uri="{FF2B5EF4-FFF2-40B4-BE49-F238E27FC236}">
                      <a16:creationId xmlns:a16="http://schemas.microsoft.com/office/drawing/2014/main" id="{1A149A9F-BE89-B580-18A4-7AAC44AEFA4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29655" y="1525265"/>
                  <a:ext cx="370800" cy="37080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직사각형 104">
                  <a:extLst>
                    <a:ext uri="{FF2B5EF4-FFF2-40B4-BE49-F238E27FC236}">
                      <a16:creationId xmlns:a16="http://schemas.microsoft.com/office/drawing/2014/main" id="{2C61778B-FEEF-01F5-8B9E-829FA83BD4AB}"/>
                    </a:ext>
                  </a:extLst>
                </p:cNvPr>
                <p:cNvSpPr/>
                <p:nvPr/>
              </p:nvSpPr>
              <p:spPr>
                <a:xfrm>
                  <a:off x="5014263" y="2387960"/>
                  <a:ext cx="370800" cy="370800"/>
                </a:xfrm>
                <a:prstGeom prst="rect">
                  <a:avLst/>
                </a:prstGeom>
                <a:solidFill>
                  <a:srgbClr val="5B9BD5">
                    <a:lumMod val="75000"/>
                  </a:srgbClr>
                </a:solid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50800" h="50800"/>
                </a:sp3d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13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kumimoji="0" lang="en-US" altLang="ko-KR" sz="1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N</m:t>
                        </m:r>
                      </m:oMath>
                    </m:oMathPara>
                  </a14:m>
                  <a:endParaRPr kumimoji="0" lang="ko-KR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</mc:Choice>
          <mc:Fallback xmlns="">
            <p:sp>
              <p:nvSpPr>
                <p:cNvPr id="105" name="직사각형 104">
                  <a:extLst>
                    <a:ext uri="{FF2B5EF4-FFF2-40B4-BE49-F238E27FC236}">
                      <a16:creationId xmlns:a16="http://schemas.microsoft.com/office/drawing/2014/main" id="{2C61778B-FEEF-01F5-8B9E-829FA83BD4A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14263" y="2387960"/>
                  <a:ext cx="370800" cy="370800"/>
                </a:xfrm>
                <a:prstGeom prst="rect">
                  <a:avLst/>
                </a:prstGeom>
                <a:blipFill>
                  <a:blip r:embed="rId8"/>
                  <a:stretch>
                    <a:fillRect l="-1639" r="-1639"/>
                  </a:stretch>
                </a:blip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직사각형 105">
                  <a:extLst>
                    <a:ext uri="{FF2B5EF4-FFF2-40B4-BE49-F238E27FC236}">
                      <a16:creationId xmlns:a16="http://schemas.microsoft.com/office/drawing/2014/main" id="{6AB611FD-F445-17DC-AFFF-CB8F4515D817}"/>
                    </a:ext>
                  </a:extLst>
                </p:cNvPr>
                <p:cNvSpPr/>
                <p:nvPr/>
              </p:nvSpPr>
              <p:spPr>
                <a:xfrm>
                  <a:off x="5842243" y="2381905"/>
                  <a:ext cx="370800" cy="370800"/>
                </a:xfrm>
                <a:prstGeom prst="rect">
                  <a:avLst/>
                </a:prstGeom>
                <a:solidFill>
                  <a:srgbClr val="5B9BD5">
                    <a:lumMod val="75000"/>
                  </a:srgbClr>
                </a:solid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50800" h="50800"/>
                </a:sp3d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15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kumimoji="0" lang="en-US" altLang="ko-KR" sz="1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O</m:t>
                        </m:r>
                      </m:oMath>
                    </m:oMathPara>
                  </a14:m>
                  <a:endParaRPr kumimoji="0" lang="ko-KR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</mc:Choice>
          <mc:Fallback xmlns="">
            <p:sp>
              <p:nvSpPr>
                <p:cNvPr id="106" name="직사각형 105">
                  <a:extLst>
                    <a:ext uri="{FF2B5EF4-FFF2-40B4-BE49-F238E27FC236}">
                      <a16:creationId xmlns:a16="http://schemas.microsoft.com/office/drawing/2014/main" id="{6AB611FD-F445-17DC-AFFF-CB8F4515D8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2243" y="2381905"/>
                  <a:ext cx="370800" cy="370800"/>
                </a:xfrm>
                <a:prstGeom prst="rect">
                  <a:avLst/>
                </a:prstGeom>
                <a:blipFill>
                  <a:blip r:embed="rId9"/>
                  <a:stretch>
                    <a:fillRect l="-1639"/>
                  </a:stretch>
                </a:blip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직사각형 106">
                  <a:extLst>
                    <a:ext uri="{FF2B5EF4-FFF2-40B4-BE49-F238E27FC236}">
                      <a16:creationId xmlns:a16="http://schemas.microsoft.com/office/drawing/2014/main" id="{CDB9C7A0-362A-E898-C03E-0D4C007B74FD}"/>
                    </a:ext>
                  </a:extLst>
                </p:cNvPr>
                <p:cNvSpPr/>
                <p:nvPr/>
              </p:nvSpPr>
              <p:spPr>
                <a:xfrm>
                  <a:off x="6685948" y="2381905"/>
                  <a:ext cx="370800" cy="370800"/>
                </a:xfrm>
                <a:prstGeom prst="rect">
                  <a:avLst/>
                </a:prstGeom>
                <a:solidFill>
                  <a:srgbClr val="5B9BD5">
                    <a:lumMod val="75000"/>
                  </a:srgbClr>
                </a:solid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50800" h="50800"/>
                </a:sp3d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17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kumimoji="0" lang="en-US" altLang="ko-KR" sz="1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F</m:t>
                        </m:r>
                      </m:oMath>
                    </m:oMathPara>
                  </a14:m>
                  <a:endParaRPr kumimoji="0" lang="ko-KR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</mc:Choice>
          <mc:Fallback xmlns="">
            <p:sp>
              <p:nvSpPr>
                <p:cNvPr id="107" name="직사각형 106">
                  <a:extLst>
                    <a:ext uri="{FF2B5EF4-FFF2-40B4-BE49-F238E27FC236}">
                      <a16:creationId xmlns:a16="http://schemas.microsoft.com/office/drawing/2014/main" id="{CDB9C7A0-362A-E898-C03E-0D4C007B74F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5948" y="2381905"/>
                  <a:ext cx="370800" cy="37080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직사각형 107">
                  <a:extLst>
                    <a:ext uri="{FF2B5EF4-FFF2-40B4-BE49-F238E27FC236}">
                      <a16:creationId xmlns:a16="http://schemas.microsoft.com/office/drawing/2014/main" id="{1F5F7BB6-6DC0-3667-073E-2DCF3AEE681D}"/>
                    </a:ext>
                  </a:extLst>
                </p:cNvPr>
                <p:cNvSpPr/>
                <p:nvPr/>
              </p:nvSpPr>
              <p:spPr>
                <a:xfrm>
                  <a:off x="5008415" y="3244601"/>
                  <a:ext cx="370800" cy="370800"/>
                </a:xfrm>
                <a:prstGeom prst="rect">
                  <a:avLst/>
                </a:prstGeom>
                <a:solidFill>
                  <a:srgbClr val="5B9BD5">
                    <a:lumMod val="75000"/>
                  </a:srgbClr>
                </a:solid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50800" h="50800"/>
                </a:sp3d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kumimoji="0" lang="en-US" altLang="ko-KR" sz="1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C</m:t>
                        </m:r>
                      </m:oMath>
                    </m:oMathPara>
                  </a14:m>
                  <a:endParaRPr kumimoji="0" lang="ko-KR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</mc:Choice>
          <mc:Fallback xmlns="">
            <p:sp>
              <p:nvSpPr>
                <p:cNvPr id="108" name="직사각형 107">
                  <a:extLst>
                    <a:ext uri="{FF2B5EF4-FFF2-40B4-BE49-F238E27FC236}">
                      <a16:creationId xmlns:a16="http://schemas.microsoft.com/office/drawing/2014/main" id="{1F5F7BB6-6DC0-3667-073E-2DCF3AEE68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8415" y="3244601"/>
                  <a:ext cx="370800" cy="37080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직사각형 108">
                  <a:extLst>
                    <a:ext uri="{FF2B5EF4-FFF2-40B4-BE49-F238E27FC236}">
                      <a16:creationId xmlns:a16="http://schemas.microsoft.com/office/drawing/2014/main" id="{B3127C83-24E4-F8F1-B356-B51DF7E008FD}"/>
                    </a:ext>
                  </a:extLst>
                </p:cNvPr>
                <p:cNvSpPr/>
                <p:nvPr/>
              </p:nvSpPr>
              <p:spPr>
                <a:xfrm>
                  <a:off x="5842243" y="3238518"/>
                  <a:ext cx="370800" cy="370800"/>
                </a:xfrm>
                <a:prstGeom prst="rect">
                  <a:avLst/>
                </a:prstGeom>
                <a:solidFill>
                  <a:srgbClr val="5B9BD5">
                    <a:lumMod val="75000"/>
                  </a:srgbClr>
                </a:solid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50800" h="50800"/>
                </a:sp3d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15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kumimoji="0" lang="en-US" altLang="ko-KR" sz="1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N</m:t>
                        </m:r>
                      </m:oMath>
                    </m:oMathPara>
                  </a14:m>
                  <a:endParaRPr kumimoji="0" lang="ko-KR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</mc:Choice>
          <mc:Fallback xmlns="">
            <p:sp>
              <p:nvSpPr>
                <p:cNvPr id="109" name="직사각형 108">
                  <a:extLst>
                    <a:ext uri="{FF2B5EF4-FFF2-40B4-BE49-F238E27FC236}">
                      <a16:creationId xmlns:a16="http://schemas.microsoft.com/office/drawing/2014/main" id="{B3127C83-24E4-F8F1-B356-B51DF7E008F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2243" y="3238518"/>
                  <a:ext cx="370800" cy="370800"/>
                </a:xfrm>
                <a:prstGeom prst="rect">
                  <a:avLst/>
                </a:prstGeom>
                <a:blipFill>
                  <a:blip r:embed="rId12"/>
                  <a:stretch>
                    <a:fillRect l="-3279" r="-1639"/>
                  </a:stretch>
                </a:blip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직사각형 109">
                  <a:extLst>
                    <a:ext uri="{FF2B5EF4-FFF2-40B4-BE49-F238E27FC236}">
                      <a16:creationId xmlns:a16="http://schemas.microsoft.com/office/drawing/2014/main" id="{CBFC52F9-5BAF-3F0E-0142-59FB1D0063F7}"/>
                    </a:ext>
                  </a:extLst>
                </p:cNvPr>
                <p:cNvSpPr/>
                <p:nvPr/>
              </p:nvSpPr>
              <p:spPr>
                <a:xfrm>
                  <a:off x="6685949" y="3238518"/>
                  <a:ext cx="370800" cy="370800"/>
                </a:xfrm>
                <a:prstGeom prst="rect">
                  <a:avLst/>
                </a:prstGeom>
                <a:solidFill>
                  <a:srgbClr val="5B9BD5">
                    <a:lumMod val="75000"/>
                  </a:srgbClr>
                </a:solid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50800" h="50800"/>
                </a:sp3d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16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kumimoji="0" lang="en-US" altLang="ko-KR" sz="1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O</m:t>
                        </m:r>
                      </m:oMath>
                    </m:oMathPara>
                  </a14:m>
                  <a:endParaRPr kumimoji="0" lang="ko-KR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</mc:Choice>
          <mc:Fallback xmlns="">
            <p:sp>
              <p:nvSpPr>
                <p:cNvPr id="110" name="직사각형 109">
                  <a:extLst>
                    <a:ext uri="{FF2B5EF4-FFF2-40B4-BE49-F238E27FC236}">
                      <a16:creationId xmlns:a16="http://schemas.microsoft.com/office/drawing/2014/main" id="{CBFC52F9-5BAF-3F0E-0142-59FB1D0063F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5949" y="3238518"/>
                  <a:ext cx="370800" cy="370800"/>
                </a:xfrm>
                <a:prstGeom prst="rect">
                  <a:avLst/>
                </a:prstGeom>
                <a:blipFill>
                  <a:blip r:embed="rId13"/>
                  <a:stretch>
                    <a:fillRect l="-1639"/>
                  </a:stretch>
                </a:blip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직사각형 110">
                  <a:extLst>
                    <a:ext uri="{FF2B5EF4-FFF2-40B4-BE49-F238E27FC236}">
                      <a16:creationId xmlns:a16="http://schemas.microsoft.com/office/drawing/2014/main" id="{56B48587-2BC2-80F9-4148-6E6BE3D71B55}"/>
                    </a:ext>
                  </a:extLst>
                </p:cNvPr>
                <p:cNvSpPr/>
                <p:nvPr/>
              </p:nvSpPr>
              <p:spPr>
                <a:xfrm>
                  <a:off x="7529656" y="3238518"/>
                  <a:ext cx="370800" cy="370800"/>
                </a:xfrm>
                <a:prstGeom prst="rect">
                  <a:avLst/>
                </a:prstGeom>
                <a:solidFill>
                  <a:srgbClr val="5B9BD5">
                    <a:lumMod val="75000"/>
                  </a:srgbClr>
                </a:solid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50800" h="50800"/>
                </a:sp3d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18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kumimoji="0" lang="en-US" altLang="ko-KR" sz="1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O</m:t>
                        </m:r>
                      </m:oMath>
                    </m:oMathPara>
                  </a14:m>
                  <a:endParaRPr kumimoji="0" lang="ko-KR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</mc:Choice>
          <mc:Fallback xmlns="">
            <p:sp>
              <p:nvSpPr>
                <p:cNvPr id="111" name="직사각형 110">
                  <a:extLst>
                    <a:ext uri="{FF2B5EF4-FFF2-40B4-BE49-F238E27FC236}">
                      <a16:creationId xmlns:a16="http://schemas.microsoft.com/office/drawing/2014/main" id="{56B48587-2BC2-80F9-4148-6E6BE3D71B5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29656" y="3238518"/>
                  <a:ext cx="370800" cy="370800"/>
                </a:xfrm>
                <a:prstGeom prst="rect">
                  <a:avLst/>
                </a:prstGeom>
                <a:blipFill>
                  <a:blip r:embed="rId14"/>
                  <a:stretch>
                    <a:fillRect l="-1613"/>
                  </a:stretch>
                </a:blip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직사각형 111">
                  <a:extLst>
                    <a:ext uri="{FF2B5EF4-FFF2-40B4-BE49-F238E27FC236}">
                      <a16:creationId xmlns:a16="http://schemas.microsoft.com/office/drawing/2014/main" id="{D5D66F7D-FC6B-D26F-8F5C-0AECAD470DE3}"/>
                    </a:ext>
                  </a:extLst>
                </p:cNvPr>
                <p:cNvSpPr/>
                <p:nvPr/>
              </p:nvSpPr>
              <p:spPr>
                <a:xfrm>
                  <a:off x="8373362" y="3238518"/>
                  <a:ext cx="370800" cy="370800"/>
                </a:xfrm>
                <a:prstGeom prst="rect">
                  <a:avLst/>
                </a:prstGeom>
                <a:solidFill>
                  <a:srgbClr val="5B9BD5">
                    <a:lumMod val="75000"/>
                  </a:srgbClr>
                </a:solid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50800" h="50800"/>
                </a:sp3d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19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kumimoji="0" lang="en-US" altLang="ko-KR" sz="1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F</m:t>
                        </m:r>
                      </m:oMath>
                    </m:oMathPara>
                  </a14:m>
                  <a:endParaRPr kumimoji="0" lang="ko-KR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</mc:Choice>
          <mc:Fallback xmlns="">
            <p:sp>
              <p:nvSpPr>
                <p:cNvPr id="112" name="직사각형 111">
                  <a:extLst>
                    <a:ext uri="{FF2B5EF4-FFF2-40B4-BE49-F238E27FC236}">
                      <a16:creationId xmlns:a16="http://schemas.microsoft.com/office/drawing/2014/main" id="{D5D66F7D-FC6B-D26F-8F5C-0AECAD470DE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73362" y="3238518"/>
                  <a:ext cx="370800" cy="37080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3" name="직선 화살표 연결선 112">
              <a:extLst>
                <a:ext uri="{FF2B5EF4-FFF2-40B4-BE49-F238E27FC236}">
                  <a16:creationId xmlns:a16="http://schemas.microsoft.com/office/drawing/2014/main" id="{084DC164-2742-3E44-A1A1-6ADA0F0F250E}"/>
                </a:ext>
              </a:extLst>
            </p:cNvPr>
            <p:cNvCxnSpPr>
              <a:stCxn id="105" idx="0"/>
              <a:endCxn id="101" idx="2"/>
            </p:cNvCxnSpPr>
            <p:nvPr/>
          </p:nvCxnSpPr>
          <p:spPr>
            <a:xfrm flipH="1" flipV="1">
              <a:off x="5199043" y="1896065"/>
              <a:ext cx="621" cy="491895"/>
            </a:xfrm>
            <a:prstGeom prst="straightConnector1">
              <a:avLst/>
            </a:prstGeom>
            <a:noFill/>
            <a:ln w="222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4" name="직선 화살표 연결선 113">
              <a:extLst>
                <a:ext uri="{FF2B5EF4-FFF2-40B4-BE49-F238E27FC236}">
                  <a16:creationId xmlns:a16="http://schemas.microsoft.com/office/drawing/2014/main" id="{83335491-4A04-643E-4003-165F1E631C29}"/>
                </a:ext>
              </a:extLst>
            </p:cNvPr>
            <p:cNvCxnSpPr>
              <a:stCxn id="101" idx="3"/>
              <a:endCxn id="102" idx="1"/>
            </p:cNvCxnSpPr>
            <p:nvPr/>
          </p:nvCxnSpPr>
          <p:spPr>
            <a:xfrm flipV="1">
              <a:off x="5383820" y="1710665"/>
              <a:ext cx="464045" cy="621"/>
            </a:xfrm>
            <a:prstGeom prst="straightConnector1">
              <a:avLst/>
            </a:prstGeom>
            <a:noFill/>
            <a:ln w="222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5" name="직선 화살표 연결선 114">
              <a:extLst>
                <a:ext uri="{FF2B5EF4-FFF2-40B4-BE49-F238E27FC236}">
                  <a16:creationId xmlns:a16="http://schemas.microsoft.com/office/drawing/2014/main" id="{4ECA25E6-15AD-1DEB-0C7F-851F64918240}"/>
                </a:ext>
              </a:extLst>
            </p:cNvPr>
            <p:cNvCxnSpPr>
              <a:stCxn id="103" idx="1"/>
              <a:endCxn id="102" idx="3"/>
            </p:cNvCxnSpPr>
            <p:nvPr/>
          </p:nvCxnSpPr>
          <p:spPr>
            <a:xfrm flipH="1" flipV="1">
              <a:off x="6218666" y="1710665"/>
              <a:ext cx="467285" cy="1946"/>
            </a:xfrm>
            <a:prstGeom prst="straightConnector1">
              <a:avLst/>
            </a:prstGeom>
            <a:noFill/>
            <a:ln w="222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6" name="직선 화살표 연결선 115">
              <a:extLst>
                <a:ext uri="{FF2B5EF4-FFF2-40B4-BE49-F238E27FC236}">
                  <a16:creationId xmlns:a16="http://schemas.microsoft.com/office/drawing/2014/main" id="{F024B535-838F-3150-B908-70824245F2B7}"/>
                </a:ext>
              </a:extLst>
            </p:cNvPr>
            <p:cNvCxnSpPr>
              <a:stCxn id="103" idx="3"/>
              <a:endCxn id="104" idx="1"/>
            </p:cNvCxnSpPr>
            <p:nvPr/>
          </p:nvCxnSpPr>
          <p:spPr>
            <a:xfrm flipV="1">
              <a:off x="7056749" y="1710665"/>
              <a:ext cx="472906" cy="1946"/>
            </a:xfrm>
            <a:prstGeom prst="straightConnector1">
              <a:avLst/>
            </a:prstGeom>
            <a:noFill/>
            <a:ln w="222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7" name="직선 화살표 연결선 116">
              <a:extLst>
                <a:ext uri="{FF2B5EF4-FFF2-40B4-BE49-F238E27FC236}">
                  <a16:creationId xmlns:a16="http://schemas.microsoft.com/office/drawing/2014/main" id="{048543E8-F3D9-B71B-ED44-D2047A2EB361}"/>
                </a:ext>
              </a:extLst>
            </p:cNvPr>
            <p:cNvCxnSpPr>
              <a:stCxn id="104" idx="2"/>
              <a:endCxn id="111" idx="0"/>
            </p:cNvCxnSpPr>
            <p:nvPr/>
          </p:nvCxnSpPr>
          <p:spPr>
            <a:xfrm>
              <a:off x="7715056" y="1896065"/>
              <a:ext cx="0" cy="1342454"/>
            </a:xfrm>
            <a:prstGeom prst="straightConnector1">
              <a:avLst/>
            </a:prstGeom>
            <a:noFill/>
            <a:ln w="222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8" name="직선 화살표 연결선 117">
              <a:extLst>
                <a:ext uri="{FF2B5EF4-FFF2-40B4-BE49-F238E27FC236}">
                  <a16:creationId xmlns:a16="http://schemas.microsoft.com/office/drawing/2014/main" id="{9FC37DAD-EFC1-1110-650D-6DA3564FD173}"/>
                </a:ext>
              </a:extLst>
            </p:cNvPr>
            <p:cNvCxnSpPr>
              <a:stCxn id="102" idx="2"/>
              <a:endCxn id="106" idx="0"/>
            </p:cNvCxnSpPr>
            <p:nvPr/>
          </p:nvCxnSpPr>
          <p:spPr>
            <a:xfrm flipH="1">
              <a:off x="6027643" y="1896065"/>
              <a:ext cx="5622" cy="485840"/>
            </a:xfrm>
            <a:prstGeom prst="straightConnector1">
              <a:avLst/>
            </a:prstGeom>
            <a:noFill/>
            <a:ln w="222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9" name="직선 화살표 연결선 118">
              <a:extLst>
                <a:ext uri="{FF2B5EF4-FFF2-40B4-BE49-F238E27FC236}">
                  <a16:creationId xmlns:a16="http://schemas.microsoft.com/office/drawing/2014/main" id="{4758386E-0DC8-2503-EC8A-2D42E3DF67D6}"/>
                </a:ext>
              </a:extLst>
            </p:cNvPr>
            <p:cNvCxnSpPr/>
            <p:nvPr/>
          </p:nvCxnSpPr>
          <p:spPr>
            <a:xfrm flipH="1" flipV="1">
              <a:off x="6880601" y="1871079"/>
              <a:ext cx="621" cy="491895"/>
            </a:xfrm>
            <a:prstGeom prst="straightConnector1">
              <a:avLst/>
            </a:prstGeom>
            <a:noFill/>
            <a:ln w="222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0" name="직선 화살표 연결선 119">
              <a:extLst>
                <a:ext uri="{FF2B5EF4-FFF2-40B4-BE49-F238E27FC236}">
                  <a16:creationId xmlns:a16="http://schemas.microsoft.com/office/drawing/2014/main" id="{25431E0A-41F5-60EA-6F5A-7108B36AEAE0}"/>
                </a:ext>
              </a:extLst>
            </p:cNvPr>
            <p:cNvCxnSpPr/>
            <p:nvPr/>
          </p:nvCxnSpPr>
          <p:spPr>
            <a:xfrm flipH="1" flipV="1">
              <a:off x="6880601" y="2732585"/>
              <a:ext cx="621" cy="491895"/>
            </a:xfrm>
            <a:prstGeom prst="straightConnector1">
              <a:avLst/>
            </a:prstGeom>
            <a:noFill/>
            <a:ln w="222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1" name="직선 화살표 연결선 120">
              <a:extLst>
                <a:ext uri="{FF2B5EF4-FFF2-40B4-BE49-F238E27FC236}">
                  <a16:creationId xmlns:a16="http://schemas.microsoft.com/office/drawing/2014/main" id="{1467CEB8-8C07-AC89-C47A-C007BB5796AC}"/>
                </a:ext>
              </a:extLst>
            </p:cNvPr>
            <p:cNvCxnSpPr/>
            <p:nvPr/>
          </p:nvCxnSpPr>
          <p:spPr>
            <a:xfrm flipH="1">
              <a:off x="6018983" y="2748965"/>
              <a:ext cx="5622" cy="485840"/>
            </a:xfrm>
            <a:prstGeom prst="straightConnector1">
              <a:avLst/>
            </a:prstGeom>
            <a:noFill/>
            <a:ln w="222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2" name="직선 화살표 연결선 121">
              <a:extLst>
                <a:ext uri="{FF2B5EF4-FFF2-40B4-BE49-F238E27FC236}">
                  <a16:creationId xmlns:a16="http://schemas.microsoft.com/office/drawing/2014/main" id="{CBA9749B-E83C-CA80-53B3-ACD6DCA7FC5E}"/>
                </a:ext>
              </a:extLst>
            </p:cNvPr>
            <p:cNvCxnSpPr/>
            <p:nvPr/>
          </p:nvCxnSpPr>
          <p:spPr>
            <a:xfrm flipH="1" flipV="1">
              <a:off x="5193815" y="2740238"/>
              <a:ext cx="621" cy="491895"/>
            </a:xfrm>
            <a:prstGeom prst="straightConnector1">
              <a:avLst/>
            </a:prstGeom>
            <a:noFill/>
            <a:ln w="222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3" name="직선 화살표 연결선 122">
              <a:extLst>
                <a:ext uri="{FF2B5EF4-FFF2-40B4-BE49-F238E27FC236}">
                  <a16:creationId xmlns:a16="http://schemas.microsoft.com/office/drawing/2014/main" id="{92D0772D-4CF5-323B-9709-4F71C723DA83}"/>
                </a:ext>
              </a:extLst>
            </p:cNvPr>
            <p:cNvCxnSpPr>
              <a:stCxn id="109" idx="3"/>
              <a:endCxn id="110" idx="1"/>
            </p:cNvCxnSpPr>
            <p:nvPr/>
          </p:nvCxnSpPr>
          <p:spPr>
            <a:xfrm>
              <a:off x="6213043" y="3423918"/>
              <a:ext cx="472906" cy="0"/>
            </a:xfrm>
            <a:prstGeom prst="straightConnector1">
              <a:avLst/>
            </a:prstGeom>
            <a:noFill/>
            <a:ln w="222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4" name="직선 화살표 연결선 123">
              <a:extLst>
                <a:ext uri="{FF2B5EF4-FFF2-40B4-BE49-F238E27FC236}">
                  <a16:creationId xmlns:a16="http://schemas.microsoft.com/office/drawing/2014/main" id="{F73C4CA4-FE88-1372-19E5-3B7C38F4C3A9}"/>
                </a:ext>
              </a:extLst>
            </p:cNvPr>
            <p:cNvCxnSpPr>
              <a:stCxn id="109" idx="1"/>
              <a:endCxn id="108" idx="3"/>
            </p:cNvCxnSpPr>
            <p:nvPr/>
          </p:nvCxnSpPr>
          <p:spPr>
            <a:xfrm flipH="1">
              <a:off x="5379215" y="3423918"/>
              <a:ext cx="463029" cy="6083"/>
            </a:xfrm>
            <a:prstGeom prst="straightConnector1">
              <a:avLst/>
            </a:prstGeom>
            <a:noFill/>
            <a:ln w="222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5" name="직선 화살표 연결선 124">
              <a:extLst>
                <a:ext uri="{FF2B5EF4-FFF2-40B4-BE49-F238E27FC236}">
                  <a16:creationId xmlns:a16="http://schemas.microsoft.com/office/drawing/2014/main" id="{AD8353A8-B05F-F013-2515-E9D9B7A8DAF0}"/>
                </a:ext>
              </a:extLst>
            </p:cNvPr>
            <p:cNvCxnSpPr>
              <a:stCxn id="111" idx="3"/>
              <a:endCxn id="112" idx="1"/>
            </p:cNvCxnSpPr>
            <p:nvPr/>
          </p:nvCxnSpPr>
          <p:spPr>
            <a:xfrm>
              <a:off x="7900455" y="3423918"/>
              <a:ext cx="472906" cy="0"/>
            </a:xfrm>
            <a:prstGeom prst="straightConnector1">
              <a:avLst/>
            </a:prstGeom>
            <a:noFill/>
            <a:ln w="222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6" name="연결선: 꺾임 125">
              <a:extLst>
                <a:ext uri="{FF2B5EF4-FFF2-40B4-BE49-F238E27FC236}">
                  <a16:creationId xmlns:a16="http://schemas.microsoft.com/office/drawing/2014/main" id="{0319A6F2-0B1D-2D3A-FB6D-7A3F3EBE265E}"/>
                </a:ext>
              </a:extLst>
            </p:cNvPr>
            <p:cNvCxnSpPr>
              <a:stCxn id="112" idx="2"/>
              <a:endCxn id="110" idx="2"/>
            </p:cNvCxnSpPr>
            <p:nvPr/>
          </p:nvCxnSpPr>
          <p:spPr>
            <a:xfrm rot="5400000">
              <a:off x="7715056" y="2765612"/>
              <a:ext cx="12700" cy="1687412"/>
            </a:xfrm>
            <a:prstGeom prst="bentConnector3">
              <a:avLst>
                <a:gd name="adj1" fmla="val 1800000"/>
              </a:avLst>
            </a:prstGeom>
            <a:noFill/>
            <a:ln w="222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7" name="연결선: 꺾임 126">
              <a:extLst>
                <a:ext uri="{FF2B5EF4-FFF2-40B4-BE49-F238E27FC236}">
                  <a16:creationId xmlns:a16="http://schemas.microsoft.com/office/drawing/2014/main" id="{6EA266B9-E5C9-D154-EE93-EE7B0EB43034}"/>
                </a:ext>
              </a:extLst>
            </p:cNvPr>
            <p:cNvCxnSpPr>
              <a:stCxn id="111" idx="2"/>
              <a:endCxn id="109" idx="2"/>
            </p:cNvCxnSpPr>
            <p:nvPr/>
          </p:nvCxnSpPr>
          <p:spPr>
            <a:xfrm rot="5400000">
              <a:off x="6871349" y="2765612"/>
              <a:ext cx="12700" cy="1687412"/>
            </a:xfrm>
            <a:prstGeom prst="bentConnector3">
              <a:avLst>
                <a:gd name="adj1" fmla="val 2816465"/>
              </a:avLst>
            </a:prstGeom>
            <a:noFill/>
            <a:ln w="222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23448917-BE23-0217-2F29-21EF6AD715B0}"/>
                    </a:ext>
                  </a:extLst>
                </p:cNvPr>
                <p:cNvSpPr txBox="1"/>
                <p:nvPr/>
              </p:nvSpPr>
              <p:spPr>
                <a:xfrm>
                  <a:off x="5300284" y="1402888"/>
                  <a:ext cx="671811" cy="3112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0" lang="ko-KR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바탕" panose="02030600000101010101" pitchFamily="18" charset="-127"/>
                  </a:endParaRPr>
                </a:p>
              </p:txBody>
            </p:sp>
          </mc:Choice>
          <mc:Fallback xmlns=""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23448917-BE23-0217-2F29-21EF6AD715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00284" y="1402888"/>
                  <a:ext cx="671811" cy="311297"/>
                </a:xfrm>
                <a:prstGeom prst="rect">
                  <a:avLst/>
                </a:prstGeom>
                <a:blipFill>
                  <a:blip r:embed="rId16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B0CAF792-90F4-65A2-16B0-90E658BF6B6E}"/>
                    </a:ext>
                  </a:extLst>
                </p:cNvPr>
                <p:cNvSpPr txBox="1"/>
                <p:nvPr/>
              </p:nvSpPr>
              <p:spPr>
                <a:xfrm>
                  <a:off x="5088725" y="2824643"/>
                  <a:ext cx="671811" cy="3112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0" lang="ko-KR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바탕" panose="02030600000101010101" pitchFamily="18" charset="-127"/>
                  </a:endParaRPr>
                </a:p>
              </p:txBody>
            </p:sp>
          </mc:Choice>
          <mc:Fallback xmlns=""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B0CAF792-90F4-65A2-16B0-90E658BF6B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8725" y="2824643"/>
                  <a:ext cx="671811" cy="311297"/>
                </a:xfrm>
                <a:prstGeom prst="rect">
                  <a:avLst/>
                </a:prstGeom>
                <a:blipFill>
                  <a:blip r:embed="rId17"/>
                  <a:stretch>
                    <a:fillRect b="-11111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D13FEEF9-1922-ACD0-581B-D021B495F138}"/>
                    </a:ext>
                  </a:extLst>
                </p:cNvPr>
                <p:cNvSpPr txBox="1"/>
                <p:nvPr/>
              </p:nvSpPr>
              <p:spPr>
                <a:xfrm>
                  <a:off x="6124819" y="3387114"/>
                  <a:ext cx="671811" cy="3112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0" lang="ko-KR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바탕" panose="02030600000101010101" pitchFamily="18" charset="-127"/>
                  </a:endParaRPr>
                </a:p>
              </p:txBody>
            </p:sp>
          </mc:Choice>
          <mc:Fallback xmlns=""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D13FEEF9-1922-ACD0-581B-D021B495F1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24819" y="3387114"/>
                  <a:ext cx="671811" cy="311297"/>
                </a:xfrm>
                <a:prstGeom prst="rect">
                  <a:avLst/>
                </a:prstGeom>
                <a:blipFill>
                  <a:blip r:embed="rId17"/>
                  <a:stretch>
                    <a:fillRect b="-11111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2F705A6A-5432-658C-692F-D7F4F1D06FC1}"/>
                    </a:ext>
                  </a:extLst>
                </p:cNvPr>
                <p:cNvSpPr txBox="1"/>
                <p:nvPr/>
              </p:nvSpPr>
              <p:spPr>
                <a:xfrm>
                  <a:off x="7827027" y="3361802"/>
                  <a:ext cx="671811" cy="3112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0" lang="ko-KR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바탕" panose="02030600000101010101" pitchFamily="18" charset="-127"/>
                  </a:endParaRPr>
                </a:p>
              </p:txBody>
            </p:sp>
          </mc:Choice>
          <mc:Fallback xmlns=""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2F705A6A-5432-658C-692F-D7F4F1D06F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7027" y="3361802"/>
                  <a:ext cx="671811" cy="311297"/>
                </a:xfrm>
                <a:prstGeom prst="rect">
                  <a:avLst/>
                </a:prstGeom>
                <a:blipFill>
                  <a:blip r:embed="rId16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4ECACAB6-E518-8370-0AEE-77C3EB816BFB}"/>
                    </a:ext>
                  </a:extLst>
                </p:cNvPr>
                <p:cNvSpPr txBox="1"/>
                <p:nvPr/>
              </p:nvSpPr>
              <p:spPr>
                <a:xfrm>
                  <a:off x="6812135" y="2828348"/>
                  <a:ext cx="671811" cy="3112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0" lang="ko-KR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바탕" panose="02030600000101010101" pitchFamily="18" charset="-127"/>
                  </a:endParaRPr>
                </a:p>
              </p:txBody>
            </p:sp>
          </mc:Choice>
          <mc:Fallback xmlns=""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4ECACAB6-E518-8370-0AEE-77C3EB816B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2135" y="2828348"/>
                  <a:ext cx="671811" cy="311297"/>
                </a:xfrm>
                <a:prstGeom prst="rect">
                  <a:avLst/>
                </a:prstGeom>
                <a:blipFill>
                  <a:blip r:embed="rId16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4A843B78-CFFD-E019-FEC4-9104F0F14220}"/>
                    </a:ext>
                  </a:extLst>
                </p:cNvPr>
                <p:cNvSpPr txBox="1"/>
                <p:nvPr/>
              </p:nvSpPr>
              <p:spPr>
                <a:xfrm>
                  <a:off x="5941746" y="1959088"/>
                  <a:ext cx="671811" cy="3112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0" lang="ko-KR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바탕" panose="02030600000101010101" pitchFamily="18" charset="-127"/>
                  </a:endParaRPr>
                </a:p>
              </p:txBody>
            </p:sp>
          </mc:Choice>
          <mc:Fallback xmlns=""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4A843B78-CFFD-E019-FEC4-9104F0F142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1746" y="1959088"/>
                  <a:ext cx="671811" cy="311297"/>
                </a:xfrm>
                <a:prstGeom prst="rect">
                  <a:avLst/>
                </a:prstGeom>
                <a:blipFill>
                  <a:blip r:embed="rId16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3F4C73CA-31BA-4813-BFF7-B40F531D1D1A}"/>
                    </a:ext>
                  </a:extLst>
                </p:cNvPr>
                <p:cNvSpPr txBox="1"/>
                <p:nvPr/>
              </p:nvSpPr>
              <p:spPr>
                <a:xfrm>
                  <a:off x="6973210" y="1402888"/>
                  <a:ext cx="671811" cy="3112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0" lang="ko-KR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바탕" panose="02030600000101010101" pitchFamily="18" charset="-127"/>
                  </a:endParaRPr>
                </a:p>
              </p:txBody>
            </p:sp>
          </mc:Choice>
          <mc:Fallback xmlns=""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3F4C73CA-31BA-4813-BFF7-B40F531D1D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3210" y="1402888"/>
                  <a:ext cx="671811" cy="311297"/>
                </a:xfrm>
                <a:prstGeom prst="rect">
                  <a:avLst/>
                </a:prstGeom>
                <a:blipFill>
                  <a:blip r:embed="rId18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A00A7BE8-68AA-6A92-75E2-9E6706AF451E}"/>
                    </a:ext>
                  </a:extLst>
                </p:cNvPr>
                <p:cNvSpPr txBox="1"/>
                <p:nvPr/>
              </p:nvSpPr>
              <p:spPr>
                <a:xfrm>
                  <a:off x="6135127" y="1417888"/>
                  <a:ext cx="686871" cy="3112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0" lang="ko-KR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바탕" panose="02030600000101010101" pitchFamily="18" charset="-127"/>
                  </a:endParaRPr>
                </a:p>
              </p:txBody>
            </p:sp>
          </mc:Choice>
          <mc:Fallback xmlns=""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A00A7BE8-68AA-6A92-75E2-9E6706AF45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5127" y="1417888"/>
                  <a:ext cx="686871" cy="311297"/>
                </a:xfrm>
                <a:prstGeom prst="rect">
                  <a:avLst/>
                </a:prstGeom>
                <a:blipFill>
                  <a:blip r:embed="rId19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4EFA2CC5-1D93-EFD9-0F4D-6D378492BD9F}"/>
                    </a:ext>
                  </a:extLst>
                </p:cNvPr>
                <p:cNvSpPr txBox="1"/>
                <p:nvPr/>
              </p:nvSpPr>
              <p:spPr>
                <a:xfrm>
                  <a:off x="5298823" y="3388946"/>
                  <a:ext cx="686871" cy="3112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0" lang="ko-KR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바탕" panose="02030600000101010101" pitchFamily="18" charset="-127"/>
                  </a:endParaRPr>
                </a:p>
              </p:txBody>
            </p:sp>
          </mc:Choice>
          <mc:Fallback xmlns=""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4EFA2CC5-1D93-EFD9-0F4D-6D378492BD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8823" y="3388946"/>
                  <a:ext cx="686871" cy="311297"/>
                </a:xfrm>
                <a:prstGeom prst="rect">
                  <a:avLst/>
                </a:prstGeom>
                <a:blipFill>
                  <a:blip r:embed="rId19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TextBox 136">
                  <a:extLst>
                    <a:ext uri="{FF2B5EF4-FFF2-40B4-BE49-F238E27FC236}">
                      <a16:creationId xmlns:a16="http://schemas.microsoft.com/office/drawing/2014/main" id="{E988B93C-B3DE-A564-0A95-352662AFE047}"/>
                    </a:ext>
                  </a:extLst>
                </p:cNvPr>
                <p:cNvSpPr txBox="1"/>
                <p:nvPr/>
              </p:nvSpPr>
              <p:spPr>
                <a:xfrm>
                  <a:off x="6550975" y="3910241"/>
                  <a:ext cx="686871" cy="3112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0" lang="ko-KR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바탕" panose="02030600000101010101" pitchFamily="18" charset="-127"/>
                  </a:endParaRPr>
                </a:p>
              </p:txBody>
            </p:sp>
          </mc:Choice>
          <mc:Fallback xmlns="">
            <p:sp>
              <p:nvSpPr>
                <p:cNvPr id="137" name="TextBox 136">
                  <a:extLst>
                    <a:ext uri="{FF2B5EF4-FFF2-40B4-BE49-F238E27FC236}">
                      <a16:creationId xmlns:a16="http://schemas.microsoft.com/office/drawing/2014/main" id="{E988B93C-B3DE-A564-0A95-352662AFE0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0975" y="3910241"/>
                  <a:ext cx="686871" cy="311297"/>
                </a:xfrm>
                <a:prstGeom prst="rect">
                  <a:avLst/>
                </a:prstGeom>
                <a:blipFill>
                  <a:blip r:embed="rId19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8" name="TextBox 137">
                  <a:extLst>
                    <a:ext uri="{FF2B5EF4-FFF2-40B4-BE49-F238E27FC236}">
                      <a16:creationId xmlns:a16="http://schemas.microsoft.com/office/drawing/2014/main" id="{92489FE5-A1D6-4807-8F18-96FF5B05D94B}"/>
                    </a:ext>
                  </a:extLst>
                </p:cNvPr>
                <p:cNvSpPr txBox="1"/>
                <p:nvPr/>
              </p:nvSpPr>
              <p:spPr>
                <a:xfrm>
                  <a:off x="7820293" y="3793257"/>
                  <a:ext cx="686871" cy="3112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0" lang="ko-KR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바탕" panose="02030600000101010101" pitchFamily="18" charset="-127"/>
                  </a:endParaRPr>
                </a:p>
              </p:txBody>
            </p:sp>
          </mc:Choice>
          <mc:Fallback xmlns="">
            <p:sp>
              <p:nvSpPr>
                <p:cNvPr id="138" name="TextBox 137">
                  <a:extLst>
                    <a:ext uri="{FF2B5EF4-FFF2-40B4-BE49-F238E27FC236}">
                      <a16:creationId xmlns:a16="http://schemas.microsoft.com/office/drawing/2014/main" id="{92489FE5-A1D6-4807-8F18-96FF5B05D9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0293" y="3793257"/>
                  <a:ext cx="686871" cy="311297"/>
                </a:xfrm>
                <a:prstGeom prst="rect">
                  <a:avLst/>
                </a:prstGeom>
                <a:blipFill>
                  <a:blip r:embed="rId19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TextBox 138">
                  <a:extLst>
                    <a:ext uri="{FF2B5EF4-FFF2-40B4-BE49-F238E27FC236}">
                      <a16:creationId xmlns:a16="http://schemas.microsoft.com/office/drawing/2014/main" id="{2C35AA32-9BBF-1D07-4E3C-AFC22F4D3213}"/>
                    </a:ext>
                  </a:extLst>
                </p:cNvPr>
                <p:cNvSpPr txBox="1"/>
                <p:nvPr/>
              </p:nvSpPr>
              <p:spPr>
                <a:xfrm>
                  <a:off x="7626707" y="2416633"/>
                  <a:ext cx="765920" cy="3112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(,</m:t>
                        </m:r>
                        <m:sSup>
                          <m:sSupPr>
                            <m:ctrlPr>
                              <a:rPr kumimoji="0" lang="en-US" altLang="ko-KR" sz="1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altLang="ko-KR" sz="1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altLang="ko-KR" sz="1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0" lang="ko-KR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바탕" panose="02030600000101010101" pitchFamily="18" charset="-127"/>
                  </a:endParaRPr>
                </a:p>
              </p:txBody>
            </p:sp>
          </mc:Choice>
          <mc:Fallback xmlns="">
            <p:sp>
              <p:nvSpPr>
                <p:cNvPr id="139" name="TextBox 138">
                  <a:extLst>
                    <a:ext uri="{FF2B5EF4-FFF2-40B4-BE49-F238E27FC236}">
                      <a16:creationId xmlns:a16="http://schemas.microsoft.com/office/drawing/2014/main" id="{2C35AA32-9BBF-1D07-4E3C-AFC22F4D32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6707" y="2416633"/>
                  <a:ext cx="765920" cy="311297"/>
                </a:xfrm>
                <a:prstGeom prst="rect">
                  <a:avLst/>
                </a:prstGeom>
                <a:blipFill>
                  <a:blip r:embed="rId20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06109F6F-B447-8131-B929-B40701992556}"/>
                    </a:ext>
                  </a:extLst>
                </p:cNvPr>
                <p:cNvSpPr txBox="1"/>
                <p:nvPr/>
              </p:nvSpPr>
              <p:spPr>
                <a:xfrm>
                  <a:off x="6787556" y="1966453"/>
                  <a:ext cx="765920" cy="3112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(,</m:t>
                        </m:r>
                        <m:sSup>
                          <m:sSupPr>
                            <m:ctrlPr>
                              <a:rPr kumimoji="0" lang="en-US" altLang="ko-KR" sz="1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altLang="ko-KR" sz="1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altLang="ko-KR" sz="1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0" lang="ko-KR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바탕" panose="02030600000101010101" pitchFamily="18" charset="-127"/>
                  </a:endParaRPr>
                </a:p>
              </p:txBody>
            </p:sp>
          </mc:Choice>
          <mc:Fallback xmlns=""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06109F6F-B447-8131-B929-B407019925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7556" y="1966453"/>
                  <a:ext cx="765920" cy="311297"/>
                </a:xfrm>
                <a:prstGeom prst="rect">
                  <a:avLst/>
                </a:prstGeom>
                <a:blipFill>
                  <a:blip r:embed="rId21"/>
                  <a:stretch>
                    <a:fillRect b="-11111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TextBox 140">
                  <a:extLst>
                    <a:ext uri="{FF2B5EF4-FFF2-40B4-BE49-F238E27FC236}">
                      <a16:creationId xmlns:a16="http://schemas.microsoft.com/office/drawing/2014/main" id="{5BFDB3EF-073D-7FAE-ECA6-CF220DB4A420}"/>
                    </a:ext>
                  </a:extLst>
                </p:cNvPr>
                <p:cNvSpPr txBox="1"/>
                <p:nvPr/>
              </p:nvSpPr>
              <p:spPr>
                <a:xfrm>
                  <a:off x="5088725" y="1967346"/>
                  <a:ext cx="765920" cy="3112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(,</m:t>
                        </m:r>
                        <m:sSup>
                          <m:sSupPr>
                            <m:ctrlPr>
                              <a:rPr kumimoji="0" lang="en-US" altLang="ko-KR" sz="1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altLang="ko-KR" sz="1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altLang="ko-KR" sz="1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0" lang="ko-KR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바탕" panose="02030600000101010101" pitchFamily="18" charset="-127"/>
                  </a:endParaRPr>
                </a:p>
              </p:txBody>
            </p:sp>
          </mc:Choice>
          <mc:Fallback xmlns="">
            <p:sp>
              <p:nvSpPr>
                <p:cNvPr id="141" name="TextBox 140">
                  <a:extLst>
                    <a:ext uri="{FF2B5EF4-FFF2-40B4-BE49-F238E27FC236}">
                      <a16:creationId xmlns:a16="http://schemas.microsoft.com/office/drawing/2014/main" id="{5BFDB3EF-073D-7FAE-ECA6-CF220DB4A4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8725" y="1967346"/>
                  <a:ext cx="765920" cy="311297"/>
                </a:xfrm>
                <a:prstGeom prst="rect">
                  <a:avLst/>
                </a:prstGeom>
                <a:blipFill>
                  <a:blip r:embed="rId21"/>
                  <a:stretch>
                    <a:fillRect b="-11111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8011EFFD-7A09-7DC3-18E4-FF4010B87DCD}"/>
                    </a:ext>
                  </a:extLst>
                </p:cNvPr>
                <p:cNvSpPr txBox="1"/>
                <p:nvPr/>
              </p:nvSpPr>
              <p:spPr>
                <a:xfrm>
                  <a:off x="5940266" y="2841235"/>
                  <a:ext cx="765920" cy="3112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(,</m:t>
                        </m:r>
                        <m:sSup>
                          <m:sSupPr>
                            <m:ctrlPr>
                              <a:rPr kumimoji="0" lang="en-US" altLang="ko-KR" sz="1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altLang="ko-KR" sz="1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altLang="ko-KR" sz="1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0" lang="ko-KR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바탕" panose="02030600000101010101" pitchFamily="18" charset="-127"/>
                  </a:endParaRPr>
                </a:p>
              </p:txBody>
            </p:sp>
          </mc:Choice>
          <mc:Fallback xmlns=""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8011EFFD-7A09-7DC3-18E4-FF4010B87D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0266" y="2841235"/>
                  <a:ext cx="765920" cy="311297"/>
                </a:xfrm>
                <a:prstGeom prst="rect">
                  <a:avLst/>
                </a:prstGeom>
                <a:blipFill>
                  <a:blip r:embed="rId20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23A9DED1-E9CE-4421-2CE7-6A93F0600A1A}"/>
                </a:ext>
              </a:extLst>
            </p:cNvPr>
            <p:cNvSpPr txBox="1"/>
            <p:nvPr/>
          </p:nvSpPr>
          <p:spPr>
            <a:xfrm>
              <a:off x="5317146" y="2424333"/>
              <a:ext cx="618271" cy="3112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CNO1</a:t>
              </a:r>
              <a:endPara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바탕" panose="02030600000101010101" pitchFamily="18" charset="-127"/>
                <a:cs typeface="Calibri" panose="020F0502020204030204" pitchFamily="34" charset="0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9507582B-4322-6337-F28A-8B23C8AA2665}"/>
                </a:ext>
              </a:extLst>
            </p:cNvPr>
            <p:cNvSpPr txBox="1"/>
            <p:nvPr/>
          </p:nvSpPr>
          <p:spPr>
            <a:xfrm>
              <a:off x="6149179" y="2424986"/>
              <a:ext cx="618271" cy="3112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CNO2</a:t>
              </a:r>
              <a:endPara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바탕" panose="02030600000101010101" pitchFamily="18" charset="-127"/>
                <a:cs typeface="Calibri" panose="020F0502020204030204" pitchFamily="34" charset="0"/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C3C027D6-533E-6D23-4DDC-122FD90DD984}"/>
                </a:ext>
              </a:extLst>
            </p:cNvPr>
            <p:cNvSpPr txBox="1"/>
            <p:nvPr/>
          </p:nvSpPr>
          <p:spPr>
            <a:xfrm>
              <a:off x="7046878" y="2427808"/>
              <a:ext cx="618271" cy="3112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CNO3</a:t>
              </a:r>
              <a:endPara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바탕" panose="02030600000101010101" pitchFamily="18" charset="-127"/>
                <a:cs typeface="Calibri" panose="020F0502020204030204" pitchFamily="34" charset="0"/>
              </a:endParaRP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F8586FDD-0680-6345-B88A-C74C6CD12767}"/>
                </a:ext>
              </a:extLst>
            </p:cNvPr>
            <p:cNvSpPr txBox="1"/>
            <p:nvPr/>
          </p:nvSpPr>
          <p:spPr>
            <a:xfrm>
              <a:off x="8411415" y="3840151"/>
              <a:ext cx="618271" cy="3112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CNO4</a:t>
              </a:r>
              <a:endPara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바탕" panose="02030600000101010101" pitchFamily="18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47" name="그룹 146">
            <a:extLst>
              <a:ext uri="{FF2B5EF4-FFF2-40B4-BE49-F238E27FC236}">
                <a16:creationId xmlns:a16="http://schemas.microsoft.com/office/drawing/2014/main" id="{4780D62C-5113-B49D-84B6-A44F0385EF6F}"/>
              </a:ext>
            </a:extLst>
          </p:cNvPr>
          <p:cNvGrpSpPr/>
          <p:nvPr/>
        </p:nvGrpSpPr>
        <p:grpSpPr>
          <a:xfrm>
            <a:off x="1445123" y="3768078"/>
            <a:ext cx="2767399" cy="2433078"/>
            <a:chOff x="1291927" y="3551090"/>
            <a:chExt cx="3312167" cy="29120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직사각형 147">
                  <a:extLst>
                    <a:ext uri="{FF2B5EF4-FFF2-40B4-BE49-F238E27FC236}">
                      <a16:creationId xmlns:a16="http://schemas.microsoft.com/office/drawing/2014/main" id="{C41DCBD7-C19C-51B8-9C03-332CFACC397B}"/>
                    </a:ext>
                  </a:extLst>
                </p:cNvPr>
                <p:cNvSpPr/>
                <p:nvPr/>
              </p:nvSpPr>
              <p:spPr>
                <a:xfrm>
                  <a:off x="1291927" y="5246830"/>
                  <a:ext cx="369557" cy="369557"/>
                </a:xfrm>
                <a:prstGeom prst="rect">
                  <a:avLst/>
                </a:prstGeom>
                <a:solidFill>
                  <a:srgbClr val="5B9BD5">
                    <a:lumMod val="75000"/>
                  </a:srgbClr>
                </a:solid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50800" h="50800"/>
                </a:sp3d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ko-KR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kumimoji="0" lang="ko-KR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</mc:Choice>
          <mc:Fallback xmlns="">
            <p:sp>
              <p:nvSpPr>
                <p:cNvPr id="148" name="직사각형 147">
                  <a:extLst>
                    <a:ext uri="{FF2B5EF4-FFF2-40B4-BE49-F238E27FC236}">
                      <a16:creationId xmlns:a16="http://schemas.microsoft.com/office/drawing/2014/main" id="{C41DCBD7-C19C-51B8-9C03-332CFACC39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1927" y="5246830"/>
                  <a:ext cx="369557" cy="369557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직사각형 148">
                  <a:extLst>
                    <a:ext uri="{FF2B5EF4-FFF2-40B4-BE49-F238E27FC236}">
                      <a16:creationId xmlns:a16="http://schemas.microsoft.com/office/drawing/2014/main" id="{8BB0B7D7-EEC8-CFD6-1108-FC4D56A820AD}"/>
                    </a:ext>
                  </a:extLst>
                </p:cNvPr>
                <p:cNvSpPr/>
                <p:nvPr/>
              </p:nvSpPr>
              <p:spPr>
                <a:xfrm>
                  <a:off x="2273640" y="6093567"/>
                  <a:ext cx="369557" cy="369557"/>
                </a:xfrm>
                <a:prstGeom prst="rect">
                  <a:avLst/>
                </a:prstGeom>
                <a:solidFill>
                  <a:srgbClr val="5B9BD5">
                    <a:lumMod val="75000"/>
                  </a:srgbClr>
                </a:solid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50800" h="50800"/>
                </a:sp3d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ko-KR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kumimoji="0" lang="ko-KR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</mc:Choice>
          <mc:Fallback xmlns="">
            <p:sp>
              <p:nvSpPr>
                <p:cNvPr id="149" name="직사각형 148">
                  <a:extLst>
                    <a:ext uri="{FF2B5EF4-FFF2-40B4-BE49-F238E27FC236}">
                      <a16:creationId xmlns:a16="http://schemas.microsoft.com/office/drawing/2014/main" id="{8BB0B7D7-EEC8-CFD6-1108-FC4D56A820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3640" y="6093567"/>
                  <a:ext cx="369557" cy="369557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직사각형 149">
                  <a:extLst>
                    <a:ext uri="{FF2B5EF4-FFF2-40B4-BE49-F238E27FC236}">
                      <a16:creationId xmlns:a16="http://schemas.microsoft.com/office/drawing/2014/main" id="{5EDEB34C-70D3-9C1A-4AAA-54ABF614A32A}"/>
                    </a:ext>
                  </a:extLst>
                </p:cNvPr>
                <p:cNvSpPr/>
                <p:nvPr/>
              </p:nvSpPr>
              <p:spPr>
                <a:xfrm>
                  <a:off x="2273640" y="5246831"/>
                  <a:ext cx="369557" cy="369557"/>
                </a:xfrm>
                <a:prstGeom prst="rect">
                  <a:avLst/>
                </a:prstGeom>
                <a:solidFill>
                  <a:srgbClr val="5B9BD5">
                    <a:lumMod val="75000"/>
                  </a:srgbClr>
                </a:solid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50800" h="50800"/>
                </a:sp3d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ko-KR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kumimoji="0" lang="ko-KR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</mc:Choice>
          <mc:Fallback xmlns="">
            <p:sp>
              <p:nvSpPr>
                <p:cNvPr id="150" name="직사각형 149">
                  <a:extLst>
                    <a:ext uri="{FF2B5EF4-FFF2-40B4-BE49-F238E27FC236}">
                      <a16:creationId xmlns:a16="http://schemas.microsoft.com/office/drawing/2014/main" id="{5EDEB34C-70D3-9C1A-4AAA-54ABF614A3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3640" y="5246831"/>
                  <a:ext cx="369557" cy="369557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1" name="직사각형 150">
                  <a:extLst>
                    <a:ext uri="{FF2B5EF4-FFF2-40B4-BE49-F238E27FC236}">
                      <a16:creationId xmlns:a16="http://schemas.microsoft.com/office/drawing/2014/main" id="{FAEA9EDB-E225-7DAB-D600-BBE98BD7ECA5}"/>
                    </a:ext>
                  </a:extLst>
                </p:cNvPr>
                <p:cNvSpPr/>
                <p:nvPr/>
              </p:nvSpPr>
              <p:spPr>
                <a:xfrm>
                  <a:off x="3253156" y="4398852"/>
                  <a:ext cx="370800" cy="370800"/>
                </a:xfrm>
                <a:prstGeom prst="rect">
                  <a:avLst/>
                </a:prstGeom>
                <a:solidFill>
                  <a:srgbClr val="5B9BD5">
                    <a:lumMod val="75000"/>
                  </a:srgbClr>
                </a:solid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50800" h="50800"/>
                </a:sp3d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kumimoji="0" lang="en-US" altLang="ko-KR" sz="1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He</m:t>
                        </m:r>
                      </m:oMath>
                    </m:oMathPara>
                  </a14:m>
                  <a:endParaRPr kumimoji="0" lang="ko-KR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</mc:Choice>
          <mc:Fallback xmlns="">
            <p:sp>
              <p:nvSpPr>
                <p:cNvPr id="151" name="직사각형 150">
                  <a:extLst>
                    <a:ext uri="{FF2B5EF4-FFF2-40B4-BE49-F238E27FC236}">
                      <a16:creationId xmlns:a16="http://schemas.microsoft.com/office/drawing/2014/main" id="{FAEA9EDB-E225-7DAB-D600-BBE98BD7ECA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3156" y="4398852"/>
                  <a:ext cx="370800" cy="370800"/>
                </a:xfrm>
                <a:prstGeom prst="rect">
                  <a:avLst/>
                </a:prstGeom>
                <a:blipFill>
                  <a:blip r:embed="rId25"/>
                  <a:stretch>
                    <a:fillRect l="-6897" r="-5172"/>
                  </a:stretch>
                </a:blip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직사각형 151">
                  <a:extLst>
                    <a:ext uri="{FF2B5EF4-FFF2-40B4-BE49-F238E27FC236}">
                      <a16:creationId xmlns:a16="http://schemas.microsoft.com/office/drawing/2014/main" id="{99CBFB87-A643-C52E-2783-01EF0076C365}"/>
                    </a:ext>
                  </a:extLst>
                </p:cNvPr>
                <p:cNvSpPr/>
                <p:nvPr/>
              </p:nvSpPr>
              <p:spPr>
                <a:xfrm>
                  <a:off x="2273018" y="4398852"/>
                  <a:ext cx="370800" cy="370800"/>
                </a:xfrm>
                <a:prstGeom prst="rect">
                  <a:avLst/>
                </a:prstGeom>
                <a:solidFill>
                  <a:srgbClr val="5B9BD5">
                    <a:lumMod val="75000"/>
                  </a:srgbClr>
                </a:solid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50800" h="50800"/>
                </a:sp3d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kumimoji="0" lang="en-US" altLang="ko-KR" sz="1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He</m:t>
                        </m:r>
                      </m:oMath>
                    </m:oMathPara>
                  </a14:m>
                  <a:endParaRPr kumimoji="0" lang="ko-KR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</mc:Choice>
          <mc:Fallback xmlns="">
            <p:sp>
              <p:nvSpPr>
                <p:cNvPr id="152" name="직사각형 151">
                  <a:extLst>
                    <a:ext uri="{FF2B5EF4-FFF2-40B4-BE49-F238E27FC236}">
                      <a16:creationId xmlns:a16="http://schemas.microsoft.com/office/drawing/2014/main" id="{99CBFB87-A643-C52E-2783-01EF0076C3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3018" y="4398852"/>
                  <a:ext cx="370800" cy="370800"/>
                </a:xfrm>
                <a:prstGeom prst="rect">
                  <a:avLst/>
                </a:prstGeom>
                <a:blipFill>
                  <a:blip r:embed="rId26"/>
                  <a:stretch>
                    <a:fillRect l="-6897" r="-5172"/>
                  </a:stretch>
                </a:blip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" name="직사각형 152">
                  <a:extLst>
                    <a:ext uri="{FF2B5EF4-FFF2-40B4-BE49-F238E27FC236}">
                      <a16:creationId xmlns:a16="http://schemas.microsoft.com/office/drawing/2014/main" id="{A991E596-608E-A1E3-066F-8B0CA0E66D60}"/>
                    </a:ext>
                  </a:extLst>
                </p:cNvPr>
                <p:cNvSpPr/>
                <p:nvPr/>
              </p:nvSpPr>
              <p:spPr>
                <a:xfrm>
                  <a:off x="3253156" y="5243163"/>
                  <a:ext cx="370800" cy="370800"/>
                </a:xfrm>
                <a:prstGeom prst="rect">
                  <a:avLst/>
                </a:prstGeom>
                <a:solidFill>
                  <a:srgbClr val="5B9BD5">
                    <a:lumMod val="75000"/>
                  </a:srgbClr>
                </a:solid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50800" h="50800"/>
                </a:sp3d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ko-KR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kumimoji="0" lang="ko-KR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</mc:Choice>
          <mc:Fallback xmlns="">
            <p:sp>
              <p:nvSpPr>
                <p:cNvPr id="153" name="직사각형 152">
                  <a:extLst>
                    <a:ext uri="{FF2B5EF4-FFF2-40B4-BE49-F238E27FC236}">
                      <a16:creationId xmlns:a16="http://schemas.microsoft.com/office/drawing/2014/main" id="{A991E596-608E-A1E3-066F-8B0CA0E66D6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3156" y="5243163"/>
                  <a:ext cx="370800" cy="37080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4" name="직선 화살표 연결선 153">
              <a:extLst>
                <a:ext uri="{FF2B5EF4-FFF2-40B4-BE49-F238E27FC236}">
                  <a16:creationId xmlns:a16="http://schemas.microsoft.com/office/drawing/2014/main" id="{B1DDF32D-B699-B157-A503-24F1C8706E8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61484" y="5613963"/>
              <a:ext cx="609960" cy="479604"/>
            </a:xfrm>
            <a:prstGeom prst="straightConnector1">
              <a:avLst/>
            </a:prstGeom>
            <a:noFill/>
            <a:ln w="222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DC75A64F-6169-5D9E-271A-A025A8AD8D17}"/>
                    </a:ext>
                  </a:extLst>
                </p:cNvPr>
                <p:cNvSpPr txBox="1"/>
                <p:nvPr/>
              </p:nvSpPr>
              <p:spPr>
                <a:xfrm>
                  <a:off x="1644419" y="5392094"/>
                  <a:ext cx="718307" cy="3315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0" lang="ko-KR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바탕" panose="02030600000101010101" pitchFamily="18" charset="-127"/>
                  </a:endParaRPr>
                </a:p>
              </p:txBody>
            </p:sp>
          </mc:Choice>
          <mc:Fallback xmlns=""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DC75A64F-6169-5D9E-271A-A025A8AD8D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4419" y="5392094"/>
                  <a:ext cx="718307" cy="331527"/>
                </a:xfrm>
                <a:prstGeom prst="rect">
                  <a:avLst/>
                </a:prstGeom>
                <a:blipFill>
                  <a:blip r:embed="rId28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6" name="직사각형 155">
                  <a:extLst>
                    <a:ext uri="{FF2B5EF4-FFF2-40B4-BE49-F238E27FC236}">
                      <a16:creationId xmlns:a16="http://schemas.microsoft.com/office/drawing/2014/main" id="{2177AD7C-3BBA-0543-12DA-B8EF0FB8963C}"/>
                    </a:ext>
                  </a:extLst>
                </p:cNvPr>
                <p:cNvSpPr/>
                <p:nvPr/>
              </p:nvSpPr>
              <p:spPr>
                <a:xfrm>
                  <a:off x="3252846" y="3551090"/>
                  <a:ext cx="370800" cy="370800"/>
                </a:xfrm>
                <a:prstGeom prst="rect">
                  <a:avLst/>
                </a:prstGeom>
                <a:solidFill>
                  <a:srgbClr val="5B9BD5">
                    <a:lumMod val="75000"/>
                  </a:srgbClr>
                </a:solid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50800" h="50800"/>
                </a:sp3d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7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kumimoji="0" lang="en-US" altLang="ko-KR" sz="1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Be</m:t>
                        </m:r>
                      </m:oMath>
                    </m:oMathPara>
                  </a14:m>
                  <a:endParaRPr kumimoji="0" lang="ko-KR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</mc:Choice>
          <mc:Fallback xmlns="">
            <p:sp>
              <p:nvSpPr>
                <p:cNvPr id="156" name="직사각형 155">
                  <a:extLst>
                    <a:ext uri="{FF2B5EF4-FFF2-40B4-BE49-F238E27FC236}">
                      <a16:creationId xmlns:a16="http://schemas.microsoft.com/office/drawing/2014/main" id="{2177AD7C-3BBA-0543-12DA-B8EF0FB896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2846" y="3551090"/>
                  <a:ext cx="370800" cy="370800"/>
                </a:xfrm>
                <a:prstGeom prst="rect">
                  <a:avLst/>
                </a:prstGeom>
                <a:blipFill>
                  <a:blip r:embed="rId29"/>
                  <a:stretch>
                    <a:fillRect l="-5172" r="-3448"/>
                  </a:stretch>
                </a:blip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7" name="직사각형 156">
                  <a:extLst>
                    <a:ext uri="{FF2B5EF4-FFF2-40B4-BE49-F238E27FC236}">
                      <a16:creationId xmlns:a16="http://schemas.microsoft.com/office/drawing/2014/main" id="{38C54655-01EC-BB0B-D072-65DBF88FDF49}"/>
                    </a:ext>
                  </a:extLst>
                </p:cNvPr>
                <p:cNvSpPr/>
                <p:nvPr/>
              </p:nvSpPr>
              <p:spPr>
                <a:xfrm>
                  <a:off x="4233294" y="4404713"/>
                  <a:ext cx="370800" cy="370800"/>
                </a:xfrm>
                <a:prstGeom prst="rect">
                  <a:avLst/>
                </a:prstGeom>
                <a:solidFill>
                  <a:srgbClr val="5B9BD5">
                    <a:lumMod val="75000"/>
                  </a:srgbClr>
                </a:solid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50800" h="50800"/>
                </a:sp3d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a:rPr kumimoji="0" lang="en-US" altLang="ko-K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7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kumimoji="0" lang="en-US" altLang="ko-KR" sz="1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Li</m:t>
                        </m:r>
                      </m:oMath>
                    </m:oMathPara>
                  </a14:m>
                  <a:endParaRPr kumimoji="0" lang="ko-KR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</mc:Choice>
          <mc:Fallback xmlns="">
            <p:sp>
              <p:nvSpPr>
                <p:cNvPr id="157" name="직사각형 156">
                  <a:extLst>
                    <a:ext uri="{FF2B5EF4-FFF2-40B4-BE49-F238E27FC236}">
                      <a16:creationId xmlns:a16="http://schemas.microsoft.com/office/drawing/2014/main" id="{38C54655-01EC-BB0B-D072-65DBF88FDF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33294" y="4404713"/>
                  <a:ext cx="370800" cy="370800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8" name="직선 화살표 연결선 157">
              <a:extLst>
                <a:ext uri="{FF2B5EF4-FFF2-40B4-BE49-F238E27FC236}">
                  <a16:creationId xmlns:a16="http://schemas.microsoft.com/office/drawing/2014/main" id="{E5C2CEA3-F848-6E61-BF9F-220B7913B61D}"/>
                </a:ext>
              </a:extLst>
            </p:cNvPr>
            <p:cNvCxnSpPr>
              <a:cxnSpLocks/>
              <a:stCxn id="148" idx="3"/>
            </p:cNvCxnSpPr>
            <p:nvPr/>
          </p:nvCxnSpPr>
          <p:spPr>
            <a:xfrm>
              <a:off x="1661484" y="5431609"/>
              <a:ext cx="609959" cy="0"/>
            </a:xfrm>
            <a:prstGeom prst="straightConnector1">
              <a:avLst/>
            </a:prstGeom>
            <a:noFill/>
            <a:ln w="222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59" name="직선 화살표 연결선 158">
              <a:extLst>
                <a:ext uri="{FF2B5EF4-FFF2-40B4-BE49-F238E27FC236}">
                  <a16:creationId xmlns:a16="http://schemas.microsoft.com/office/drawing/2014/main" id="{0F83752C-F425-57C5-A80B-22B115E84D40}"/>
                </a:ext>
              </a:extLst>
            </p:cNvPr>
            <p:cNvCxnSpPr>
              <a:cxnSpLocks/>
            </p:cNvCxnSpPr>
            <p:nvPr/>
          </p:nvCxnSpPr>
          <p:spPr>
            <a:xfrm>
              <a:off x="2643197" y="5428563"/>
              <a:ext cx="609959" cy="0"/>
            </a:xfrm>
            <a:prstGeom prst="straightConnector1">
              <a:avLst/>
            </a:prstGeom>
            <a:noFill/>
            <a:ln w="222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60" name="직선 화살표 연결선 159">
              <a:extLst>
                <a:ext uri="{FF2B5EF4-FFF2-40B4-BE49-F238E27FC236}">
                  <a16:creationId xmlns:a16="http://schemas.microsoft.com/office/drawing/2014/main" id="{3078FF66-328C-4D74-23FE-DB6136568FB3}"/>
                </a:ext>
              </a:extLst>
            </p:cNvPr>
            <p:cNvCxnSpPr>
              <a:cxnSpLocks/>
              <a:stCxn id="150" idx="0"/>
              <a:endCxn id="152" idx="2"/>
            </p:cNvCxnSpPr>
            <p:nvPr/>
          </p:nvCxnSpPr>
          <p:spPr>
            <a:xfrm flipH="1" flipV="1">
              <a:off x="2458418" y="4769652"/>
              <a:ext cx="1" cy="477179"/>
            </a:xfrm>
            <a:prstGeom prst="straightConnector1">
              <a:avLst/>
            </a:prstGeom>
            <a:noFill/>
            <a:ln w="222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61" name="직선 화살표 연결선 160">
              <a:extLst>
                <a:ext uri="{FF2B5EF4-FFF2-40B4-BE49-F238E27FC236}">
                  <a16:creationId xmlns:a16="http://schemas.microsoft.com/office/drawing/2014/main" id="{240A9C43-23ED-BA62-646F-1BB2DF5FEB0A}"/>
                </a:ext>
              </a:extLst>
            </p:cNvPr>
            <p:cNvCxnSpPr>
              <a:cxnSpLocks/>
            </p:cNvCxnSpPr>
            <p:nvPr/>
          </p:nvCxnSpPr>
          <p:spPr>
            <a:xfrm>
              <a:off x="2643197" y="4763560"/>
              <a:ext cx="609959" cy="477179"/>
            </a:xfrm>
            <a:prstGeom prst="straightConnector1">
              <a:avLst/>
            </a:prstGeom>
            <a:noFill/>
            <a:ln w="222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62" name="직선 화살표 연결선 161">
              <a:extLst>
                <a:ext uri="{FF2B5EF4-FFF2-40B4-BE49-F238E27FC236}">
                  <a16:creationId xmlns:a16="http://schemas.microsoft.com/office/drawing/2014/main" id="{91018F2E-4993-8FA2-8E96-5EA1AD1C3F28}"/>
                </a:ext>
              </a:extLst>
            </p:cNvPr>
            <p:cNvCxnSpPr>
              <a:cxnSpLocks/>
              <a:stCxn id="152" idx="3"/>
              <a:endCxn id="151" idx="1"/>
            </p:cNvCxnSpPr>
            <p:nvPr/>
          </p:nvCxnSpPr>
          <p:spPr>
            <a:xfrm>
              <a:off x="2643818" y="4584252"/>
              <a:ext cx="609338" cy="0"/>
            </a:xfrm>
            <a:prstGeom prst="straightConnector1">
              <a:avLst/>
            </a:prstGeom>
            <a:noFill/>
            <a:ln w="222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63" name="직선 화살표 연결선 162">
              <a:extLst>
                <a:ext uri="{FF2B5EF4-FFF2-40B4-BE49-F238E27FC236}">
                  <a16:creationId xmlns:a16="http://schemas.microsoft.com/office/drawing/2014/main" id="{13CFAA1E-2A85-A021-C650-6B7E5A37F3AF}"/>
                </a:ext>
              </a:extLst>
            </p:cNvPr>
            <p:cNvCxnSpPr>
              <a:cxnSpLocks/>
              <a:stCxn id="153" idx="0"/>
              <a:endCxn id="151" idx="2"/>
            </p:cNvCxnSpPr>
            <p:nvPr/>
          </p:nvCxnSpPr>
          <p:spPr>
            <a:xfrm flipV="1">
              <a:off x="3438556" y="4769652"/>
              <a:ext cx="0" cy="473511"/>
            </a:xfrm>
            <a:prstGeom prst="straightConnector1">
              <a:avLst/>
            </a:prstGeom>
            <a:noFill/>
            <a:ln w="222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64" name="직선 화살표 연결선 163">
              <a:extLst>
                <a:ext uri="{FF2B5EF4-FFF2-40B4-BE49-F238E27FC236}">
                  <a16:creationId xmlns:a16="http://schemas.microsoft.com/office/drawing/2014/main" id="{10EC2553-F2D1-CBD6-5007-3435301732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23956" y="4772076"/>
              <a:ext cx="590867" cy="468663"/>
            </a:xfrm>
            <a:prstGeom prst="straightConnector1">
              <a:avLst/>
            </a:prstGeom>
            <a:noFill/>
            <a:ln w="222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65" name="직선 화살표 연결선 164">
              <a:extLst>
                <a:ext uri="{FF2B5EF4-FFF2-40B4-BE49-F238E27FC236}">
                  <a16:creationId xmlns:a16="http://schemas.microsoft.com/office/drawing/2014/main" id="{6E5F0F80-45C4-9BDC-7617-5115D072BE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3197" y="3918844"/>
              <a:ext cx="609649" cy="477585"/>
            </a:xfrm>
            <a:prstGeom prst="straightConnector1">
              <a:avLst/>
            </a:prstGeom>
            <a:noFill/>
            <a:ln w="222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66" name="직선 화살표 연결선 165">
              <a:extLst>
                <a:ext uri="{FF2B5EF4-FFF2-40B4-BE49-F238E27FC236}">
                  <a16:creationId xmlns:a16="http://schemas.microsoft.com/office/drawing/2014/main" id="{2CA35650-49D2-1DA5-7315-DF51DA75B8FE}"/>
                </a:ext>
              </a:extLst>
            </p:cNvPr>
            <p:cNvCxnSpPr>
              <a:cxnSpLocks/>
            </p:cNvCxnSpPr>
            <p:nvPr/>
          </p:nvCxnSpPr>
          <p:spPr>
            <a:xfrm>
              <a:off x="3623646" y="3919249"/>
              <a:ext cx="609648" cy="477180"/>
            </a:xfrm>
            <a:prstGeom prst="straightConnector1">
              <a:avLst/>
            </a:prstGeom>
            <a:noFill/>
            <a:ln w="222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67" name="직선 화살표 연결선 166">
              <a:extLst>
                <a:ext uri="{FF2B5EF4-FFF2-40B4-BE49-F238E27FC236}">
                  <a16:creationId xmlns:a16="http://schemas.microsoft.com/office/drawing/2014/main" id="{C2B3D541-1E65-C72B-C431-0D76F5DC0641}"/>
                </a:ext>
              </a:extLst>
            </p:cNvPr>
            <p:cNvCxnSpPr>
              <a:cxnSpLocks/>
              <a:stCxn id="157" idx="1"/>
              <a:endCxn id="151" idx="3"/>
            </p:cNvCxnSpPr>
            <p:nvPr/>
          </p:nvCxnSpPr>
          <p:spPr>
            <a:xfrm flipH="1" flipV="1">
              <a:off x="3623956" y="4584252"/>
              <a:ext cx="609338" cy="5861"/>
            </a:xfrm>
            <a:prstGeom prst="straightConnector1">
              <a:avLst/>
            </a:prstGeom>
            <a:noFill/>
            <a:ln w="2222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8" name="TextBox 167">
                  <a:extLst>
                    <a:ext uri="{FF2B5EF4-FFF2-40B4-BE49-F238E27FC236}">
                      <a16:creationId xmlns:a16="http://schemas.microsoft.com/office/drawing/2014/main" id="{166AD389-A7D8-8FEB-2F5A-CE885876822C}"/>
                    </a:ext>
                  </a:extLst>
                </p:cNvPr>
                <p:cNvSpPr txBox="1"/>
                <p:nvPr/>
              </p:nvSpPr>
              <p:spPr>
                <a:xfrm>
                  <a:off x="2608759" y="5372019"/>
                  <a:ext cx="727901" cy="3315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0" lang="ko-KR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바탕" panose="02030600000101010101" pitchFamily="18" charset="-127"/>
                  </a:endParaRPr>
                </a:p>
              </p:txBody>
            </p:sp>
          </mc:Choice>
          <mc:Fallback xmlns="">
            <p:sp>
              <p:nvSpPr>
                <p:cNvPr id="168" name="TextBox 167">
                  <a:extLst>
                    <a:ext uri="{FF2B5EF4-FFF2-40B4-BE49-F238E27FC236}">
                      <a16:creationId xmlns:a16="http://schemas.microsoft.com/office/drawing/2014/main" id="{166AD389-A7D8-8FEB-2F5A-CE88587682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8759" y="5372019"/>
                  <a:ext cx="727901" cy="331527"/>
                </a:xfrm>
                <a:prstGeom prst="rect">
                  <a:avLst/>
                </a:prstGeom>
                <a:blipFill>
                  <a:blip r:embed="rId31"/>
                  <a:stretch>
                    <a:fillRect b="-11111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9" name="TextBox 168">
                  <a:extLst>
                    <a:ext uri="{FF2B5EF4-FFF2-40B4-BE49-F238E27FC236}">
                      <a16:creationId xmlns:a16="http://schemas.microsoft.com/office/drawing/2014/main" id="{12268937-59E9-790D-45B7-1B526BA5CDBF}"/>
                    </a:ext>
                  </a:extLst>
                </p:cNvPr>
                <p:cNvSpPr txBox="1"/>
                <p:nvPr/>
              </p:nvSpPr>
              <p:spPr>
                <a:xfrm>
                  <a:off x="1906410" y="4781722"/>
                  <a:ext cx="715469" cy="3315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0" lang="ko-KR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바탕" panose="02030600000101010101" pitchFamily="18" charset="-127"/>
                  </a:endParaRPr>
                </a:p>
              </p:txBody>
            </p:sp>
          </mc:Choice>
          <mc:Fallback xmlns="">
            <p:sp>
              <p:nvSpPr>
                <p:cNvPr id="169" name="TextBox 168">
                  <a:extLst>
                    <a:ext uri="{FF2B5EF4-FFF2-40B4-BE49-F238E27FC236}">
                      <a16:creationId xmlns:a16="http://schemas.microsoft.com/office/drawing/2014/main" id="{12268937-59E9-790D-45B7-1B526BA5CD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6410" y="4781722"/>
                  <a:ext cx="715469" cy="331527"/>
                </a:xfrm>
                <a:prstGeom prst="rect">
                  <a:avLst/>
                </a:prstGeom>
                <a:blipFill>
                  <a:blip r:embed="rId17"/>
                  <a:stretch>
                    <a:fillRect b="-11111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BE7A2D78-135F-E78D-FCCA-B584644705B7}"/>
                    </a:ext>
                  </a:extLst>
                </p:cNvPr>
                <p:cNvSpPr txBox="1"/>
                <p:nvPr/>
              </p:nvSpPr>
              <p:spPr>
                <a:xfrm>
                  <a:off x="1902840" y="4977351"/>
                  <a:ext cx="730740" cy="3315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0" lang="ko-KR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바탕" panose="02030600000101010101" pitchFamily="18" charset="-127"/>
                  </a:endParaRPr>
                </a:p>
              </p:txBody>
            </p:sp>
          </mc:Choice>
          <mc:Fallback xmlns=""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BE7A2D78-135F-E78D-FCCA-B584644705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2840" y="4977351"/>
                  <a:ext cx="730740" cy="331527"/>
                </a:xfrm>
                <a:prstGeom prst="rect">
                  <a:avLst/>
                </a:prstGeom>
                <a:blipFill>
                  <a:blip r:embed="rId32"/>
                  <a:stretch>
                    <a:fillRect b="-11111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TextBox 170">
                  <a:extLst>
                    <a:ext uri="{FF2B5EF4-FFF2-40B4-BE49-F238E27FC236}">
                      <a16:creationId xmlns:a16="http://schemas.microsoft.com/office/drawing/2014/main" id="{EC000686-E395-9924-C608-037C530E641A}"/>
                    </a:ext>
                  </a:extLst>
                </p:cNvPr>
                <p:cNvSpPr txBox="1"/>
                <p:nvPr/>
              </p:nvSpPr>
              <p:spPr>
                <a:xfrm>
                  <a:off x="2622252" y="4806844"/>
                  <a:ext cx="723296" cy="3315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0" lang="ko-KR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바탕" panose="02030600000101010101" pitchFamily="18" charset="-127"/>
                  </a:endParaRPr>
                </a:p>
              </p:txBody>
            </p:sp>
          </mc:Choice>
          <mc:Fallback xmlns="">
            <p:sp>
              <p:nvSpPr>
                <p:cNvPr id="171" name="TextBox 170">
                  <a:extLst>
                    <a:ext uri="{FF2B5EF4-FFF2-40B4-BE49-F238E27FC236}">
                      <a16:creationId xmlns:a16="http://schemas.microsoft.com/office/drawing/2014/main" id="{EC000686-E395-9924-C608-037C530E64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2252" y="4806844"/>
                  <a:ext cx="723296" cy="331527"/>
                </a:xfrm>
                <a:prstGeom prst="rect">
                  <a:avLst/>
                </a:prstGeom>
                <a:blipFill>
                  <a:blip r:embed="rId33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2" name="TextBox 171">
                  <a:extLst>
                    <a:ext uri="{FF2B5EF4-FFF2-40B4-BE49-F238E27FC236}">
                      <a16:creationId xmlns:a16="http://schemas.microsoft.com/office/drawing/2014/main" id="{EB5DFDED-811A-130C-27B8-9C85ECA8CCFE}"/>
                    </a:ext>
                  </a:extLst>
                </p:cNvPr>
                <p:cNvSpPr txBox="1"/>
                <p:nvPr/>
              </p:nvSpPr>
              <p:spPr>
                <a:xfrm>
                  <a:off x="3115891" y="4824557"/>
                  <a:ext cx="730740" cy="3315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0" lang="ko-KR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바탕" panose="02030600000101010101" pitchFamily="18" charset="-127"/>
                  </a:endParaRPr>
                </a:p>
              </p:txBody>
            </p:sp>
          </mc:Choice>
          <mc:Fallback xmlns="">
            <p:sp>
              <p:nvSpPr>
                <p:cNvPr id="172" name="TextBox 171">
                  <a:extLst>
                    <a:ext uri="{FF2B5EF4-FFF2-40B4-BE49-F238E27FC236}">
                      <a16:creationId xmlns:a16="http://schemas.microsoft.com/office/drawing/2014/main" id="{EB5DFDED-811A-130C-27B8-9C85ECA8CC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15891" y="4824557"/>
                  <a:ext cx="730740" cy="331527"/>
                </a:xfrm>
                <a:prstGeom prst="rect">
                  <a:avLst/>
                </a:prstGeom>
                <a:blipFill>
                  <a:blip r:embed="rId32"/>
                  <a:stretch>
                    <a:fillRect b="-11111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1BF96A9F-DF46-E215-B505-B6B800F18D79}"/>
                    </a:ext>
                  </a:extLst>
                </p:cNvPr>
                <p:cNvSpPr txBox="1"/>
                <p:nvPr/>
              </p:nvSpPr>
              <p:spPr>
                <a:xfrm>
                  <a:off x="3636518" y="4806844"/>
                  <a:ext cx="726519" cy="3315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0" lang="ko-KR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바탕" panose="02030600000101010101" pitchFamily="18" charset="-127"/>
                  </a:endParaRPr>
                </a:p>
              </p:txBody>
            </p:sp>
          </mc:Choice>
          <mc:Fallback xmlns=""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1BF96A9F-DF46-E215-B505-B6B800F18D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6518" y="4806844"/>
                  <a:ext cx="726519" cy="331527"/>
                </a:xfrm>
                <a:prstGeom prst="rect">
                  <a:avLst/>
                </a:prstGeom>
                <a:blipFill>
                  <a:blip r:embed="rId34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ECD388DC-52A1-35CB-5228-39C5453A5316}"/>
                    </a:ext>
                  </a:extLst>
                </p:cNvPr>
                <p:cNvSpPr txBox="1"/>
                <p:nvPr/>
              </p:nvSpPr>
              <p:spPr>
                <a:xfrm>
                  <a:off x="2599832" y="4309894"/>
                  <a:ext cx="727901" cy="3315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0" lang="ko-KR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바탕" panose="02030600000101010101" pitchFamily="18" charset="-127"/>
                  </a:endParaRPr>
                </a:p>
              </p:txBody>
            </p:sp>
          </mc:Choice>
          <mc:Fallback xmlns="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ECD388DC-52A1-35CB-5228-39C5453A53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9832" y="4309894"/>
                  <a:ext cx="727901" cy="331527"/>
                </a:xfrm>
                <a:prstGeom prst="rect">
                  <a:avLst/>
                </a:prstGeom>
                <a:blipFill>
                  <a:blip r:embed="rId35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BE3E1DFB-C85C-9735-0E5B-F76FD3AE7043}"/>
                    </a:ext>
                  </a:extLst>
                </p:cNvPr>
                <p:cNvSpPr txBox="1"/>
                <p:nvPr/>
              </p:nvSpPr>
              <p:spPr>
                <a:xfrm>
                  <a:off x="3606582" y="4299941"/>
                  <a:ext cx="731508" cy="3315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0" lang="ko-KR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바탕" panose="02030600000101010101" pitchFamily="18" charset="-127"/>
                  </a:endParaRPr>
                </a:p>
              </p:txBody>
            </p:sp>
          </mc:Choice>
          <mc:Fallback xmlns="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BE3E1DFB-C85C-9735-0E5B-F76FD3AE70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6582" y="4299941"/>
                  <a:ext cx="731508" cy="331527"/>
                </a:xfrm>
                <a:prstGeom prst="rect">
                  <a:avLst/>
                </a:prstGeom>
                <a:blipFill>
                  <a:blip r:embed="rId36"/>
                  <a:stretch>
                    <a:fillRect b="-11111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121CE45B-8F0D-47E7-8EF3-209831B62ACD}"/>
                    </a:ext>
                  </a:extLst>
                </p:cNvPr>
                <p:cNvSpPr txBox="1"/>
                <p:nvPr/>
              </p:nvSpPr>
              <p:spPr>
                <a:xfrm>
                  <a:off x="2622252" y="3982806"/>
                  <a:ext cx="726519" cy="3315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0" lang="ko-KR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바탕" panose="02030600000101010101" pitchFamily="18" charset="-127"/>
                  </a:endParaRPr>
                </a:p>
              </p:txBody>
            </p:sp>
          </mc:Choice>
          <mc:Fallback xmlns="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121CE45B-8F0D-47E7-8EF3-209831B62A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2252" y="3982806"/>
                  <a:ext cx="726519" cy="331527"/>
                </a:xfrm>
                <a:prstGeom prst="rect">
                  <a:avLst/>
                </a:prstGeom>
                <a:blipFill>
                  <a:blip r:embed="rId34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792E1780-48E9-9E79-0F99-332F9C2BDE69}"/>
                    </a:ext>
                  </a:extLst>
                </p:cNvPr>
                <p:cNvSpPr txBox="1"/>
                <p:nvPr/>
              </p:nvSpPr>
              <p:spPr>
                <a:xfrm>
                  <a:off x="3597345" y="3967679"/>
                  <a:ext cx="723296" cy="3315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kumimoji="0" lang="en-US" altLang="ko-KR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0" lang="ko-KR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바탕" panose="02030600000101010101" pitchFamily="18" charset="-127"/>
                  </a:endParaRPr>
                </a:p>
              </p:txBody>
            </p:sp>
          </mc:Choice>
          <mc:Fallback xmlns=""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792E1780-48E9-9E79-0F99-332F9C2BDE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97345" y="3967679"/>
                  <a:ext cx="723296" cy="331527"/>
                </a:xfrm>
                <a:prstGeom prst="rect">
                  <a:avLst/>
                </a:prstGeom>
                <a:blipFill>
                  <a:blip r:embed="rId37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8" name="TextBox 177">
            <a:extLst>
              <a:ext uri="{FF2B5EF4-FFF2-40B4-BE49-F238E27FC236}">
                <a16:creationId xmlns:a16="http://schemas.microsoft.com/office/drawing/2014/main" id="{E3F897A5-1251-3FCB-CF5D-742069365572}"/>
              </a:ext>
            </a:extLst>
          </p:cNvPr>
          <p:cNvSpPr txBox="1"/>
          <p:nvPr/>
        </p:nvSpPr>
        <p:spPr>
          <a:xfrm>
            <a:off x="2028620" y="6323368"/>
            <a:ext cx="1608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>
              <a:defRPr/>
            </a:pPr>
            <a:r>
              <a:rPr lang="en-US" altLang="ko-KR" sz="1600" b="1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Primary reaction</a:t>
            </a:r>
            <a:endParaRPr lang="ko-KR" altLang="en-US" sz="1600" b="1" kern="0" dirty="0">
              <a:solidFill>
                <a:prstClr val="black"/>
              </a:solidFill>
              <a:latin typeface="Calibri" panose="020F0502020204030204" pitchFamily="34" charset="0"/>
              <a:ea typeface="바탕" panose="02030600000101010101" pitchFamily="18" charset="-127"/>
              <a:cs typeface="Calibri" panose="020F0502020204030204" pitchFamily="34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1B541CB0-25C6-2B3B-277B-D46F8771040A}"/>
              </a:ext>
            </a:extLst>
          </p:cNvPr>
          <p:cNvSpPr txBox="1"/>
          <p:nvPr/>
        </p:nvSpPr>
        <p:spPr>
          <a:xfrm>
            <a:off x="8163094" y="6305047"/>
            <a:ext cx="1037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>
              <a:defRPr/>
            </a:pPr>
            <a:r>
              <a:rPr lang="en-US" altLang="ko-KR" sz="1600" b="1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CNO cycle</a:t>
            </a:r>
            <a:endParaRPr lang="ko-KR" altLang="en-US" sz="1600" b="1" kern="0" dirty="0">
              <a:solidFill>
                <a:prstClr val="black"/>
              </a:solidFill>
              <a:latin typeface="Calibri" panose="020F0502020204030204" pitchFamily="34" charset="0"/>
              <a:ea typeface="바탕" panose="02030600000101010101" pitchFamily="18" charset="-127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360D7A-FA55-3673-56F6-8B691DD6F8D6}"/>
              </a:ext>
            </a:extLst>
          </p:cNvPr>
          <p:cNvSpPr txBox="1"/>
          <p:nvPr/>
        </p:nvSpPr>
        <p:spPr>
          <a:xfrm>
            <a:off x="412187" y="1223913"/>
            <a:ext cx="912051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synthesis of chemical elements is driven by thermonuclear reactions in astrophysical plasmas.</a:t>
            </a:r>
            <a:endParaRPr lang="ko-KR" alt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6A0541-7275-6DDB-3D00-357E3F0F1585}"/>
              </a:ext>
            </a:extLst>
          </p:cNvPr>
          <p:cNvSpPr txBox="1"/>
          <p:nvPr/>
        </p:nvSpPr>
        <p:spPr>
          <a:xfrm>
            <a:off x="412187" y="2089516"/>
            <a:ext cx="1122653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Understanding the evolution of elements requires investigating these nuclear reactions within such plasma environments.</a:t>
            </a:r>
            <a:endParaRPr lang="ko-KR" alt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C385F9-47A2-29C7-3F4B-CCF9F211FBBC}"/>
              </a:ext>
            </a:extLst>
          </p:cNvPr>
          <p:cNvSpPr txBox="1"/>
          <p:nvPr/>
        </p:nvSpPr>
        <p:spPr>
          <a:xfrm>
            <a:off x="412187" y="2955119"/>
            <a:ext cx="1100320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refinement of theoretical predictions is thus closely linked to the experimental validation of  nuclear reaction rates.</a:t>
            </a:r>
            <a:endParaRPr lang="ko-KR" alt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E68F35-1CBB-CCC0-6F13-D9D750998E83}"/>
              </a:ext>
            </a:extLst>
          </p:cNvPr>
          <p:cNvSpPr txBox="1"/>
          <p:nvPr/>
        </p:nvSpPr>
        <p:spPr>
          <a:xfrm>
            <a:off x="11223813" y="6399176"/>
            <a:ext cx="652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r">
              <a:defRPr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ko-KR" dirty="0"/>
              <a:t>1/14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4002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4C0C8-98A7-5315-6B4B-FE1273F5C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507D2098-9016-7C85-33AF-3ECF9EDC90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56" y="-108835"/>
            <a:ext cx="677158" cy="507868"/>
          </a:xfrm>
          <a:prstGeom prst="rect">
            <a:avLst/>
          </a:prstGeom>
        </p:spPr>
      </p:pic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0E680A90-B67F-A0EA-C885-EF17D33D345E}"/>
              </a:ext>
            </a:extLst>
          </p:cNvPr>
          <p:cNvSpPr/>
          <p:nvPr/>
        </p:nvSpPr>
        <p:spPr>
          <a:xfrm flipH="1">
            <a:off x="2032258" y="0"/>
            <a:ext cx="10316856" cy="264473"/>
          </a:xfrm>
          <a:prstGeom prst="parallelogram">
            <a:avLst>
              <a:gd name="adj" fmla="val 45799"/>
            </a:avLst>
          </a:prstGeom>
          <a:solidFill>
            <a:srgbClr val="62C6C6">
              <a:alpha val="56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B70CFFD4-6427-63DE-FEC8-E8F3736EC486}"/>
              </a:ext>
            </a:extLst>
          </p:cNvPr>
          <p:cNvSpPr/>
          <p:nvPr/>
        </p:nvSpPr>
        <p:spPr>
          <a:xfrm flipH="1">
            <a:off x="1059989" y="0"/>
            <a:ext cx="1134314" cy="264473"/>
          </a:xfrm>
          <a:prstGeom prst="parallelogram">
            <a:avLst>
              <a:gd name="adj" fmla="val 45799"/>
            </a:avLst>
          </a:prstGeom>
          <a:solidFill>
            <a:srgbClr val="006E9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AF71AD-21C9-7043-9D55-140C3E9B7826}"/>
              </a:ext>
            </a:extLst>
          </p:cNvPr>
          <p:cNvSpPr txBox="1"/>
          <p:nvPr/>
        </p:nvSpPr>
        <p:spPr>
          <a:xfrm>
            <a:off x="301655" y="461910"/>
            <a:ext cx="1593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Reactivity </a:t>
            </a:r>
            <a:endParaRPr lang="ko-KR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C48FBF-AB39-5FC6-15E2-25B69EB1F77F}"/>
              </a:ext>
            </a:extLst>
          </p:cNvPr>
          <p:cNvSpPr txBox="1"/>
          <p:nvPr/>
        </p:nvSpPr>
        <p:spPr>
          <a:xfrm>
            <a:off x="6586201" y="566412"/>
            <a:ext cx="5304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[8] Wei W.Q. </a:t>
            </a:r>
            <a:r>
              <a:rPr lang="en-US" altLang="ko-KR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 </a:t>
            </a:r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arXiv:2308.10878v1 [</a:t>
            </a:r>
            <a:r>
              <a:rPr lang="en-US" altLang="ko-KR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physics.plasm-ph</a:t>
            </a:r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 21 Aug 2023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70D64F1-F859-7C1C-704F-2BA892ACB88D}"/>
                  </a:ext>
                </a:extLst>
              </p:cNvPr>
              <p:cNvSpPr txBox="1"/>
              <p:nvPr/>
            </p:nvSpPr>
            <p:spPr>
              <a:xfrm>
                <a:off x="2692674" y="1224258"/>
                <a:ext cx="5328702" cy="566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nary>
                            <m:naryPr>
                              <m:subHide m:val="on"/>
                              <m:supHide m:val="on"/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1" i="0" smtClean="0">
                                          <a:latin typeface="Cambria Math" panose="02040503050406030204" pitchFamily="18" charset="0"/>
                                        </a:rPr>
                                        <m:t>𝐯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1" i="0" smtClean="0">
                                          <a:latin typeface="Cambria Math" panose="02040503050406030204" pitchFamily="18" charset="0"/>
                                        </a:rPr>
                                        <m:t>𝐯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b="1" i="0" smtClean="0">
                                              <a:latin typeface="Cambria Math" panose="02040503050406030204" pitchFamily="18" charset="0"/>
                                            </a:rPr>
                                            <m:t>𝐯</m:t>
                                          </m:r>
                                        </m:e>
                                        <m:sub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 −</m:t>
                                      </m:r>
                                      <m:sSub>
                                        <m:sSubPr>
                                          <m:ctrlP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b="1">
                                              <a:latin typeface="Cambria Math" panose="02040503050406030204" pitchFamily="18" charset="0"/>
                                            </a:rPr>
                                            <m:t>𝐯</m:t>
                                          </m:r>
                                        </m:e>
                                        <m:sub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1">
                                          <a:latin typeface="Cambria Math" panose="02040503050406030204" pitchFamily="18" charset="0"/>
                                        </a:rPr>
                                        <m:t>𝐯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sSub>
                                    <m:sSub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1">
                                          <a:latin typeface="Cambria Math" panose="02040503050406030204" pitchFamily="18" charset="0"/>
                                        </a:rPr>
                                        <m:t>𝐯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1">
                                      <a:latin typeface="Cambria Math" panose="02040503050406030204" pitchFamily="18" charset="0"/>
                                    </a:rPr>
                                    <m:t>𝐯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1">
                                      <a:latin typeface="Cambria Math" panose="02040503050406030204" pitchFamily="18" charset="0"/>
                                    </a:rPr>
                                    <m:t>𝐯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ko-KR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B175AC2-7BB4-DC99-6444-247CB2784D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674" y="1224258"/>
                <a:ext cx="5328702" cy="5664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664033-5C16-F8A3-C318-ECAE0AF12F28}"/>
                  </a:ext>
                </a:extLst>
              </p:cNvPr>
              <p:cNvSpPr txBox="1"/>
              <p:nvPr/>
            </p:nvSpPr>
            <p:spPr>
              <a:xfrm>
                <a:off x="2216096" y="2931042"/>
                <a:ext cx="5007973" cy="566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nary>
                            <m:naryPr>
                              <m:subHide m:val="on"/>
                              <m:supHide m:val="on"/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𝑇𝑁𝑆𝐴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1">
                                          <a:latin typeface="Cambria Math" panose="02040503050406030204" pitchFamily="18" charset="0"/>
                                        </a:rPr>
                                        <m:t>𝐯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1">
                                          <a:latin typeface="Cambria Math" panose="02040503050406030204" pitchFamily="18" charset="0"/>
                                        </a:rPr>
                                        <m:t>𝐯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1">
                                          <a:latin typeface="Cambria Math" panose="02040503050406030204" pitchFamily="18" charset="0"/>
                                        </a:rPr>
                                        <m:t>𝐯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sSub>
                                    <m:sSub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1">
                                          <a:latin typeface="Cambria Math" panose="02040503050406030204" pitchFamily="18" charset="0"/>
                                        </a:rPr>
                                        <m:t>𝐯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1">
                                      <a:latin typeface="Cambria Math" panose="02040503050406030204" pitchFamily="18" charset="0"/>
                                    </a:rPr>
                                    <m:t>𝐯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1">
                                      <a:latin typeface="Cambria Math" panose="02040503050406030204" pitchFamily="18" charset="0"/>
                                    </a:rPr>
                                    <m:t>𝐯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ko-KR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153E0C4-39C6-904D-50E2-CDE3CCF994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6096" y="2931042"/>
                <a:ext cx="5007973" cy="5664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87D80E-32AE-FC64-929E-A8F1922FA1F2}"/>
                  </a:ext>
                </a:extLst>
              </p:cNvPr>
              <p:cNvSpPr txBox="1"/>
              <p:nvPr/>
            </p:nvSpPr>
            <p:spPr>
              <a:xfrm>
                <a:off x="7974270" y="3798162"/>
                <a:ext cx="8635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ko-KR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10353E-DF51-7F75-2674-95588888F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270" y="3798162"/>
                <a:ext cx="863570" cy="276999"/>
              </a:xfrm>
              <a:prstGeom prst="rect">
                <a:avLst/>
              </a:prstGeom>
              <a:blipFill>
                <a:blip r:embed="rId6"/>
                <a:stretch>
                  <a:fillRect l="-2113" b="-1777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B57FECD-0B10-76FF-92EE-E7205DABDCE0}"/>
                  </a:ext>
                </a:extLst>
              </p:cNvPr>
              <p:cNvSpPr txBox="1"/>
              <p:nvPr/>
            </p:nvSpPr>
            <p:spPr>
              <a:xfrm>
                <a:off x="2707130" y="3682996"/>
                <a:ext cx="4070793" cy="566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nary>
                            <m:naryPr>
                              <m:subHide m:val="on"/>
                              <m:supHide m:val="on"/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𝑇𝑁𝑆𝐴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1">
                                          <a:latin typeface="Cambria Math" panose="02040503050406030204" pitchFamily="18" charset="0"/>
                                        </a:rPr>
                                        <m:t>𝐯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1">
                                          <a:latin typeface="Cambria Math" panose="02040503050406030204" pitchFamily="18" charset="0"/>
                                        </a:rPr>
                                        <m:t>𝐯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1">
                                          <a:latin typeface="Cambria Math" panose="02040503050406030204" pitchFamily="18" charset="0"/>
                                        </a:rPr>
                                        <m:t>𝐯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1">
                                      <a:latin typeface="Cambria Math" panose="02040503050406030204" pitchFamily="18" charset="0"/>
                                    </a:rPr>
                                    <m:t>𝐯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1">
                                      <a:latin typeface="Cambria Math" panose="02040503050406030204" pitchFamily="18" charset="0"/>
                                    </a:rPr>
                                    <m:t>𝐯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ko-KR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0C0C2EA-C5D0-A641-9CE5-D44E41482A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7130" y="3682996"/>
                <a:ext cx="4070793" cy="56643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74FE9A7-5DD6-8FC2-E9F2-F36018127577}"/>
                  </a:ext>
                </a:extLst>
              </p:cNvPr>
              <p:cNvSpPr txBox="1"/>
              <p:nvPr/>
            </p:nvSpPr>
            <p:spPr>
              <a:xfrm>
                <a:off x="2725258" y="4434950"/>
                <a:ext cx="4072717" cy="566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𝑇𝑁𝑆𝐴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1">
                                      <a:latin typeface="Cambria Math" panose="02040503050406030204" pitchFamily="18" charset="0"/>
                                    </a:rPr>
                                    <m:t>𝐯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d>
                            <m:dPr>
                              <m:begChr m:val="|"/>
                              <m:endChr m:val="|"/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1">
                                      <a:latin typeface="Cambria Math" panose="02040503050406030204" pitchFamily="18" charset="0"/>
                                    </a:rPr>
                                    <m:t>𝐯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1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nary>
                            <m:naryPr>
                              <m:subHide m:val="on"/>
                              <m:supHide m:val="on"/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1">
                                          <a:latin typeface="Cambria Math" panose="02040503050406030204" pitchFamily="18" charset="0"/>
                                        </a:rPr>
                                        <m:t>𝐯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1">
                                      <a:latin typeface="Cambria Math" panose="02040503050406030204" pitchFamily="18" charset="0"/>
                                    </a:rPr>
                                    <m:t>𝐯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ko-KR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6DF5DC0-5F0A-907D-37E5-EC2423E5EC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258" y="4434950"/>
                <a:ext cx="4072717" cy="56643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BA1CA80-7899-62EC-73CC-9F45D68DD50F}"/>
                  </a:ext>
                </a:extLst>
              </p:cNvPr>
              <p:cNvSpPr txBox="1"/>
              <p:nvPr/>
            </p:nvSpPr>
            <p:spPr>
              <a:xfrm>
                <a:off x="2711918" y="5186904"/>
                <a:ext cx="3488454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nary>
                        <m:naryPr>
                          <m:subHide m:val="on"/>
                          <m:supHide m:val="on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𝑇𝑁𝑆𝐴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rad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ko-KR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647338-0245-CD44-F25D-09833A589B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1918" y="5186904"/>
                <a:ext cx="3488454" cy="81836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7F4FF860-5C03-06CA-ECE9-A8452E4E1EB5}"/>
              </a:ext>
            </a:extLst>
          </p:cNvPr>
          <p:cNvCxnSpPr/>
          <p:nvPr/>
        </p:nvCxnSpPr>
        <p:spPr>
          <a:xfrm flipH="1">
            <a:off x="7576138" y="3955743"/>
            <a:ext cx="27709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화살표: 아래쪽 26">
            <a:extLst>
              <a:ext uri="{FF2B5EF4-FFF2-40B4-BE49-F238E27FC236}">
                <a16:creationId xmlns:a16="http://schemas.microsoft.com/office/drawing/2014/main" id="{9FE88C1E-EF33-1DA4-4197-72BB109D0617}"/>
              </a:ext>
            </a:extLst>
          </p:cNvPr>
          <p:cNvSpPr/>
          <p:nvPr/>
        </p:nvSpPr>
        <p:spPr>
          <a:xfrm>
            <a:off x="6068287" y="2267804"/>
            <a:ext cx="203200" cy="380320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263BA0C-A612-155D-5DB7-376B6F2E187E}"/>
                  </a:ext>
                </a:extLst>
              </p:cNvPr>
              <p:cNvSpPr txBox="1"/>
              <p:nvPr/>
            </p:nvSpPr>
            <p:spPr>
              <a:xfrm>
                <a:off x="9442401" y="3650501"/>
                <a:ext cx="146681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𝒪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0−1</m:t>
                          </m:r>
                        </m:sup>
                      </m:sSup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400" b="0" i="0" smtClean="0">
                          <a:latin typeface="Cambria Math" panose="02040503050406030204" pitchFamily="18" charset="0"/>
                        </a:rPr>
                        <m:t>MeV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9EE8617-B14F-ED87-B3BA-F6997B7326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2401" y="3650501"/>
                <a:ext cx="1466812" cy="215444"/>
              </a:xfrm>
              <a:prstGeom prst="rect">
                <a:avLst/>
              </a:prstGeom>
              <a:blipFill>
                <a:blip r:embed="rId10"/>
                <a:stretch>
                  <a:fillRect l="-2490" r="-3320" b="-3428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2EF98AA-CC99-8ADF-82DE-7722E0CA7AF8}"/>
                  </a:ext>
                </a:extLst>
              </p:cNvPr>
              <p:cNvSpPr txBox="1"/>
              <p:nvPr/>
            </p:nvSpPr>
            <p:spPr>
              <a:xfrm>
                <a:off x="9464333" y="3985383"/>
                <a:ext cx="1318694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𝒪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1−2</m:t>
                          </m:r>
                        </m:sup>
                      </m:sSup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400" b="0" i="0" smtClean="0">
                          <a:latin typeface="Cambria Math" panose="02040503050406030204" pitchFamily="18" charset="0"/>
                        </a:rPr>
                        <m:t>eV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A893159-DA58-A0A9-223D-58E7F6440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4333" y="3985383"/>
                <a:ext cx="1318694" cy="215444"/>
              </a:xfrm>
              <a:prstGeom prst="rect">
                <a:avLst/>
              </a:prstGeom>
              <a:blipFill>
                <a:blip r:embed="rId11"/>
                <a:stretch>
                  <a:fillRect l="-1852" r="-3241" b="-3428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89D814B0-9DE8-D9C9-3891-6FA9508F2103}"/>
              </a:ext>
            </a:extLst>
          </p:cNvPr>
          <p:cNvSpPr txBox="1"/>
          <p:nvPr/>
        </p:nvSpPr>
        <p:spPr>
          <a:xfrm>
            <a:off x="9228235" y="3448178"/>
            <a:ext cx="20037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[8]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126841A-E5C2-36A4-9DFE-1A7328B13CAF}"/>
                  </a:ext>
                </a:extLst>
              </p:cNvPr>
              <p:cNvSpPr txBox="1"/>
              <p:nvPr/>
            </p:nvSpPr>
            <p:spPr>
              <a:xfrm>
                <a:off x="8672605" y="5336207"/>
                <a:ext cx="2844497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ko-KR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: kinetic energy of </a:t>
                </a:r>
                <a14:m>
                  <m:oMath xmlns:m="http://schemas.openxmlformats.org/officeDocument/2006/math"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altLang="ko-KR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(beam or target)</a:t>
                </a:r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297FA3-D916-8F10-B7AA-6A033AA71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2605" y="5336207"/>
                <a:ext cx="2844497" cy="215444"/>
              </a:xfrm>
              <a:prstGeom prst="rect">
                <a:avLst/>
              </a:prstGeom>
              <a:blipFill>
                <a:blip r:embed="rId12"/>
                <a:stretch>
                  <a:fillRect l="-2146" t="-25000" r="-3219" b="-4722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73146E4-8014-640E-62C1-504AB248C88C}"/>
                  </a:ext>
                </a:extLst>
              </p:cNvPr>
              <p:cNvSpPr txBox="1"/>
              <p:nvPr/>
            </p:nvSpPr>
            <p:spPr>
              <a:xfrm>
                <a:off x="8681426" y="5765690"/>
                <a:ext cx="2874120" cy="3443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altLang="ko-KR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: center-of-mass energy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ko-KR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14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ko-KR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ko-KR" sz="14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</m:den>
                        </m:f>
                        <m:sSub>
                          <m:sSubPr>
                            <m:ctrlPr>
                              <a:rPr lang="en-US" altLang="ko-KR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ko-KR" sz="1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e>
                    </m:d>
                  </m:oMath>
                </a14:m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D88795E-27FC-0D13-71B4-A6C166E8C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1426" y="5765690"/>
                <a:ext cx="2874120" cy="344325"/>
              </a:xfrm>
              <a:prstGeom prst="rect">
                <a:avLst/>
              </a:prstGeom>
              <a:blipFill>
                <a:blip r:embed="rId13"/>
                <a:stretch>
                  <a:fillRect l="-2119" b="-125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E071467E-B8AA-34F8-00DC-A5D8651B19F2}"/>
              </a:ext>
            </a:extLst>
          </p:cNvPr>
          <p:cNvSpPr txBox="1"/>
          <p:nvPr/>
        </p:nvSpPr>
        <p:spPr>
          <a:xfrm>
            <a:off x="6586201" y="294171"/>
            <a:ext cx="3327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[7] E. Hwang. </a:t>
            </a:r>
            <a:r>
              <a:rPr lang="en-US" altLang="ko-KR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al., </a:t>
            </a:r>
            <a:r>
              <a:rPr lang="en-US" altLang="ko-KR" sz="1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Nucl</a:t>
            </a:r>
            <a:r>
              <a:rPr lang="en-US" altLang="ko-KR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Fusion </a:t>
            </a:r>
            <a:r>
              <a:rPr lang="en-US" altLang="ko-K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65</a:t>
            </a:r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106015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CB10E5-B352-F0E4-4235-7C3C95BBF106}"/>
              </a:ext>
            </a:extLst>
          </p:cNvPr>
          <p:cNvSpPr txBox="1"/>
          <p:nvPr/>
        </p:nvSpPr>
        <p:spPr>
          <a:xfrm>
            <a:off x="2084490" y="2906859"/>
            <a:ext cx="20037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[7]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7750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176D6-B7A6-6175-D38A-B261C3798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999F678A-39AE-8A58-9A97-89CA4E012F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56" y="-108835"/>
            <a:ext cx="677158" cy="507868"/>
          </a:xfrm>
          <a:prstGeom prst="rect">
            <a:avLst/>
          </a:prstGeom>
        </p:spPr>
      </p:pic>
      <p:sp>
        <p:nvSpPr>
          <p:cNvPr id="7" name="평행 사변형 6">
            <a:extLst>
              <a:ext uri="{FF2B5EF4-FFF2-40B4-BE49-F238E27FC236}">
                <a16:creationId xmlns:a16="http://schemas.microsoft.com/office/drawing/2014/main" id="{B1A4C6DB-659F-F5EA-E229-5E253FBD31DD}"/>
              </a:ext>
            </a:extLst>
          </p:cNvPr>
          <p:cNvSpPr/>
          <p:nvPr/>
        </p:nvSpPr>
        <p:spPr>
          <a:xfrm flipH="1">
            <a:off x="2032258" y="0"/>
            <a:ext cx="10316856" cy="264473"/>
          </a:xfrm>
          <a:prstGeom prst="parallelogram">
            <a:avLst>
              <a:gd name="adj" fmla="val 45799"/>
            </a:avLst>
          </a:prstGeom>
          <a:solidFill>
            <a:srgbClr val="62C6C6">
              <a:alpha val="56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평행 사변형 7">
            <a:extLst>
              <a:ext uri="{FF2B5EF4-FFF2-40B4-BE49-F238E27FC236}">
                <a16:creationId xmlns:a16="http://schemas.microsoft.com/office/drawing/2014/main" id="{0A3FA874-287B-A97E-25B8-912EB96B2718}"/>
              </a:ext>
            </a:extLst>
          </p:cNvPr>
          <p:cNvSpPr/>
          <p:nvPr/>
        </p:nvSpPr>
        <p:spPr>
          <a:xfrm flipH="1">
            <a:off x="1059989" y="0"/>
            <a:ext cx="1134314" cy="264473"/>
          </a:xfrm>
          <a:prstGeom prst="parallelogram">
            <a:avLst>
              <a:gd name="adj" fmla="val 45799"/>
            </a:avLst>
          </a:prstGeom>
          <a:solidFill>
            <a:srgbClr val="006E9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FC523A-1E77-BF6D-F134-1A50FB713B4A}"/>
              </a:ext>
            </a:extLst>
          </p:cNvPr>
          <p:cNvSpPr txBox="1"/>
          <p:nvPr/>
        </p:nvSpPr>
        <p:spPr>
          <a:xfrm>
            <a:off x="540217" y="1064184"/>
            <a:ext cx="246529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Non-resonant reaction 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228C1-05EB-69C3-5818-BBC38083655F}"/>
                  </a:ext>
                </a:extLst>
              </p:cNvPr>
              <p:cNvSpPr txBox="1"/>
              <p:nvPr/>
            </p:nvSpPr>
            <p:spPr>
              <a:xfrm>
                <a:off x="3425681" y="1516028"/>
                <a:ext cx="4085734" cy="7275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nary>
                        <m:nary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f>
                            <m:f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e>
                              </m:rad>
                            </m:num>
                            <m:den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sub>
                                  </m:sSub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rad>
                            </m:sup>
                          </m:sSup>
                          <m:sSub>
                            <m:sSub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𝑆𝑆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ko-KR" alt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228C1-05EB-69C3-5818-BBC380836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5681" y="1516028"/>
                <a:ext cx="4085734" cy="7275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673AAB5-84BB-407D-F2E2-CC03B255C18C}"/>
                  </a:ext>
                </a:extLst>
              </p:cNvPr>
              <p:cNvSpPr txBox="1"/>
              <p:nvPr/>
            </p:nvSpPr>
            <p:spPr>
              <a:xfrm>
                <a:off x="3868159" y="2377231"/>
                <a:ext cx="5083315" cy="7825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nary>
                        <m:nary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f>
                            <m:f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den>
                          </m:f>
                          <m:func>
                            <m:func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ko-KR" sz="160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f>
                                        <m:fPr>
                                          <m:ctrlPr>
                                            <a:rPr lang="en-US" altLang="ko-K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ko-KR" sz="16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altLang="ko-K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𝑍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  <m:t>𝐵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rad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f>
                                        <m:fPr>
                                          <m:ctrlPr>
                                            <a:rPr lang="en-US" altLang="ko-K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US" altLang="ko-KR" sz="1600" i="1">
                                              <a:latin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den>
                                      </m:f>
                                      <m:f>
                                        <m:fPr>
                                          <m:ctrlPr>
                                            <a:rPr lang="en-US" altLang="ko-K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  <m:t>𝐺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rad>
                                </m:e>
                              </m:d>
                            </m:e>
                          </m:func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ko-KR" alt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673AAB5-84BB-407D-F2E2-CC03B255C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8159" y="2377231"/>
                <a:ext cx="5083315" cy="782587"/>
              </a:xfrm>
              <a:prstGeom prst="rect">
                <a:avLst/>
              </a:prstGeom>
              <a:blipFill>
                <a:blip r:embed="rId5"/>
                <a:stretch>
                  <a:fillRect b="-78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4D6FB14-4C23-E356-8E36-F8ACBD1E7A3E}"/>
                  </a:ext>
                </a:extLst>
              </p:cNvPr>
              <p:cNvSpPr txBox="1"/>
              <p:nvPr/>
            </p:nvSpPr>
            <p:spPr>
              <a:xfrm>
                <a:off x="3877893" y="3293514"/>
                <a:ext cx="5003869" cy="7825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altLang="ko-K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altLang="ko-KR" sz="16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nary>
                        <m:nary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den>
                          </m:f>
                          <m:func>
                            <m:func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ko-KR" sz="160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f>
                                        <m:fPr>
                                          <m:ctrlPr>
                                            <a:rPr lang="en-US" altLang="ko-K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ko-KR" sz="16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ko-KR" sz="1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ko-KR" sz="1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𝑍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ko-KR" sz="1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𝑏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  <m:t>𝐵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rad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f>
                                        <m:fPr>
                                          <m:ctrlPr>
                                            <a:rPr lang="en-US" altLang="ko-K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US" altLang="ko-KR" sz="1600" i="1">
                                              <a:latin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den>
                                      </m:f>
                                      <m:f>
                                        <m:fPr>
                                          <m:ctrlPr>
                                            <a:rPr lang="en-US" altLang="ko-K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  <m:t>𝐺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rad>
                                </m:e>
                              </m:d>
                            </m:e>
                          </m:func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ko-KR" alt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4D6FB14-4C23-E356-8E36-F8ACBD1E7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7893" y="3293514"/>
                <a:ext cx="5003869" cy="7825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0E097C0-67D5-17E6-8842-B581EB262BA4}"/>
                  </a:ext>
                </a:extLst>
              </p:cNvPr>
              <p:cNvSpPr txBox="1"/>
              <p:nvPr/>
            </p:nvSpPr>
            <p:spPr>
              <a:xfrm>
                <a:off x="3877893" y="4209796"/>
                <a:ext cx="3409138" cy="7275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altLang="ko-KR" sz="16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sSub>
                        <m:sSub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  <m:t>32</m:t>
                                      </m:r>
                                      <m:sSub>
                                        <m:sSubPr>
                                          <m:ctrlPr>
                                            <a:rPr lang="en-US" altLang="ko-K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altLang="ko-K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𝐺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  <m:sSub>
                                        <m:sSubPr>
                                          <m:ctrlPr>
                                            <a:rPr lang="en-US" altLang="ko-K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𝑍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altLang="ko-K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altLang="ko-K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1/4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ko-KR" alt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0E097C0-67D5-17E6-8842-B581EB262B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7893" y="4209796"/>
                <a:ext cx="3409138" cy="72750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A332874-5E06-507E-322E-29CB7BDE0FE3}"/>
                  </a:ext>
                </a:extLst>
              </p:cNvPr>
              <p:cNvSpPr txBox="1"/>
              <p:nvPr/>
            </p:nvSpPr>
            <p:spPr>
              <a:xfrm>
                <a:off x="7976347" y="454629"/>
                <a:ext cx="2760691" cy="4149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func>
                            <m:funcPr>
                              <m:ctrlPr>
                                <a:rPr lang="en-US" altLang="ko-KR" sz="1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ko-KR" sz="120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ko-KR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rad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altLang="ko-KR" sz="1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altLang="ko-KR" sz="1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rad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=4</m:t>
                      </m:r>
                      <m:sSub>
                        <m:sSubPr>
                          <m:ctrlP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(2</m:t>
                      </m:r>
                      <m:rad>
                        <m:radPr>
                          <m:degHide m:val="on"/>
                          <m:ctrlP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𝑎𝑏</m:t>
                          </m:r>
                        </m:e>
                      </m:rad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ko-KR" alt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676B6A8-D456-174A-B784-CD4508948C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6347" y="454629"/>
                <a:ext cx="2760691" cy="414985"/>
              </a:xfrm>
              <a:prstGeom prst="rect">
                <a:avLst/>
              </a:prstGeom>
              <a:blipFill>
                <a:blip r:embed="rId8"/>
                <a:stretch>
                  <a:fillRect l="-22296" t="-186765" r="-1325" b="-27058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2124A99-93CB-3B18-A338-07371DEA8EB0}"/>
                  </a:ext>
                </a:extLst>
              </p:cNvPr>
              <p:cNvSpPr txBox="1"/>
              <p:nvPr/>
            </p:nvSpPr>
            <p:spPr>
              <a:xfrm>
                <a:off x="7389262" y="925684"/>
                <a:ext cx="3934860" cy="27699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altLang="ko-KR" sz="1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2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ko-KR" sz="1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ko-KR" sz="1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:modified Bessel function of the second kind order zero)</a:t>
                </a:r>
                <a:endParaRPr lang="ko-KR" alt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52C59C6-2BE2-D30F-8C9F-D904852D14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9262" y="925684"/>
                <a:ext cx="3934860" cy="276999"/>
              </a:xfrm>
              <a:prstGeom prst="rect">
                <a:avLst/>
              </a:prstGeom>
              <a:blipFill>
                <a:blip r:embed="rId9"/>
                <a:stretch>
                  <a:fillRect t="-2222" b="-1777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9CE5B0C-19A8-29C5-1445-0AA392FF18F2}"/>
                  </a:ext>
                </a:extLst>
              </p:cNvPr>
              <p:cNvSpPr txBox="1"/>
              <p:nvPr/>
            </p:nvSpPr>
            <p:spPr>
              <a:xfrm>
                <a:off x="1026405" y="5822689"/>
                <a:ext cx="201170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A625B3A-F581-EB1B-9343-836E0B594D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405" y="5822689"/>
                <a:ext cx="2011705" cy="215444"/>
              </a:xfrm>
              <a:prstGeom prst="rect">
                <a:avLst/>
              </a:prstGeom>
              <a:blipFill>
                <a:blip r:embed="rId10"/>
                <a:stretch>
                  <a:fillRect l="-909" b="-3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EF0334D-3B69-AF56-9B40-BCFF814525EB}"/>
                  </a:ext>
                </a:extLst>
              </p:cNvPr>
              <p:cNvSpPr txBox="1"/>
              <p:nvPr/>
            </p:nvSpPr>
            <p:spPr>
              <a:xfrm>
                <a:off x="3877893" y="5529756"/>
                <a:ext cx="2891433" cy="8013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sSup>
                                    <m:sSupPr>
                                      <m:ctrlP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p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1.37×</m:t>
                                  </m:r>
                                  <m:sSup>
                                    <m:sSupPr>
                                      <m:ctrlP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18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788D53C-AE7D-72E2-0A20-4CEB89B575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7893" y="5529756"/>
                <a:ext cx="2891433" cy="8013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B42285B-500D-D0B7-523C-BE7923E2F3D3}"/>
                  </a:ext>
                </a:extLst>
              </p:cNvPr>
              <p:cNvSpPr txBox="1"/>
              <p:nvPr/>
            </p:nvSpPr>
            <p:spPr>
              <a:xfrm>
                <a:off x="7609109" y="5397733"/>
                <a:ext cx="3481531" cy="10653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−2±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4+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f>
                                        <m:fPr>
                                          <m:ctrlP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ko-KR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32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ko-KR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1400" i="1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1400" i="1">
                                                  <a:latin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den>
                                      </m:f>
                                      <m:f>
                                        <m:fPr>
                                          <m:ctrlPr>
                                            <a:rPr lang="en-US" altLang="ko-KR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altLang="ko-KR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𝐺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altLang="ko-KR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𝑍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altLang="ko-KR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𝐵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altLang="ko-KR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rad>
                                </m:e>
                              </m:rad>
                            </m:e>
                          </m:d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3D64684-0FF8-5288-9533-DB75DE310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9109" y="5397733"/>
                <a:ext cx="3481531" cy="106535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549B9394-9939-877B-A778-59AD00D77DD4}"/>
              </a:ext>
            </a:extLst>
          </p:cNvPr>
          <p:cNvSpPr txBox="1"/>
          <p:nvPr/>
        </p:nvSpPr>
        <p:spPr>
          <a:xfrm>
            <a:off x="301655" y="461910"/>
            <a:ext cx="4944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Reactivity for non-resonant reaction</a:t>
            </a:r>
            <a:endParaRPr lang="ko-KR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764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C8557-C684-BD5E-975E-DE8315967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50FB8BA8-9F7A-CC70-45D2-C45AAC2639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56" y="-108835"/>
            <a:ext cx="677158" cy="507868"/>
          </a:xfrm>
          <a:prstGeom prst="rect">
            <a:avLst/>
          </a:prstGeom>
        </p:spPr>
      </p:pic>
      <p:sp>
        <p:nvSpPr>
          <p:cNvPr id="7" name="평행 사변형 6">
            <a:extLst>
              <a:ext uri="{FF2B5EF4-FFF2-40B4-BE49-F238E27FC236}">
                <a16:creationId xmlns:a16="http://schemas.microsoft.com/office/drawing/2014/main" id="{9ECC3BF3-77FC-3168-4807-14E385ED6FF9}"/>
              </a:ext>
            </a:extLst>
          </p:cNvPr>
          <p:cNvSpPr/>
          <p:nvPr/>
        </p:nvSpPr>
        <p:spPr>
          <a:xfrm flipH="1">
            <a:off x="2032258" y="0"/>
            <a:ext cx="10316856" cy="264473"/>
          </a:xfrm>
          <a:prstGeom prst="parallelogram">
            <a:avLst>
              <a:gd name="adj" fmla="val 45799"/>
            </a:avLst>
          </a:prstGeom>
          <a:solidFill>
            <a:srgbClr val="62C6C6">
              <a:alpha val="56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평행 사변형 7">
            <a:extLst>
              <a:ext uri="{FF2B5EF4-FFF2-40B4-BE49-F238E27FC236}">
                <a16:creationId xmlns:a16="http://schemas.microsoft.com/office/drawing/2014/main" id="{59809BB9-EE17-9CB6-C1EA-63CE4573B25A}"/>
              </a:ext>
            </a:extLst>
          </p:cNvPr>
          <p:cNvSpPr/>
          <p:nvPr/>
        </p:nvSpPr>
        <p:spPr>
          <a:xfrm flipH="1">
            <a:off x="1059989" y="0"/>
            <a:ext cx="1134314" cy="264473"/>
          </a:xfrm>
          <a:prstGeom prst="parallelogram">
            <a:avLst>
              <a:gd name="adj" fmla="val 45799"/>
            </a:avLst>
          </a:prstGeom>
          <a:solidFill>
            <a:srgbClr val="006E9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E4201C-09CB-0F49-2E3A-C7848D94529D}"/>
              </a:ext>
            </a:extLst>
          </p:cNvPr>
          <p:cNvSpPr txBox="1"/>
          <p:nvPr/>
        </p:nvSpPr>
        <p:spPr>
          <a:xfrm>
            <a:off x="301655" y="461910"/>
            <a:ext cx="4944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Reactivity for non-resonant reaction</a:t>
            </a:r>
            <a:endParaRPr lang="ko-KR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4ED5E60-B142-2CFC-B481-F5B13F6D56EF}"/>
                  </a:ext>
                </a:extLst>
              </p:cNvPr>
              <p:cNvSpPr txBox="1"/>
              <p:nvPr/>
            </p:nvSpPr>
            <p:spPr>
              <a:xfrm>
                <a:off x="1494946" y="5646171"/>
                <a:ext cx="3450688" cy="7032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ko-KR" altLang="en-US" sz="1600"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  <m:f>
                                <m:f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𝑑𝐸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altLang="ko-K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sub>
                                          </m:sSub>
                                        </m:e>
                                      </m:rad>
                                    </m:num>
                                    <m:den>
                                      <m: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altLang="ko-KR" sz="16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ko-KR" sz="16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16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16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𝐺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ko-KR" sz="16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/</m:t>
                                          </m:r>
                                          <m:r>
                                            <a:rPr lang="en-US" altLang="ko-KR" sz="16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</m:rad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  <m:t>𝑆𝑆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ko-K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160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1600" i="1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ko-KR" alt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E49A30-F8C6-A424-A7A3-824AC4670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946" y="5646171"/>
                <a:ext cx="3450688" cy="7032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D16CAA-2137-7FFA-CAA3-23D2FC5B4213}"/>
                  </a:ext>
                </a:extLst>
              </p:cNvPr>
              <p:cNvSpPr txBox="1"/>
              <p:nvPr/>
            </p:nvSpPr>
            <p:spPr>
              <a:xfrm>
                <a:off x="6509861" y="5389017"/>
                <a:ext cx="3982822" cy="121751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sSup>
                        <m:sSup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−2+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4+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f>
                                        <m:fPr>
                                          <m:ctrlPr>
                                            <a:rPr lang="en-US" altLang="ko-K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ko-K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32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US" altLang="ko-KR" sz="1600" i="1">
                                              <a:latin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den>
                                      </m:f>
                                      <m:f>
                                        <m:fPr>
                                          <m:ctrlPr>
                                            <a:rPr lang="en-US" altLang="ko-K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altLang="ko-K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𝐺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altLang="ko-K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𝑍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altLang="ko-K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𝐵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altLang="ko-K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rad>
                                </m:e>
                              </m:rad>
                            </m:e>
                          </m:d>
                        </m:e>
                        <m:sup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ko-KR" alt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C5E06D6-CD0F-6AE2-F151-70214F69E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9861" y="5389017"/>
                <a:ext cx="3982822" cy="12175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5FDA0646-E980-C7F2-BEB5-39551D6670EB}"/>
              </a:ext>
            </a:extLst>
          </p:cNvPr>
          <p:cNvSpPr txBox="1"/>
          <p:nvPr/>
        </p:nvSpPr>
        <p:spPr>
          <a:xfrm>
            <a:off x="540217" y="1064184"/>
            <a:ext cx="190667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Gamow window 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B024CEE2-6A65-A47A-418B-1E0A10CB1306}"/>
              </a:ext>
            </a:extLst>
          </p:cNvPr>
          <p:cNvGrpSpPr/>
          <p:nvPr/>
        </p:nvGrpSpPr>
        <p:grpSpPr>
          <a:xfrm>
            <a:off x="1494946" y="3190950"/>
            <a:ext cx="3759782" cy="1454436"/>
            <a:chOff x="1494946" y="3059904"/>
            <a:chExt cx="3759782" cy="14544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2DB3C91D-CD0E-51FC-95A1-4AECED3EC8AC}"/>
                    </a:ext>
                  </a:extLst>
                </p:cNvPr>
                <p:cNvSpPr txBox="1"/>
                <p:nvPr/>
              </p:nvSpPr>
              <p:spPr>
                <a:xfrm>
                  <a:off x="1956389" y="3929180"/>
                  <a:ext cx="3298339" cy="58516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∝</m:t>
                        </m:r>
                        <m:nary>
                          <m:nary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d>
                              <m:dPr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  <m:f>
                              <m:fPr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ad>
                                  <m:radPr>
                                    <m:degHide m:val="on"/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lang="en-US" altLang="ko-K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ko-KR" sz="1600" b="0" i="1" smtClean="0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altLang="ko-KR" sz="1600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</m:e>
                                </m:rad>
                              </m:num>
                              <m:den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altLang="ko-KR" sz="16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lang="en-US" altLang="ko-KR" sz="16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ko-KR" sz="16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altLang="ko-KR" sz="16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𝐺</m:t>
                                        </m:r>
                                      </m:sub>
                                    </m:sSub>
                                    <m:r>
                                      <a:rPr lang="en-US" altLang="ko-KR" sz="16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altLang="ko-KR" sz="16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</m:rad>
                              </m:sup>
                            </m:sSup>
                            <m:sSub>
                              <m:sSubPr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𝑆𝑆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ko-KR" altLang="en-US" sz="16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A711977E-C783-BC16-B684-4C38F90358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56389" y="3929180"/>
                  <a:ext cx="3298339" cy="58516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9DE5DB6E-4605-136A-1809-30CF3E5746FB}"/>
                    </a:ext>
                  </a:extLst>
                </p:cNvPr>
                <p:cNvSpPr txBox="1"/>
                <p:nvPr/>
              </p:nvSpPr>
              <p:spPr>
                <a:xfrm>
                  <a:off x="1494946" y="3059904"/>
                  <a:ext cx="3277307" cy="7275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⟨"/>
                            <m:endChr m:val="⟩"/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  <m:r>
                          <a:rPr lang="en-US" altLang="ko-KR" sz="1600" i="1" smtClean="0"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den>
                            </m:f>
                          </m:e>
                        </m:rad>
                        <m:nary>
                          <m:naryPr>
                            <m:subHide m:val="on"/>
                            <m:supHide m:val="on"/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  <m:d>
                                  <m:dPr>
                                    <m:ctrlP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</m:d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𝑆𝑆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d>
                            <m:rad>
                              <m:radPr>
                                <m:degHide m:val="on"/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rad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ko-KR" altLang="en-US" sz="16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36DE4D10-7319-6FE5-AB82-CC4884052C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4946" y="3059904"/>
                  <a:ext cx="3277307" cy="72750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5696E8B-5D7A-581B-B047-F2B77309FA00}"/>
                  </a:ext>
                </a:extLst>
              </p:cNvPr>
              <p:cNvSpPr txBox="1"/>
              <p:nvPr/>
            </p:nvSpPr>
            <p:spPr>
              <a:xfrm>
                <a:off x="301655" y="1708172"/>
                <a:ext cx="3410293" cy="8354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𝑆𝑆</m:t>
                          </m:r>
                        </m:sub>
                      </m:sSub>
                      <m:r>
                        <a:rPr lang="en-US" altLang="ko-KR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ko-KR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ko-KR" sz="15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ko-KR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500" b="0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altLang="ko-KR" sz="15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ko-KR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5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ko-KR" sz="15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ko-KR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5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ko-KR" sz="15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ko-KR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5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ko-KR" sz="15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func>
                        <m:funcPr>
                          <m:ctrlP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sz="15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altLang="ko-KR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5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altLang="ko-KR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altLang="ko-KR" sz="15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ko-KR" sz="15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en-US" altLang="ko-KR" sz="15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1500" b="0" i="1" smtClean="0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15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altLang="ko-KR" sz="15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1500" b="0" i="1" smtClean="0">
                                              <a:latin typeface="Cambria Math" panose="02040503050406030204" pitchFamily="18" charset="0"/>
                                            </a:rPr>
                                            <m:t>𝑍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15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altLang="ko-KR" sz="15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1500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1500" b="0" i="1" smtClean="0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altLang="ko-KR" sz="15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1500" b="0" i="1" smtClean="0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1500" b="0" i="1" smtClean="0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rad>
                            </m:e>
                          </m:d>
                        </m:e>
                      </m:func>
                    </m:oMath>
                  </m:oMathPara>
                </a14:m>
                <a:endParaRPr lang="ko-KR" altLang="en-US" sz="15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236DBEF-7AC8-FA53-1960-CC7ADB507F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655" y="1708172"/>
                <a:ext cx="3410293" cy="83542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650391C-7290-FC26-66F8-ACF81A5046D6}"/>
                  </a:ext>
                </a:extLst>
              </p:cNvPr>
              <p:cNvSpPr txBox="1"/>
              <p:nvPr/>
            </p:nvSpPr>
            <p:spPr>
              <a:xfrm>
                <a:off x="4131782" y="1909798"/>
                <a:ext cx="1922193" cy="4321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altLang="ko-KR" sz="1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ko-KR" sz="1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1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sSup>
                        <m:sSupPr>
                          <m:ctrlPr>
                            <a:rPr lang="en-US" altLang="ko-KR" sz="1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ko-KR" sz="1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altLang="ko-KR" sz="1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altLang="ko-KR" sz="15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5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ko-KR" sz="15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  <m:r>
                                <a:rPr lang="en-US" altLang="ko-KR" sz="1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ko-KR" sz="1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sup>
                      </m:sSup>
                      <m:r>
                        <a:rPr lang="en-US" altLang="ko-KR" sz="1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ko-KR" sz="1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ko-KR" sz="1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ko-KR" sz="1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ko-KR" altLang="en-US" sz="1500" dirty="0">
                  <a:solidFill>
                    <a:prstClr val="black"/>
                  </a:solidFill>
                  <a:latin typeface="Calibri" panose="020F0502020204030204" pitchFamily="34" charset="0"/>
                  <a:ea typeface="바탕" panose="02030600000101010101" pitchFamily="18" charset="-127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F5AE83D-1355-3828-6D21-885A7827E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1782" y="1909798"/>
                <a:ext cx="1922193" cy="432170"/>
              </a:xfrm>
              <a:prstGeom prst="rect">
                <a:avLst/>
              </a:prstGeom>
              <a:blipFill>
                <a:blip r:embed="rId9"/>
                <a:stretch>
                  <a:fillRect l="-952" r="-3175" b="-1408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화살표: 오른쪽 14">
            <a:extLst>
              <a:ext uri="{FF2B5EF4-FFF2-40B4-BE49-F238E27FC236}">
                <a16:creationId xmlns:a16="http://schemas.microsoft.com/office/drawing/2014/main" id="{DD06603F-8A26-51ED-E100-C5A74A69FA70}"/>
              </a:ext>
            </a:extLst>
          </p:cNvPr>
          <p:cNvSpPr/>
          <p:nvPr/>
        </p:nvSpPr>
        <p:spPr>
          <a:xfrm>
            <a:off x="5429335" y="5988248"/>
            <a:ext cx="466725" cy="174426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0C752EA-E5F4-E6A1-E1A5-F059EF98E200}"/>
              </a:ext>
            </a:extLst>
          </p:cNvPr>
          <p:cNvCxnSpPr/>
          <p:nvPr/>
        </p:nvCxnSpPr>
        <p:spPr>
          <a:xfrm>
            <a:off x="3009900" y="4626336"/>
            <a:ext cx="16668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그림 22">
            <a:extLst>
              <a:ext uri="{FF2B5EF4-FFF2-40B4-BE49-F238E27FC236}">
                <a16:creationId xmlns:a16="http://schemas.microsoft.com/office/drawing/2014/main" id="{130D1D75-75E2-7814-292F-408512512C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3473" y="1406494"/>
            <a:ext cx="5094342" cy="387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99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그림 30">
            <a:extLst>
              <a:ext uri="{FF2B5EF4-FFF2-40B4-BE49-F238E27FC236}">
                <a16:creationId xmlns:a16="http://schemas.microsoft.com/office/drawing/2014/main" id="{BF08184F-6CBC-1056-CB47-B3FC04A5F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155" y="982598"/>
            <a:ext cx="4728531" cy="360808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2E5C3F7D-E995-91F1-91BA-DEBD3536D2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56" y="-108835"/>
            <a:ext cx="677158" cy="507868"/>
          </a:xfrm>
          <a:prstGeom prst="rect">
            <a:avLst/>
          </a:prstGeom>
        </p:spPr>
      </p:pic>
      <p:sp>
        <p:nvSpPr>
          <p:cNvPr id="7" name="평행 사변형 6">
            <a:extLst>
              <a:ext uri="{FF2B5EF4-FFF2-40B4-BE49-F238E27FC236}">
                <a16:creationId xmlns:a16="http://schemas.microsoft.com/office/drawing/2014/main" id="{9C4186A7-0022-EC3E-09AF-EC612E0742AF}"/>
              </a:ext>
            </a:extLst>
          </p:cNvPr>
          <p:cNvSpPr/>
          <p:nvPr/>
        </p:nvSpPr>
        <p:spPr>
          <a:xfrm flipH="1">
            <a:off x="2032258" y="0"/>
            <a:ext cx="10316856" cy="264473"/>
          </a:xfrm>
          <a:prstGeom prst="parallelogram">
            <a:avLst>
              <a:gd name="adj" fmla="val 45799"/>
            </a:avLst>
          </a:prstGeom>
          <a:solidFill>
            <a:srgbClr val="62C6C6">
              <a:alpha val="56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평행 사변형 7">
            <a:extLst>
              <a:ext uri="{FF2B5EF4-FFF2-40B4-BE49-F238E27FC236}">
                <a16:creationId xmlns:a16="http://schemas.microsoft.com/office/drawing/2014/main" id="{26710884-E9A1-3EA6-6F5C-0BA1369DFBC1}"/>
              </a:ext>
            </a:extLst>
          </p:cNvPr>
          <p:cNvSpPr/>
          <p:nvPr/>
        </p:nvSpPr>
        <p:spPr>
          <a:xfrm flipH="1">
            <a:off x="1059989" y="0"/>
            <a:ext cx="1134314" cy="264473"/>
          </a:xfrm>
          <a:prstGeom prst="parallelogram">
            <a:avLst>
              <a:gd name="adj" fmla="val 45799"/>
            </a:avLst>
          </a:prstGeom>
          <a:solidFill>
            <a:srgbClr val="006E9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60BFAC6A-163E-F386-DF5F-9FECCA28FFEB}"/>
              </a:ext>
            </a:extLst>
          </p:cNvPr>
          <p:cNvSpPr/>
          <p:nvPr/>
        </p:nvSpPr>
        <p:spPr>
          <a:xfrm>
            <a:off x="4352508" y="3264589"/>
            <a:ext cx="938804" cy="7135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D62AC6-5E41-5CA9-4E2E-77EDB35D5F8C}"/>
                  </a:ext>
                </a:extLst>
              </p:cNvPr>
              <p:cNvSpPr txBox="1"/>
              <p:nvPr/>
            </p:nvSpPr>
            <p:spPr>
              <a:xfrm>
                <a:off x="4410950" y="3295176"/>
                <a:ext cx="722121" cy="1996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=1 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μm</m:t>
                      </m:r>
                    </m:oMath>
                  </m:oMathPara>
                </a14:m>
                <a:endParaRPr lang="ko-KR" alt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D62AC6-5E41-5CA9-4E2E-77EDB35D5F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0950" y="3295176"/>
                <a:ext cx="722121" cy="199606"/>
              </a:xfrm>
              <a:prstGeom prst="rect">
                <a:avLst/>
              </a:prstGeom>
              <a:blipFill>
                <a:blip r:embed="rId5"/>
                <a:stretch>
                  <a:fillRect l="-5932" r="-5932" b="-25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4B3371-8A3D-DCEA-9B29-1C74F0A99994}"/>
                  </a:ext>
                </a:extLst>
              </p:cNvPr>
              <p:cNvSpPr txBox="1"/>
              <p:nvPr/>
            </p:nvSpPr>
            <p:spPr>
              <a:xfrm>
                <a:off x="4410950" y="3514774"/>
                <a:ext cx="799579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=10 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μm</m:t>
                      </m:r>
                    </m:oMath>
                  </m:oMathPara>
                </a14:m>
                <a:endParaRPr lang="ko-KR" alt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4B3371-8A3D-DCEA-9B29-1C74F0A99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0950" y="3514774"/>
                <a:ext cx="799579" cy="184666"/>
              </a:xfrm>
              <a:prstGeom prst="rect">
                <a:avLst/>
              </a:prstGeom>
              <a:blipFill>
                <a:blip r:embed="rId6"/>
                <a:stretch>
                  <a:fillRect l="-1527" r="-3817" b="-266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2307207-0D9C-E187-3782-74F5E41C9B5C}"/>
                  </a:ext>
                </a:extLst>
              </p:cNvPr>
              <p:cNvSpPr txBox="1"/>
              <p:nvPr/>
            </p:nvSpPr>
            <p:spPr>
              <a:xfrm>
                <a:off x="4410950" y="3734371"/>
                <a:ext cx="80028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=10 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μm</m:t>
                      </m:r>
                    </m:oMath>
                  </m:oMathPara>
                </a14:m>
                <a:endParaRPr lang="ko-KR" alt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2307207-0D9C-E187-3782-74F5E41C9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0950" y="3734371"/>
                <a:ext cx="800284" cy="184666"/>
              </a:xfrm>
              <a:prstGeom prst="rect">
                <a:avLst/>
              </a:prstGeom>
              <a:blipFill>
                <a:blip r:embed="rId7"/>
                <a:stretch>
                  <a:fillRect l="-5344" r="-5344" b="-266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BD83FB4-8B89-1FA7-C4F9-0F7B0A885C55}"/>
                  </a:ext>
                </a:extLst>
              </p:cNvPr>
              <p:cNvSpPr txBox="1"/>
              <p:nvPr/>
            </p:nvSpPr>
            <p:spPr>
              <a:xfrm>
                <a:off x="301655" y="452385"/>
                <a:ext cx="4050853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Reactivity for </a:t>
                </a:r>
                <a14:m>
                  <m:oMath xmlns:m="http://schemas.openxmlformats.org/officeDocument/2006/math">
                    <m:r>
                      <a:rPr lang="en-US" altLang="ko-KR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r>
                      <a:rPr lang="en-US" altLang="ko-KR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ko-KR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ko-KR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  <m:sup>
                        <m:r>
                          <a:rPr lang="en-US" altLang="ko-KR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𝟏𝟏</m:t>
                        </m:r>
                      </m:sup>
                    </m:sSup>
                    <m:r>
                      <a:rPr lang="en-US" altLang="ko-KR" sz="24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𝐁</m:t>
                    </m:r>
                  </m:oMath>
                </a14:m>
                <a:r>
                  <a:rPr lang="ko-KR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fusion</a:t>
                </a:r>
                <a:endParaRPr lang="ko-KR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BD83FB4-8B89-1FA7-C4F9-0F7B0A885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655" y="452385"/>
                <a:ext cx="4050853" cy="470000"/>
              </a:xfrm>
              <a:prstGeom prst="rect">
                <a:avLst/>
              </a:prstGeom>
              <a:blipFill>
                <a:blip r:embed="rId8"/>
                <a:stretch>
                  <a:fillRect l="-2256" t="-7792" r="-1353" b="-2987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80D7854-FB21-14C3-13FB-342E9C36D971}"/>
                  </a:ext>
                </a:extLst>
              </p:cNvPr>
              <p:cNvSpPr txBox="1"/>
              <p:nvPr/>
            </p:nvSpPr>
            <p:spPr>
              <a:xfrm>
                <a:off x="1337511" y="5083282"/>
                <a:ext cx="166667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ko-KR" alt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ko-KR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Laser intensity </a:t>
                </a:r>
                <a:endParaRPr lang="ko-KR" alt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80D7854-FB21-14C3-13FB-342E9C36D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511" y="5083282"/>
                <a:ext cx="1666675" cy="338554"/>
              </a:xfrm>
              <a:prstGeom prst="rect">
                <a:avLst/>
              </a:prstGeom>
              <a:blipFill>
                <a:blip r:embed="rId9"/>
                <a:stretch>
                  <a:fillRect t="-5455" r="-1095" b="-2363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A694538-E8D1-0F0A-6DF0-67D9E70A5E9C}"/>
                  </a:ext>
                </a:extLst>
              </p:cNvPr>
              <p:cNvSpPr txBox="1"/>
              <p:nvPr/>
            </p:nvSpPr>
            <p:spPr>
              <a:xfrm>
                <a:off x="3950606" y="5083282"/>
                <a:ext cx="2076402" cy="3583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ko-KR" alt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ko-KR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Laser wavelength  </a:t>
                </a:r>
                <a:endParaRPr lang="ko-KR" alt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A694538-E8D1-0F0A-6DF0-67D9E70A5E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0606" y="5083282"/>
                <a:ext cx="2076402" cy="358368"/>
              </a:xfrm>
              <a:prstGeom prst="rect">
                <a:avLst/>
              </a:prstGeom>
              <a:blipFill>
                <a:blip r:embed="rId10"/>
                <a:stretch>
                  <a:fillRect t="-3390" r="-880" b="-1694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C33914E-7B83-A70E-7EE3-1424729A0E37}"/>
                  </a:ext>
                </a:extLst>
              </p:cNvPr>
              <p:cNvSpPr txBox="1"/>
              <p:nvPr/>
            </p:nvSpPr>
            <p:spPr>
              <a:xfrm>
                <a:off x="1337511" y="5582126"/>
                <a:ext cx="250491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𝑙𝑎𝑠𝑒𝑟</m:t>
                        </m:r>
                      </m:sub>
                    </m:sSub>
                  </m:oMath>
                </a14:m>
                <a:r>
                  <a:rPr lang="ko-KR" alt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ko-KR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Laser pulse duration</a:t>
                </a:r>
                <a:endParaRPr lang="ko-KR" alt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C33914E-7B83-A70E-7EE3-1424729A0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511" y="5582126"/>
                <a:ext cx="2504916" cy="338554"/>
              </a:xfrm>
              <a:prstGeom prst="rect">
                <a:avLst/>
              </a:prstGeom>
              <a:blipFill>
                <a:blip r:embed="rId11"/>
                <a:stretch>
                  <a:fillRect t="-5455" r="-243" b="-2363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4DC0DC1-D158-B07A-67B7-5B72B60EAA9E}"/>
                  </a:ext>
                </a:extLst>
              </p:cNvPr>
              <p:cNvSpPr txBox="1"/>
              <p:nvPr/>
            </p:nvSpPr>
            <p:spPr>
              <a:xfrm>
                <a:off x="3950606" y="5583125"/>
                <a:ext cx="159813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ko-KR" alt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ko-KR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target width </a:t>
                </a:r>
                <a:endParaRPr lang="ko-KR" alt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4DC0DC1-D158-B07A-67B7-5B72B60EAA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0606" y="5583125"/>
                <a:ext cx="1598130" cy="338554"/>
              </a:xfrm>
              <a:prstGeom prst="rect">
                <a:avLst/>
              </a:prstGeom>
              <a:blipFill>
                <a:blip r:embed="rId12"/>
                <a:stretch>
                  <a:fillRect t="-5455" r="-1527" b="-2363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9B6A2A1-3C00-94B3-13D8-2D0F12A7595F}"/>
                  </a:ext>
                </a:extLst>
              </p:cNvPr>
              <p:cNvSpPr txBox="1"/>
              <p:nvPr/>
            </p:nvSpPr>
            <p:spPr>
              <a:xfrm>
                <a:off x="1337511" y="6067061"/>
                <a:ext cx="17064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ko-KR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: Laser spot size</a:t>
                </a:r>
                <a:endParaRPr lang="ko-KR" alt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9B6A2A1-3C00-94B3-13D8-2D0F12A759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511" y="6067061"/>
                <a:ext cx="1706493" cy="338554"/>
              </a:xfrm>
              <a:prstGeom prst="rect">
                <a:avLst/>
              </a:prstGeom>
              <a:blipFill>
                <a:blip r:embed="rId13"/>
                <a:stretch>
                  <a:fillRect t="-5357" r="-1071" b="-2142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7E40DFD-3E3A-68CD-0943-5FF421F45103}"/>
                  </a:ext>
                </a:extLst>
              </p:cNvPr>
              <p:cNvSpPr txBox="1"/>
              <p:nvPr/>
            </p:nvSpPr>
            <p:spPr>
              <a:xfrm>
                <a:off x="7950109" y="5959513"/>
                <a:ext cx="2314031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𝑙𝑎𝑠𝑒𝑟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ko-KR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7E40DFD-3E3A-68CD-0943-5FF421F451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0109" y="5959513"/>
                <a:ext cx="2314031" cy="299313"/>
              </a:xfrm>
              <a:prstGeom prst="rect">
                <a:avLst/>
              </a:prstGeom>
              <a:blipFill>
                <a:blip r:embed="rId14"/>
                <a:stretch>
                  <a:fillRect t="-2041" r="-3158" b="-2653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화살표: 오른쪽 31">
            <a:extLst>
              <a:ext uri="{FF2B5EF4-FFF2-40B4-BE49-F238E27FC236}">
                <a16:creationId xmlns:a16="http://schemas.microsoft.com/office/drawing/2014/main" id="{1637FDCA-A263-2BDF-DDA5-F788F5BE2C9F}"/>
              </a:ext>
            </a:extLst>
          </p:cNvPr>
          <p:cNvSpPr/>
          <p:nvPr/>
        </p:nvSpPr>
        <p:spPr>
          <a:xfrm>
            <a:off x="6738937" y="5545768"/>
            <a:ext cx="609600" cy="345892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00B3E7F-1E2C-AA7C-3A0A-77F6701ABA9E}"/>
                  </a:ext>
                </a:extLst>
              </p:cNvPr>
              <p:cNvSpPr txBox="1"/>
              <p:nvPr/>
            </p:nvSpPr>
            <p:spPr>
              <a:xfrm>
                <a:off x="7950109" y="5083282"/>
                <a:ext cx="1956689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𝑝𝑖</m:t>
                          </m:r>
                        </m:sub>
                      </m:sSub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𝑎𝑐𝑐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ko-KR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00B3E7F-1E2C-AA7C-3A0A-77F6701ABA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0109" y="5083282"/>
                <a:ext cx="1956689" cy="298415"/>
              </a:xfrm>
              <a:prstGeom prst="rect">
                <a:avLst/>
              </a:prstGeom>
              <a:blipFill>
                <a:blip r:embed="rId15"/>
                <a:stretch>
                  <a:fillRect r="-4050" b="-2653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16597D38-9D55-BFF2-D22A-7D86F4AC4FEF}"/>
              </a:ext>
            </a:extLst>
          </p:cNvPr>
          <p:cNvCxnSpPr/>
          <p:nvPr/>
        </p:nvCxnSpPr>
        <p:spPr>
          <a:xfrm>
            <a:off x="8980370" y="5545768"/>
            <a:ext cx="0" cy="3458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023545F-7E64-3ECB-2726-F5764F130317}"/>
              </a:ext>
            </a:extLst>
          </p:cNvPr>
          <p:cNvSpPr txBox="1"/>
          <p:nvPr/>
        </p:nvSpPr>
        <p:spPr>
          <a:xfrm>
            <a:off x="8796086" y="246305"/>
            <a:ext cx="3327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[7] E. Hwang. </a:t>
            </a:r>
            <a:r>
              <a:rPr lang="en-US" altLang="ko-KR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al., </a:t>
            </a:r>
            <a:r>
              <a:rPr lang="en-US" altLang="ko-KR" sz="1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Nucl</a:t>
            </a:r>
            <a:r>
              <a:rPr lang="en-US" altLang="ko-KR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Fusion </a:t>
            </a:r>
            <a:r>
              <a:rPr lang="en-US" altLang="ko-K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65</a:t>
            </a:r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106015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D7011F9-5671-981C-443D-B6476CFE14F6}"/>
              </a:ext>
            </a:extLst>
          </p:cNvPr>
          <p:cNvSpPr txBox="1"/>
          <p:nvPr/>
        </p:nvSpPr>
        <p:spPr>
          <a:xfrm>
            <a:off x="3713155" y="894853"/>
            <a:ext cx="20037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[7]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419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4234A-3D28-0CC0-A9BF-FF4317D66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C52D2603-8AD9-DE5F-425C-93C64BDF0C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56" y="-108835"/>
            <a:ext cx="677158" cy="507868"/>
          </a:xfrm>
          <a:prstGeom prst="rect">
            <a:avLst/>
          </a:prstGeom>
        </p:spPr>
      </p:pic>
      <p:sp>
        <p:nvSpPr>
          <p:cNvPr id="7" name="평행 사변형 6">
            <a:extLst>
              <a:ext uri="{FF2B5EF4-FFF2-40B4-BE49-F238E27FC236}">
                <a16:creationId xmlns:a16="http://schemas.microsoft.com/office/drawing/2014/main" id="{0F888226-12C5-25D6-6FCF-A9A840D02FCB}"/>
              </a:ext>
            </a:extLst>
          </p:cNvPr>
          <p:cNvSpPr/>
          <p:nvPr/>
        </p:nvSpPr>
        <p:spPr>
          <a:xfrm flipH="1">
            <a:off x="2032258" y="0"/>
            <a:ext cx="10316856" cy="264473"/>
          </a:xfrm>
          <a:prstGeom prst="parallelogram">
            <a:avLst>
              <a:gd name="adj" fmla="val 45799"/>
            </a:avLst>
          </a:prstGeom>
          <a:solidFill>
            <a:srgbClr val="62C6C6">
              <a:alpha val="56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평행 사변형 7">
            <a:extLst>
              <a:ext uri="{FF2B5EF4-FFF2-40B4-BE49-F238E27FC236}">
                <a16:creationId xmlns:a16="http://schemas.microsoft.com/office/drawing/2014/main" id="{DD06B41B-5E1F-A022-66AF-FFB0941A09BC}"/>
              </a:ext>
            </a:extLst>
          </p:cNvPr>
          <p:cNvSpPr/>
          <p:nvPr/>
        </p:nvSpPr>
        <p:spPr>
          <a:xfrm flipH="1">
            <a:off x="1059989" y="0"/>
            <a:ext cx="1134314" cy="264473"/>
          </a:xfrm>
          <a:prstGeom prst="parallelogram">
            <a:avLst>
              <a:gd name="adj" fmla="val 45799"/>
            </a:avLst>
          </a:prstGeom>
          <a:solidFill>
            <a:srgbClr val="006E9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24F5159-11D8-9885-C359-7DC5868CF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3656" y="1097588"/>
            <a:ext cx="7844688" cy="466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64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1B57D-09F9-1D55-2D8C-DA90C7C50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19327F08-F44A-4952-8DC7-78166C366B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56" y="-108835"/>
            <a:ext cx="677158" cy="507868"/>
          </a:xfrm>
          <a:prstGeom prst="rect">
            <a:avLst/>
          </a:prstGeom>
        </p:spPr>
      </p:pic>
      <p:sp>
        <p:nvSpPr>
          <p:cNvPr id="7" name="평행 사변형 6">
            <a:extLst>
              <a:ext uri="{FF2B5EF4-FFF2-40B4-BE49-F238E27FC236}">
                <a16:creationId xmlns:a16="http://schemas.microsoft.com/office/drawing/2014/main" id="{7CECB789-5BFA-6446-7BC2-A604133A6D73}"/>
              </a:ext>
            </a:extLst>
          </p:cNvPr>
          <p:cNvSpPr/>
          <p:nvPr/>
        </p:nvSpPr>
        <p:spPr>
          <a:xfrm flipH="1">
            <a:off x="2032258" y="0"/>
            <a:ext cx="10316856" cy="264473"/>
          </a:xfrm>
          <a:prstGeom prst="parallelogram">
            <a:avLst>
              <a:gd name="adj" fmla="val 45799"/>
            </a:avLst>
          </a:prstGeom>
          <a:solidFill>
            <a:srgbClr val="62C6C6">
              <a:alpha val="56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평행 사변형 7">
            <a:extLst>
              <a:ext uri="{FF2B5EF4-FFF2-40B4-BE49-F238E27FC236}">
                <a16:creationId xmlns:a16="http://schemas.microsoft.com/office/drawing/2014/main" id="{12325922-E2B6-231A-EEAA-E6461BFD7AEF}"/>
              </a:ext>
            </a:extLst>
          </p:cNvPr>
          <p:cNvSpPr/>
          <p:nvPr/>
        </p:nvSpPr>
        <p:spPr>
          <a:xfrm flipH="1">
            <a:off x="1059989" y="0"/>
            <a:ext cx="1134314" cy="264473"/>
          </a:xfrm>
          <a:prstGeom prst="parallelogram">
            <a:avLst>
              <a:gd name="adj" fmla="val 45799"/>
            </a:avLst>
          </a:prstGeom>
          <a:solidFill>
            <a:srgbClr val="006E9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783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B6905-FF91-D5E9-CA5F-7CC09C7A1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>
            <a:extLst>
              <a:ext uri="{FF2B5EF4-FFF2-40B4-BE49-F238E27FC236}">
                <a16:creationId xmlns:a16="http://schemas.microsoft.com/office/drawing/2014/main" id="{7C2413C2-81BA-4CA7-6E48-7526B32623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18" t="4755" r="2777" b="21423"/>
          <a:stretch>
            <a:fillRect/>
          </a:stretch>
        </p:blipFill>
        <p:spPr>
          <a:xfrm>
            <a:off x="1387809" y="3595114"/>
            <a:ext cx="4419245" cy="25364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08413C-3D0E-ACB4-BFE2-3541B912B858}"/>
              </a:ext>
            </a:extLst>
          </p:cNvPr>
          <p:cNvSpPr txBox="1"/>
          <p:nvPr/>
        </p:nvSpPr>
        <p:spPr>
          <a:xfrm>
            <a:off x="301655" y="461910"/>
            <a:ext cx="4056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Laser-driven nuclear physics </a:t>
            </a:r>
            <a:endParaRPr lang="ko-KR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8149D0BF-679B-C1E2-9F97-94EDEA0CBE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56" y="-108835"/>
            <a:ext cx="677158" cy="507868"/>
          </a:xfrm>
          <a:prstGeom prst="rect">
            <a:avLst/>
          </a:prstGeom>
        </p:spPr>
      </p:pic>
      <p:grpSp>
        <p:nvGrpSpPr>
          <p:cNvPr id="25" name="그룹 24">
            <a:extLst>
              <a:ext uri="{FF2B5EF4-FFF2-40B4-BE49-F238E27FC236}">
                <a16:creationId xmlns:a16="http://schemas.microsoft.com/office/drawing/2014/main" id="{8954080C-7BFF-24DC-12F6-ED0DF1116E45}"/>
              </a:ext>
            </a:extLst>
          </p:cNvPr>
          <p:cNvGrpSpPr/>
          <p:nvPr/>
        </p:nvGrpSpPr>
        <p:grpSpPr>
          <a:xfrm>
            <a:off x="1059989" y="0"/>
            <a:ext cx="11289125" cy="264473"/>
            <a:chOff x="1059989" y="0"/>
            <a:chExt cx="11289125" cy="264473"/>
          </a:xfrm>
        </p:grpSpPr>
        <p:sp>
          <p:nvSpPr>
            <p:cNvPr id="17" name="평행 사변형 16">
              <a:extLst>
                <a:ext uri="{FF2B5EF4-FFF2-40B4-BE49-F238E27FC236}">
                  <a16:creationId xmlns:a16="http://schemas.microsoft.com/office/drawing/2014/main" id="{EDCABA7D-BCCA-C6D8-882A-FFA21E7F8A01}"/>
                </a:ext>
              </a:extLst>
            </p:cNvPr>
            <p:cNvSpPr/>
            <p:nvPr/>
          </p:nvSpPr>
          <p:spPr>
            <a:xfrm flipH="1">
              <a:off x="2032258" y="0"/>
              <a:ext cx="10316856" cy="264473"/>
            </a:xfrm>
            <a:prstGeom prst="parallelogram">
              <a:avLst>
                <a:gd name="adj" fmla="val 45799"/>
              </a:avLst>
            </a:prstGeom>
            <a:solidFill>
              <a:srgbClr val="62C6C6">
                <a:alpha val="56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8" name="평행 사변형 17">
              <a:extLst>
                <a:ext uri="{FF2B5EF4-FFF2-40B4-BE49-F238E27FC236}">
                  <a16:creationId xmlns:a16="http://schemas.microsoft.com/office/drawing/2014/main" id="{95AA4A7A-CED1-FD28-46F3-8FED36F5D592}"/>
                </a:ext>
              </a:extLst>
            </p:cNvPr>
            <p:cNvSpPr/>
            <p:nvPr/>
          </p:nvSpPr>
          <p:spPr>
            <a:xfrm flipH="1">
              <a:off x="1059989" y="0"/>
              <a:ext cx="1134314" cy="264473"/>
            </a:xfrm>
            <a:prstGeom prst="parallelogram">
              <a:avLst>
                <a:gd name="adj" fmla="val 45799"/>
              </a:avLst>
            </a:prstGeom>
            <a:solidFill>
              <a:srgbClr val="006E9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8AC7FF8-0DE3-65D5-AF73-485C73D95B27}"/>
              </a:ext>
            </a:extLst>
          </p:cNvPr>
          <p:cNvSpPr txBox="1"/>
          <p:nvPr/>
        </p:nvSpPr>
        <p:spPr>
          <a:xfrm>
            <a:off x="412187" y="1223913"/>
            <a:ext cx="866403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Traditionally, nuclear reaction cross-sections have been measured using accelerator facilities.</a:t>
            </a:r>
            <a:endParaRPr lang="ko-KR" alt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7CF763-E761-7B9C-2CA5-19A2ECAF8CA6}"/>
              </a:ext>
            </a:extLst>
          </p:cNvPr>
          <p:cNvSpPr txBox="1"/>
          <p:nvPr/>
        </p:nvSpPr>
        <p:spPr>
          <a:xfrm>
            <a:off x="412187" y="1800982"/>
            <a:ext cx="1033859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Recent advancements in high-power lasers have opened a new paradigm known as laser-driven nuclear physics.</a:t>
            </a:r>
            <a:endParaRPr lang="ko-KR" alt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87BF71-3BA4-210C-55C0-405880C6EA96}"/>
              </a:ext>
            </a:extLst>
          </p:cNvPr>
          <p:cNvSpPr txBox="1"/>
          <p:nvPr/>
        </p:nvSpPr>
        <p:spPr>
          <a:xfrm>
            <a:off x="412187" y="2955119"/>
            <a:ext cx="1160728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Furthermore, it provides a unique testbed for experimentally investigating plasma medium effects, such as electron screening.</a:t>
            </a:r>
            <a:endParaRPr lang="ko-KR" alt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5EEC3B-227D-9E81-6F97-EF164674F99E}"/>
              </a:ext>
            </a:extLst>
          </p:cNvPr>
          <p:cNvSpPr txBox="1"/>
          <p:nvPr/>
        </p:nvSpPr>
        <p:spPr>
          <a:xfrm>
            <a:off x="412187" y="2378051"/>
            <a:ext cx="1165120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approach enables the direct measurement of</a:t>
            </a:r>
            <a:r>
              <a:rPr lang="ko-KR" altLang="en-US" sz="1700" dirty="0"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 </a:t>
            </a:r>
            <a:r>
              <a:rPr lang="en-US" altLang="ko-K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reaction rates by generating nuclear reactions within a plasma environment.</a:t>
            </a:r>
            <a:endParaRPr lang="ko-KR" alt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DECAEC3-CACC-8158-2F6C-3E9308D94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0498" y="3469549"/>
            <a:ext cx="3846550" cy="26533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3753E9-DC3D-1EC4-58A6-A87C9394DE64}"/>
              </a:ext>
            </a:extLst>
          </p:cNvPr>
          <p:cNvSpPr txBox="1"/>
          <p:nvPr/>
        </p:nvSpPr>
        <p:spPr>
          <a:xfrm>
            <a:off x="2338464" y="6243232"/>
            <a:ext cx="2517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Accelerator experiment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576F8E-F6F5-73D5-2C39-9A78CE26F0F5}"/>
              </a:ext>
            </a:extLst>
          </p:cNvPr>
          <p:cNvSpPr txBox="1"/>
          <p:nvPr/>
        </p:nvSpPr>
        <p:spPr>
          <a:xfrm>
            <a:off x="7841753" y="6243232"/>
            <a:ext cx="2514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Laser-driven experiment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F745FE-69E8-AAD0-ADDA-D8564754B3BB}"/>
              </a:ext>
            </a:extLst>
          </p:cNvPr>
          <p:cNvSpPr txBox="1"/>
          <p:nvPr/>
        </p:nvSpPr>
        <p:spPr>
          <a:xfrm>
            <a:off x="1627146" y="3883826"/>
            <a:ext cx="20037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[1]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E7454B-E6AB-F63D-768E-BE1C4F991B00}"/>
              </a:ext>
            </a:extLst>
          </p:cNvPr>
          <p:cNvSpPr txBox="1"/>
          <p:nvPr/>
        </p:nvSpPr>
        <p:spPr>
          <a:xfrm>
            <a:off x="7445858" y="3776104"/>
            <a:ext cx="20037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[2]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1DF1DB-8A16-2BB0-62BD-8A49F1E8BCD0}"/>
              </a:ext>
            </a:extLst>
          </p:cNvPr>
          <p:cNvSpPr txBox="1"/>
          <p:nvPr/>
        </p:nvSpPr>
        <p:spPr>
          <a:xfrm>
            <a:off x="8312777" y="541428"/>
            <a:ext cx="353205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[2]</a:t>
            </a:r>
            <a:r>
              <a:rPr lang="fr-FR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Labaune C. </a:t>
            </a:r>
            <a:r>
              <a:rPr lang="fr-FR" altLang="ko-KR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al., </a:t>
            </a:r>
            <a:r>
              <a:rPr lang="fr-FR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2013 </a:t>
            </a:r>
            <a:r>
              <a:rPr lang="fr-FR" altLang="ko-KR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Nat. Commun</a:t>
            </a:r>
            <a:r>
              <a:rPr lang="fr-FR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altLang="ko-K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2506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CD46C9-CF83-E518-473D-933968A45B0D}"/>
              </a:ext>
            </a:extLst>
          </p:cNvPr>
          <p:cNvSpPr txBox="1"/>
          <p:nvPr/>
        </p:nvSpPr>
        <p:spPr>
          <a:xfrm>
            <a:off x="8312777" y="270914"/>
            <a:ext cx="380623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[1] The RAON heavy-ion accelerator facility in Korea.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63E802-3143-0182-FD13-2564F3E2BAE3}"/>
              </a:ext>
            </a:extLst>
          </p:cNvPr>
          <p:cNvSpPr txBox="1"/>
          <p:nvPr/>
        </p:nvSpPr>
        <p:spPr>
          <a:xfrm>
            <a:off x="11223813" y="6399176"/>
            <a:ext cx="652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2/14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054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58965-5EB7-6CA0-9C91-52B4A3E0E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5AF5909-C96D-856A-AED1-C6F364D4690A}"/>
              </a:ext>
            </a:extLst>
          </p:cNvPr>
          <p:cNvSpPr txBox="1"/>
          <p:nvPr/>
        </p:nvSpPr>
        <p:spPr>
          <a:xfrm>
            <a:off x="301655" y="461910"/>
            <a:ext cx="3968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Pitcher-Catcher</a:t>
            </a:r>
            <a:r>
              <a:rPr lang="ko-KR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experiments</a:t>
            </a:r>
            <a:endParaRPr lang="ko-KR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그림 41">
            <a:extLst>
              <a:ext uri="{FF2B5EF4-FFF2-40B4-BE49-F238E27FC236}">
                <a16:creationId xmlns:a16="http://schemas.microsoft.com/office/drawing/2014/main" id="{18412DD6-318B-0304-5ED4-16D7E2BB2A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56" y="-108835"/>
            <a:ext cx="677158" cy="507868"/>
          </a:xfrm>
          <a:prstGeom prst="rect">
            <a:avLst/>
          </a:prstGeom>
        </p:spPr>
      </p:pic>
      <p:sp>
        <p:nvSpPr>
          <p:cNvPr id="43" name="평행 사변형 42">
            <a:extLst>
              <a:ext uri="{FF2B5EF4-FFF2-40B4-BE49-F238E27FC236}">
                <a16:creationId xmlns:a16="http://schemas.microsoft.com/office/drawing/2014/main" id="{EF6E0A4E-3E9A-075F-B399-DECE66379DC1}"/>
              </a:ext>
            </a:extLst>
          </p:cNvPr>
          <p:cNvSpPr/>
          <p:nvPr/>
        </p:nvSpPr>
        <p:spPr>
          <a:xfrm flipH="1">
            <a:off x="2032258" y="0"/>
            <a:ext cx="10316856" cy="264473"/>
          </a:xfrm>
          <a:prstGeom prst="parallelogram">
            <a:avLst>
              <a:gd name="adj" fmla="val 45799"/>
            </a:avLst>
          </a:prstGeom>
          <a:solidFill>
            <a:srgbClr val="62C6C6">
              <a:alpha val="56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4" name="평행 사변형 43">
            <a:extLst>
              <a:ext uri="{FF2B5EF4-FFF2-40B4-BE49-F238E27FC236}">
                <a16:creationId xmlns:a16="http://schemas.microsoft.com/office/drawing/2014/main" id="{EBA6B6CF-B752-F3BD-A019-71E8EF5D42C4}"/>
              </a:ext>
            </a:extLst>
          </p:cNvPr>
          <p:cNvSpPr/>
          <p:nvPr/>
        </p:nvSpPr>
        <p:spPr>
          <a:xfrm flipH="1">
            <a:off x="1059989" y="0"/>
            <a:ext cx="1134314" cy="264473"/>
          </a:xfrm>
          <a:prstGeom prst="parallelogram">
            <a:avLst>
              <a:gd name="adj" fmla="val 45799"/>
            </a:avLst>
          </a:prstGeom>
          <a:solidFill>
            <a:srgbClr val="006E9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98C84FA-6848-F319-CE54-724447517162}"/>
                  </a:ext>
                </a:extLst>
              </p:cNvPr>
              <p:cNvSpPr txBox="1"/>
              <p:nvPr/>
            </p:nvSpPr>
            <p:spPr>
              <a:xfrm>
                <a:off x="1458349" y="6116656"/>
                <a:ext cx="375711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ko-KR" alt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ko-KR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number density of nucleus </a:t>
                </a:r>
                <a14:m>
                  <m:oMath xmlns:m="http://schemas.openxmlformats.org/officeDocument/2006/math"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altLang="ko-KR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(beam or target)</a:t>
                </a:r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98C84FA-6848-F319-CE54-7244475171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349" y="6116656"/>
                <a:ext cx="3757119" cy="307777"/>
              </a:xfrm>
              <a:prstGeom prst="rect">
                <a:avLst/>
              </a:prstGeom>
              <a:blipFill>
                <a:blip r:embed="rId4"/>
                <a:stretch>
                  <a:fillRect t="-1961" b="-1960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97554C4E-7DC9-9545-15D1-788EFA179F15}"/>
                  </a:ext>
                </a:extLst>
              </p:cNvPr>
              <p:cNvSpPr txBox="1"/>
              <p:nvPr/>
            </p:nvSpPr>
            <p:spPr>
              <a:xfrm>
                <a:off x="8821829" y="6116653"/>
                <a:ext cx="13304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⟨</m:t>
                    </m:r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ko-KR" alt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ko-KR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reactivity</a:t>
                </a:r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97554C4E-7DC9-9545-15D1-788EFA179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1829" y="6116653"/>
                <a:ext cx="1330492" cy="307777"/>
              </a:xfrm>
              <a:prstGeom prst="rect">
                <a:avLst/>
              </a:prstGeom>
              <a:blipFill>
                <a:blip r:embed="rId5"/>
                <a:stretch>
                  <a:fillRect t="-1961" r="-459" b="-1960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4403B96-9F4A-8560-E332-35400445FE33}"/>
                  </a:ext>
                </a:extLst>
              </p:cNvPr>
              <p:cNvSpPr txBox="1"/>
              <p:nvPr/>
            </p:nvSpPr>
            <p:spPr>
              <a:xfrm>
                <a:off x="6241255" y="6116654"/>
                <a:ext cx="146822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ko-KR" alt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ko-KR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reaction rate</a:t>
                </a:r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4403B96-9F4A-8560-E332-35400445F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1255" y="6116654"/>
                <a:ext cx="1468222" cy="307777"/>
              </a:xfrm>
              <a:prstGeom prst="rect">
                <a:avLst/>
              </a:prstGeom>
              <a:blipFill>
                <a:blip r:embed="rId6"/>
                <a:stretch>
                  <a:fillRect t="-1961" b="-1960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TextBox 69">
            <a:extLst>
              <a:ext uri="{FF2B5EF4-FFF2-40B4-BE49-F238E27FC236}">
                <a16:creationId xmlns:a16="http://schemas.microsoft.com/office/drawing/2014/main" id="{9205448F-E8BC-7773-F4EA-B2C298E1830E}"/>
              </a:ext>
            </a:extLst>
          </p:cNvPr>
          <p:cNvSpPr txBox="1"/>
          <p:nvPr/>
        </p:nvSpPr>
        <p:spPr>
          <a:xfrm>
            <a:off x="1211025" y="4796941"/>
            <a:ext cx="75001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Pitcher</a:t>
            </a:r>
            <a:endParaRPr lang="ko-KR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3BE975F-ECA2-4A5B-311E-78C9B32466B4}"/>
              </a:ext>
            </a:extLst>
          </p:cNvPr>
          <p:cNvSpPr txBox="1"/>
          <p:nvPr/>
        </p:nvSpPr>
        <p:spPr>
          <a:xfrm>
            <a:off x="1050469" y="5269630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Ion beam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19A5A03-754E-66FA-C822-B83B72CA665A}"/>
              </a:ext>
            </a:extLst>
          </p:cNvPr>
          <p:cNvSpPr txBox="1"/>
          <p:nvPr/>
        </p:nvSpPr>
        <p:spPr>
          <a:xfrm>
            <a:off x="4449297" y="4778354"/>
            <a:ext cx="81176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Catcher</a:t>
            </a:r>
            <a:endParaRPr lang="ko-KR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19FEC02-2770-C301-1315-0F84E4540BDC}"/>
              </a:ext>
            </a:extLst>
          </p:cNvPr>
          <p:cNvSpPr txBox="1"/>
          <p:nvPr/>
        </p:nvSpPr>
        <p:spPr>
          <a:xfrm>
            <a:off x="3739873" y="5269630"/>
            <a:ext cx="2230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Solid or plasma target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1174621-620F-366F-3693-B29C3698A19C}"/>
                  </a:ext>
                </a:extLst>
              </p:cNvPr>
              <p:cNvSpPr txBox="1"/>
              <p:nvPr/>
            </p:nvSpPr>
            <p:spPr>
              <a:xfrm>
                <a:off x="8716584" y="5269630"/>
                <a:ext cx="16065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⟨"/>
                          <m:endChr m:val="⟩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1174621-620F-366F-3693-B29C3698A1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6584" y="5269630"/>
                <a:ext cx="1606529" cy="276999"/>
              </a:xfrm>
              <a:prstGeom prst="rect">
                <a:avLst/>
              </a:prstGeom>
              <a:blipFill>
                <a:blip r:embed="rId7"/>
                <a:stretch>
                  <a:fillRect l="-760" b="-1739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TextBox 73">
            <a:extLst>
              <a:ext uri="{FF2B5EF4-FFF2-40B4-BE49-F238E27FC236}">
                <a16:creationId xmlns:a16="http://schemas.microsoft.com/office/drawing/2014/main" id="{5E6BB719-1D4E-2625-D5A4-296B14836B47}"/>
              </a:ext>
            </a:extLst>
          </p:cNvPr>
          <p:cNvSpPr txBox="1"/>
          <p:nvPr/>
        </p:nvSpPr>
        <p:spPr>
          <a:xfrm>
            <a:off x="8570782" y="4742776"/>
            <a:ext cx="181812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Nuclear reaction </a:t>
            </a:r>
            <a:endParaRPr lang="ko-KR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십자형 79">
            <a:extLst>
              <a:ext uri="{FF2B5EF4-FFF2-40B4-BE49-F238E27FC236}">
                <a16:creationId xmlns:a16="http://schemas.microsoft.com/office/drawing/2014/main" id="{6EF3DD31-FE11-EA52-7AB8-4993D61722BC}"/>
              </a:ext>
            </a:extLst>
          </p:cNvPr>
          <p:cNvSpPr/>
          <p:nvPr/>
        </p:nvSpPr>
        <p:spPr>
          <a:xfrm>
            <a:off x="2822759" y="5032064"/>
            <a:ext cx="299977" cy="299977"/>
          </a:xfrm>
          <a:prstGeom prst="plus">
            <a:avLst>
              <a:gd name="adj" fmla="val 41790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1" name="화살표: 오른쪽 80">
            <a:extLst>
              <a:ext uri="{FF2B5EF4-FFF2-40B4-BE49-F238E27FC236}">
                <a16:creationId xmlns:a16="http://schemas.microsoft.com/office/drawing/2014/main" id="{CD24649D-B05D-1AB9-9221-CB5E3925701D}"/>
              </a:ext>
            </a:extLst>
          </p:cNvPr>
          <p:cNvSpPr/>
          <p:nvPr/>
        </p:nvSpPr>
        <p:spPr>
          <a:xfrm>
            <a:off x="6771270" y="5085085"/>
            <a:ext cx="556545" cy="298415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F4034CA8-9728-F347-E4A4-7E3CE75587B2}"/>
              </a:ext>
            </a:extLst>
          </p:cNvPr>
          <p:cNvGrpSpPr/>
          <p:nvPr/>
        </p:nvGrpSpPr>
        <p:grpSpPr>
          <a:xfrm>
            <a:off x="2798836" y="663297"/>
            <a:ext cx="6552651" cy="4031124"/>
            <a:chOff x="1803513" y="2041874"/>
            <a:chExt cx="6552651" cy="4031124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ADBCE2A0-F2E0-1B83-2D6D-C510458C232E}"/>
                </a:ext>
              </a:extLst>
            </p:cNvPr>
            <p:cNvSpPr/>
            <p:nvPr/>
          </p:nvSpPr>
          <p:spPr>
            <a:xfrm>
              <a:off x="5922794" y="2687781"/>
              <a:ext cx="784178" cy="119385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scene3d>
              <a:camera prst="isometricLeftDown"/>
              <a:lightRig rig="threePt" dir="t"/>
            </a:scene3d>
            <a:sp3d prstMaterial="matte">
              <a:bevelT w="0" h="48895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타원 6">
              <a:extLst>
                <a:ext uri="{FF2B5EF4-FFF2-40B4-BE49-F238E27FC236}">
                  <a16:creationId xmlns:a16="http://schemas.microsoft.com/office/drawing/2014/main" id="{C6E1D932-E86E-BFF2-456A-21B9584FFF10}"/>
                </a:ext>
              </a:extLst>
            </p:cNvPr>
            <p:cNvSpPr/>
            <p:nvPr/>
          </p:nvSpPr>
          <p:spPr>
            <a:xfrm>
              <a:off x="6050153" y="2951981"/>
              <a:ext cx="476636" cy="661353"/>
            </a:xfrm>
            <a:prstGeom prst="ellipse">
              <a:avLst/>
            </a:prstGeom>
            <a:solidFill>
              <a:schemeClr val="accent2"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원호 7">
              <a:extLst>
                <a:ext uri="{FF2B5EF4-FFF2-40B4-BE49-F238E27FC236}">
                  <a16:creationId xmlns:a16="http://schemas.microsoft.com/office/drawing/2014/main" id="{88DF086E-EB7C-D409-F97E-A3AE77817A50}"/>
                </a:ext>
              </a:extLst>
            </p:cNvPr>
            <p:cNvSpPr/>
            <p:nvPr/>
          </p:nvSpPr>
          <p:spPr>
            <a:xfrm rot="19762033">
              <a:off x="2034003" y="5381497"/>
              <a:ext cx="179655" cy="691501"/>
            </a:xfrm>
            <a:prstGeom prst="arc">
              <a:avLst>
                <a:gd name="adj1" fmla="val 16329352"/>
                <a:gd name="adj2" fmla="val 5287939"/>
              </a:avLst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원호 8">
              <a:extLst>
                <a:ext uri="{FF2B5EF4-FFF2-40B4-BE49-F238E27FC236}">
                  <a16:creationId xmlns:a16="http://schemas.microsoft.com/office/drawing/2014/main" id="{DA1A543E-C5C0-0C27-AAAE-52B344B51885}"/>
                </a:ext>
              </a:extLst>
            </p:cNvPr>
            <p:cNvSpPr/>
            <p:nvPr/>
          </p:nvSpPr>
          <p:spPr>
            <a:xfrm rot="19762033" flipH="1">
              <a:off x="4070675" y="4519059"/>
              <a:ext cx="47231" cy="82681"/>
            </a:xfrm>
            <a:prstGeom prst="arc">
              <a:avLst>
                <a:gd name="adj1" fmla="val 16200000"/>
                <a:gd name="adj2" fmla="val 5474730"/>
              </a:avLst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31BEBDDB-074C-8064-9F50-45A7A7EF80A6}"/>
                </a:ext>
              </a:extLst>
            </p:cNvPr>
            <p:cNvGrpSpPr/>
            <p:nvPr/>
          </p:nvGrpSpPr>
          <p:grpSpPr>
            <a:xfrm>
              <a:off x="4528120" y="3115666"/>
              <a:ext cx="1752603" cy="1249495"/>
              <a:chOff x="4528120" y="3115666"/>
              <a:chExt cx="1752603" cy="1249495"/>
            </a:xfrm>
          </p:grpSpPr>
          <p:sp>
            <p:nvSpPr>
              <p:cNvPr id="52" name="타원 51">
                <a:extLst>
                  <a:ext uri="{FF2B5EF4-FFF2-40B4-BE49-F238E27FC236}">
                    <a16:creationId xmlns:a16="http://schemas.microsoft.com/office/drawing/2014/main" id="{63B20A5A-6A59-283B-B1DC-4195820658A3}"/>
                  </a:ext>
                </a:extLst>
              </p:cNvPr>
              <p:cNvSpPr/>
              <p:nvPr/>
            </p:nvSpPr>
            <p:spPr>
              <a:xfrm>
                <a:off x="4528120" y="4298489"/>
                <a:ext cx="66672" cy="66672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5715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타원 52">
                <a:extLst>
                  <a:ext uri="{FF2B5EF4-FFF2-40B4-BE49-F238E27FC236}">
                    <a16:creationId xmlns:a16="http://schemas.microsoft.com/office/drawing/2014/main" id="{21BF217C-E8E5-506A-A0F5-0618EB186AEA}"/>
                  </a:ext>
                </a:extLst>
              </p:cNvPr>
              <p:cNvSpPr/>
              <p:nvPr/>
            </p:nvSpPr>
            <p:spPr>
              <a:xfrm>
                <a:off x="4620591" y="4168604"/>
                <a:ext cx="66672" cy="66672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5715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타원 53">
                <a:extLst>
                  <a:ext uri="{FF2B5EF4-FFF2-40B4-BE49-F238E27FC236}">
                    <a16:creationId xmlns:a16="http://schemas.microsoft.com/office/drawing/2014/main" id="{0E97E37B-0448-E986-39B8-DA83E72DBB4F}"/>
                  </a:ext>
                </a:extLst>
              </p:cNvPr>
              <p:cNvSpPr/>
              <p:nvPr/>
            </p:nvSpPr>
            <p:spPr>
              <a:xfrm>
                <a:off x="4887782" y="4101431"/>
                <a:ext cx="66672" cy="66672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5715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타원 54">
                <a:extLst>
                  <a:ext uri="{FF2B5EF4-FFF2-40B4-BE49-F238E27FC236}">
                    <a16:creationId xmlns:a16="http://schemas.microsoft.com/office/drawing/2014/main" id="{753D2235-A713-049B-EC7E-5EF694F2CFF1}"/>
                  </a:ext>
                </a:extLst>
              </p:cNvPr>
              <p:cNvSpPr/>
              <p:nvPr/>
            </p:nvSpPr>
            <p:spPr>
              <a:xfrm>
                <a:off x="4754186" y="4189812"/>
                <a:ext cx="66672" cy="66672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5715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타원 55">
                <a:extLst>
                  <a:ext uri="{FF2B5EF4-FFF2-40B4-BE49-F238E27FC236}">
                    <a16:creationId xmlns:a16="http://schemas.microsoft.com/office/drawing/2014/main" id="{396D5665-E3AC-AAAB-A0BE-35EC791E0E13}"/>
                  </a:ext>
                </a:extLst>
              </p:cNvPr>
              <p:cNvSpPr/>
              <p:nvPr/>
            </p:nvSpPr>
            <p:spPr>
              <a:xfrm>
                <a:off x="4787522" y="4027530"/>
                <a:ext cx="66672" cy="66672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5715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타원 56">
                <a:extLst>
                  <a:ext uri="{FF2B5EF4-FFF2-40B4-BE49-F238E27FC236}">
                    <a16:creationId xmlns:a16="http://schemas.microsoft.com/office/drawing/2014/main" id="{50202331-3278-0783-ED8E-D71C19A5BED7}"/>
                  </a:ext>
                </a:extLst>
              </p:cNvPr>
              <p:cNvSpPr/>
              <p:nvPr/>
            </p:nvSpPr>
            <p:spPr>
              <a:xfrm>
                <a:off x="5098504" y="4060365"/>
                <a:ext cx="66672" cy="66672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5715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타원 57">
                <a:extLst>
                  <a:ext uri="{FF2B5EF4-FFF2-40B4-BE49-F238E27FC236}">
                    <a16:creationId xmlns:a16="http://schemas.microsoft.com/office/drawing/2014/main" id="{A60BEBC9-0BD8-8758-C6A0-FC16974DD9D6}"/>
                  </a:ext>
                </a:extLst>
              </p:cNvPr>
              <p:cNvSpPr/>
              <p:nvPr/>
            </p:nvSpPr>
            <p:spPr>
              <a:xfrm>
                <a:off x="4997189" y="3908450"/>
                <a:ext cx="66672" cy="66672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5715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타원 59">
                <a:extLst>
                  <a:ext uri="{FF2B5EF4-FFF2-40B4-BE49-F238E27FC236}">
                    <a16:creationId xmlns:a16="http://schemas.microsoft.com/office/drawing/2014/main" id="{A29C5DC6-B0A9-12F4-6C3C-8C2A5B8E3FD2}"/>
                  </a:ext>
                </a:extLst>
              </p:cNvPr>
              <p:cNvSpPr/>
              <p:nvPr/>
            </p:nvSpPr>
            <p:spPr>
              <a:xfrm>
                <a:off x="5175045" y="3814968"/>
                <a:ext cx="66672" cy="66672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5715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타원 64">
                <a:extLst>
                  <a:ext uri="{FF2B5EF4-FFF2-40B4-BE49-F238E27FC236}">
                    <a16:creationId xmlns:a16="http://schemas.microsoft.com/office/drawing/2014/main" id="{F0794C75-272C-71B7-FD93-33ABE9A19D49}"/>
                  </a:ext>
                </a:extLst>
              </p:cNvPr>
              <p:cNvSpPr/>
              <p:nvPr/>
            </p:nvSpPr>
            <p:spPr>
              <a:xfrm>
                <a:off x="5119539" y="3960858"/>
                <a:ext cx="66672" cy="66672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5715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타원 65">
                <a:extLst>
                  <a:ext uri="{FF2B5EF4-FFF2-40B4-BE49-F238E27FC236}">
                    <a16:creationId xmlns:a16="http://schemas.microsoft.com/office/drawing/2014/main" id="{886A8555-1FF0-EF7E-137D-BBF49942C710}"/>
                  </a:ext>
                </a:extLst>
              </p:cNvPr>
              <p:cNvSpPr/>
              <p:nvPr/>
            </p:nvSpPr>
            <p:spPr>
              <a:xfrm>
                <a:off x="5338843" y="3941786"/>
                <a:ext cx="66672" cy="66672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5715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타원 66">
                <a:extLst>
                  <a:ext uri="{FF2B5EF4-FFF2-40B4-BE49-F238E27FC236}">
                    <a16:creationId xmlns:a16="http://schemas.microsoft.com/office/drawing/2014/main" id="{BD203A71-F366-25F0-BAD6-91E4DD610DA0}"/>
                  </a:ext>
                </a:extLst>
              </p:cNvPr>
              <p:cNvSpPr/>
              <p:nvPr/>
            </p:nvSpPr>
            <p:spPr>
              <a:xfrm>
                <a:off x="5345592" y="3662807"/>
                <a:ext cx="66672" cy="66672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5715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타원 67">
                <a:extLst>
                  <a:ext uri="{FF2B5EF4-FFF2-40B4-BE49-F238E27FC236}">
                    <a16:creationId xmlns:a16="http://schemas.microsoft.com/office/drawing/2014/main" id="{769FCECB-6802-B131-3D3F-D1E46B8195F9}"/>
                  </a:ext>
                </a:extLst>
              </p:cNvPr>
              <p:cNvSpPr/>
              <p:nvPr/>
            </p:nvSpPr>
            <p:spPr>
              <a:xfrm>
                <a:off x="5301148" y="3802296"/>
                <a:ext cx="66672" cy="66672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5715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타원 68">
                <a:extLst>
                  <a:ext uri="{FF2B5EF4-FFF2-40B4-BE49-F238E27FC236}">
                    <a16:creationId xmlns:a16="http://schemas.microsoft.com/office/drawing/2014/main" id="{2E6DCA62-801D-24CB-BB28-CE1E43C3FE4A}"/>
                  </a:ext>
                </a:extLst>
              </p:cNvPr>
              <p:cNvSpPr/>
              <p:nvPr/>
            </p:nvSpPr>
            <p:spPr>
              <a:xfrm>
                <a:off x="5490335" y="3768960"/>
                <a:ext cx="66672" cy="66672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5715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타원 74">
                <a:extLst>
                  <a:ext uri="{FF2B5EF4-FFF2-40B4-BE49-F238E27FC236}">
                    <a16:creationId xmlns:a16="http://schemas.microsoft.com/office/drawing/2014/main" id="{55E8B0A7-B04B-E153-FA4B-7D6878346549}"/>
                  </a:ext>
                </a:extLst>
              </p:cNvPr>
              <p:cNvSpPr/>
              <p:nvPr/>
            </p:nvSpPr>
            <p:spPr>
              <a:xfrm>
                <a:off x="5461193" y="3879269"/>
                <a:ext cx="66672" cy="66672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5715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타원 76">
                <a:extLst>
                  <a:ext uri="{FF2B5EF4-FFF2-40B4-BE49-F238E27FC236}">
                    <a16:creationId xmlns:a16="http://schemas.microsoft.com/office/drawing/2014/main" id="{B378871C-A478-558F-F6DC-80E83AE7CF36}"/>
                  </a:ext>
                </a:extLst>
              </p:cNvPr>
              <p:cNvSpPr/>
              <p:nvPr/>
            </p:nvSpPr>
            <p:spPr>
              <a:xfrm>
                <a:off x="5499638" y="3517035"/>
                <a:ext cx="66672" cy="66672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5715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타원 77">
                <a:extLst>
                  <a:ext uri="{FF2B5EF4-FFF2-40B4-BE49-F238E27FC236}">
                    <a16:creationId xmlns:a16="http://schemas.microsoft.com/office/drawing/2014/main" id="{46625F45-0F87-A046-068A-7AA0945184E3}"/>
                  </a:ext>
                </a:extLst>
              </p:cNvPr>
              <p:cNvSpPr/>
              <p:nvPr/>
            </p:nvSpPr>
            <p:spPr>
              <a:xfrm>
                <a:off x="5643566" y="3768960"/>
                <a:ext cx="66672" cy="66672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5715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타원 82">
                <a:extLst>
                  <a:ext uri="{FF2B5EF4-FFF2-40B4-BE49-F238E27FC236}">
                    <a16:creationId xmlns:a16="http://schemas.microsoft.com/office/drawing/2014/main" id="{BB091BDB-6036-F49D-AAF8-E99728B5E7C6}"/>
                  </a:ext>
                </a:extLst>
              </p:cNvPr>
              <p:cNvSpPr/>
              <p:nvPr/>
            </p:nvSpPr>
            <p:spPr>
              <a:xfrm>
                <a:off x="5709275" y="3574201"/>
                <a:ext cx="66672" cy="66672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5715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타원 83">
                <a:extLst>
                  <a:ext uri="{FF2B5EF4-FFF2-40B4-BE49-F238E27FC236}">
                    <a16:creationId xmlns:a16="http://schemas.microsoft.com/office/drawing/2014/main" id="{ED98EB10-B42F-FB7E-70CF-EF04D8ABFD60}"/>
                  </a:ext>
                </a:extLst>
              </p:cNvPr>
              <p:cNvSpPr/>
              <p:nvPr/>
            </p:nvSpPr>
            <p:spPr>
              <a:xfrm>
                <a:off x="5658658" y="3411919"/>
                <a:ext cx="66672" cy="66672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5715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타원 84">
                <a:extLst>
                  <a:ext uri="{FF2B5EF4-FFF2-40B4-BE49-F238E27FC236}">
                    <a16:creationId xmlns:a16="http://schemas.microsoft.com/office/drawing/2014/main" id="{7469AA16-77DF-3968-620F-A2D5D1AF35B0}"/>
                  </a:ext>
                </a:extLst>
              </p:cNvPr>
              <p:cNvSpPr/>
              <p:nvPr/>
            </p:nvSpPr>
            <p:spPr>
              <a:xfrm>
                <a:off x="5926777" y="3648020"/>
                <a:ext cx="66672" cy="66672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5715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타원 85">
                <a:extLst>
                  <a:ext uri="{FF2B5EF4-FFF2-40B4-BE49-F238E27FC236}">
                    <a16:creationId xmlns:a16="http://schemas.microsoft.com/office/drawing/2014/main" id="{560E7B39-9E96-6BB8-1304-7147C84579DB}"/>
                  </a:ext>
                </a:extLst>
              </p:cNvPr>
              <p:cNvSpPr/>
              <p:nvPr/>
            </p:nvSpPr>
            <p:spPr>
              <a:xfrm>
                <a:off x="5909740" y="3402878"/>
                <a:ext cx="66672" cy="66672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5715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타원 86">
                <a:extLst>
                  <a:ext uri="{FF2B5EF4-FFF2-40B4-BE49-F238E27FC236}">
                    <a16:creationId xmlns:a16="http://schemas.microsoft.com/office/drawing/2014/main" id="{94F206B4-8F2D-31BF-6009-C89A88A1192A}"/>
                  </a:ext>
                </a:extLst>
              </p:cNvPr>
              <p:cNvSpPr/>
              <p:nvPr/>
            </p:nvSpPr>
            <p:spPr>
              <a:xfrm>
                <a:off x="5974823" y="3213635"/>
                <a:ext cx="66672" cy="66672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5715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타원 87">
                <a:extLst>
                  <a:ext uri="{FF2B5EF4-FFF2-40B4-BE49-F238E27FC236}">
                    <a16:creationId xmlns:a16="http://schemas.microsoft.com/office/drawing/2014/main" id="{3C878E3C-E523-92ED-2BC3-2D075E4FC143}"/>
                  </a:ext>
                </a:extLst>
              </p:cNvPr>
              <p:cNvSpPr/>
              <p:nvPr/>
            </p:nvSpPr>
            <p:spPr>
              <a:xfrm>
                <a:off x="6041495" y="3613157"/>
                <a:ext cx="66672" cy="66672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5715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타원 88">
                <a:extLst>
                  <a:ext uri="{FF2B5EF4-FFF2-40B4-BE49-F238E27FC236}">
                    <a16:creationId xmlns:a16="http://schemas.microsoft.com/office/drawing/2014/main" id="{4297DA25-D4ED-46B9-8387-2257F1B5D70A}"/>
                  </a:ext>
                </a:extLst>
              </p:cNvPr>
              <p:cNvSpPr/>
              <p:nvPr/>
            </p:nvSpPr>
            <p:spPr>
              <a:xfrm>
                <a:off x="6029328" y="3479794"/>
                <a:ext cx="66672" cy="66672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5715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타원 89">
                <a:extLst>
                  <a:ext uri="{FF2B5EF4-FFF2-40B4-BE49-F238E27FC236}">
                    <a16:creationId xmlns:a16="http://schemas.microsoft.com/office/drawing/2014/main" id="{8A4F280A-5294-E172-40C2-847BE519C434}"/>
                  </a:ext>
                </a:extLst>
              </p:cNvPr>
              <p:cNvSpPr/>
              <p:nvPr/>
            </p:nvSpPr>
            <p:spPr>
              <a:xfrm>
                <a:off x="6118210" y="3254809"/>
                <a:ext cx="66672" cy="66672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5715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타원 90">
                <a:extLst>
                  <a:ext uri="{FF2B5EF4-FFF2-40B4-BE49-F238E27FC236}">
                    <a16:creationId xmlns:a16="http://schemas.microsoft.com/office/drawing/2014/main" id="{2D06D7BE-6B2D-D894-C750-7729EA2E487D}"/>
                  </a:ext>
                </a:extLst>
              </p:cNvPr>
              <p:cNvSpPr/>
              <p:nvPr/>
            </p:nvSpPr>
            <p:spPr>
              <a:xfrm>
                <a:off x="6214051" y="3488619"/>
                <a:ext cx="66672" cy="66672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5715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타원 91">
                <a:extLst>
                  <a:ext uri="{FF2B5EF4-FFF2-40B4-BE49-F238E27FC236}">
                    <a16:creationId xmlns:a16="http://schemas.microsoft.com/office/drawing/2014/main" id="{C68F8802-5489-BC89-4BB5-D3ECF78F6C79}"/>
                  </a:ext>
                </a:extLst>
              </p:cNvPr>
              <p:cNvSpPr/>
              <p:nvPr/>
            </p:nvSpPr>
            <p:spPr>
              <a:xfrm>
                <a:off x="6081580" y="3115666"/>
                <a:ext cx="66672" cy="66672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5715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4300AC57-39E1-F319-DC88-A6FB0441848C}"/>
                </a:ext>
              </a:extLst>
            </p:cNvPr>
            <p:cNvSpPr/>
            <p:nvPr/>
          </p:nvSpPr>
          <p:spPr>
            <a:xfrm rot="19806672" flipH="1">
              <a:off x="3971047" y="3632290"/>
              <a:ext cx="2509431" cy="566591"/>
            </a:xfrm>
            <a:custGeom>
              <a:avLst/>
              <a:gdLst>
                <a:gd name="connsiteX0" fmla="*/ 73890 w 2313473"/>
                <a:gd name="connsiteY0" fmla="*/ 0 h 637310"/>
                <a:gd name="connsiteX1" fmla="*/ 73891 w 2313473"/>
                <a:gd name="connsiteY1" fmla="*/ 0 h 637310"/>
                <a:gd name="connsiteX2" fmla="*/ 73891 w 2313473"/>
                <a:gd name="connsiteY2" fmla="*/ 0 h 637310"/>
                <a:gd name="connsiteX3" fmla="*/ 73892 w 2313473"/>
                <a:gd name="connsiteY3" fmla="*/ 0 h 637310"/>
                <a:gd name="connsiteX4" fmla="*/ 2290616 w 2313473"/>
                <a:gd name="connsiteY4" fmla="*/ 280554 h 637310"/>
                <a:gd name="connsiteX5" fmla="*/ 2290616 w 2313473"/>
                <a:gd name="connsiteY5" fmla="*/ 280556 h 637310"/>
                <a:gd name="connsiteX6" fmla="*/ 2306778 w 2313473"/>
                <a:gd name="connsiteY6" fmla="*/ 291714 h 637310"/>
                <a:gd name="connsiteX7" fmla="*/ 2313473 w 2313473"/>
                <a:gd name="connsiteY7" fmla="*/ 318655 h 637310"/>
                <a:gd name="connsiteX8" fmla="*/ 2306778 w 2313473"/>
                <a:gd name="connsiteY8" fmla="*/ 345597 h 637310"/>
                <a:gd name="connsiteX9" fmla="*/ 2290616 w 2313473"/>
                <a:gd name="connsiteY9" fmla="*/ 356754 h 637310"/>
                <a:gd name="connsiteX10" fmla="*/ 2290616 w 2313473"/>
                <a:gd name="connsiteY10" fmla="*/ 356755 h 637310"/>
                <a:gd name="connsiteX11" fmla="*/ 2290614 w 2313473"/>
                <a:gd name="connsiteY11" fmla="*/ 356755 h 637310"/>
                <a:gd name="connsiteX12" fmla="*/ 2290613 w 2313473"/>
                <a:gd name="connsiteY12" fmla="*/ 356756 h 637310"/>
                <a:gd name="connsiteX13" fmla="*/ 2290612 w 2313473"/>
                <a:gd name="connsiteY13" fmla="*/ 356756 h 637310"/>
                <a:gd name="connsiteX14" fmla="*/ 73897 w 2313473"/>
                <a:gd name="connsiteY14" fmla="*/ 637308 h 637310"/>
                <a:gd name="connsiteX15" fmla="*/ 73891 w 2313473"/>
                <a:gd name="connsiteY15" fmla="*/ 637310 h 637310"/>
                <a:gd name="connsiteX16" fmla="*/ 0 w 2313473"/>
                <a:gd name="connsiteY16" fmla="*/ 318655 h 637310"/>
                <a:gd name="connsiteX17" fmla="*/ 59000 w 2313473"/>
                <a:gd name="connsiteY17" fmla="*/ 6474 h 637310"/>
                <a:gd name="connsiteX18" fmla="*/ 73890 w 2313473"/>
                <a:gd name="connsiteY18" fmla="*/ 0 h 637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13473" h="637310">
                  <a:moveTo>
                    <a:pt x="73890" y="0"/>
                  </a:moveTo>
                  <a:lnTo>
                    <a:pt x="73891" y="0"/>
                  </a:lnTo>
                  <a:lnTo>
                    <a:pt x="73891" y="0"/>
                  </a:lnTo>
                  <a:lnTo>
                    <a:pt x="73892" y="0"/>
                  </a:lnTo>
                  <a:lnTo>
                    <a:pt x="2290616" y="280554"/>
                  </a:lnTo>
                  <a:lnTo>
                    <a:pt x="2290616" y="280556"/>
                  </a:lnTo>
                  <a:lnTo>
                    <a:pt x="2306778" y="291714"/>
                  </a:lnTo>
                  <a:cubicBezTo>
                    <a:pt x="2310914" y="298608"/>
                    <a:pt x="2313473" y="308134"/>
                    <a:pt x="2313473" y="318655"/>
                  </a:cubicBezTo>
                  <a:cubicBezTo>
                    <a:pt x="2313473" y="329177"/>
                    <a:pt x="2310914" y="338702"/>
                    <a:pt x="2306778" y="345597"/>
                  </a:cubicBezTo>
                  <a:lnTo>
                    <a:pt x="2290616" y="356754"/>
                  </a:lnTo>
                  <a:lnTo>
                    <a:pt x="2290616" y="356755"/>
                  </a:lnTo>
                  <a:lnTo>
                    <a:pt x="2290614" y="356755"/>
                  </a:lnTo>
                  <a:lnTo>
                    <a:pt x="2290613" y="356756"/>
                  </a:lnTo>
                  <a:lnTo>
                    <a:pt x="2290612" y="356756"/>
                  </a:lnTo>
                  <a:lnTo>
                    <a:pt x="73897" y="637308"/>
                  </a:lnTo>
                  <a:lnTo>
                    <a:pt x="73891" y="637310"/>
                  </a:lnTo>
                  <a:cubicBezTo>
                    <a:pt x="33082" y="637310"/>
                    <a:pt x="0" y="494643"/>
                    <a:pt x="0" y="318655"/>
                  </a:cubicBezTo>
                  <a:cubicBezTo>
                    <a:pt x="0" y="164665"/>
                    <a:pt x="25328" y="36187"/>
                    <a:pt x="59000" y="6474"/>
                  </a:cubicBezTo>
                  <a:lnTo>
                    <a:pt x="73890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33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46B9DA54-231C-4AE1-9F2C-6EFAC14BA0AB}"/>
                </a:ext>
              </a:extLst>
            </p:cNvPr>
            <p:cNvSpPr/>
            <p:nvPr/>
          </p:nvSpPr>
          <p:spPr>
            <a:xfrm>
              <a:off x="3976457" y="4419510"/>
              <a:ext cx="243118" cy="32394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scene3d>
              <a:camera prst="isometricLeftDown"/>
              <a:lightRig rig="threePt" dir="t"/>
            </a:scene3d>
            <a:sp3d prstMaterial="matte">
              <a:bevelT w="0" h="508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자유형: 도형 36">
              <a:extLst>
                <a:ext uri="{FF2B5EF4-FFF2-40B4-BE49-F238E27FC236}">
                  <a16:creationId xmlns:a16="http://schemas.microsoft.com/office/drawing/2014/main" id="{42FED94E-A978-CB88-55C9-0E19A300A715}"/>
                </a:ext>
              </a:extLst>
            </p:cNvPr>
            <p:cNvSpPr/>
            <p:nvPr/>
          </p:nvSpPr>
          <p:spPr>
            <a:xfrm rot="19762033">
              <a:off x="1891389" y="4811504"/>
              <a:ext cx="2389982" cy="691502"/>
            </a:xfrm>
            <a:custGeom>
              <a:avLst/>
              <a:gdLst>
                <a:gd name="connsiteX0" fmla="*/ 73890 w 2313473"/>
                <a:gd name="connsiteY0" fmla="*/ 0 h 637310"/>
                <a:gd name="connsiteX1" fmla="*/ 73891 w 2313473"/>
                <a:gd name="connsiteY1" fmla="*/ 0 h 637310"/>
                <a:gd name="connsiteX2" fmla="*/ 73891 w 2313473"/>
                <a:gd name="connsiteY2" fmla="*/ 0 h 637310"/>
                <a:gd name="connsiteX3" fmla="*/ 73892 w 2313473"/>
                <a:gd name="connsiteY3" fmla="*/ 0 h 637310"/>
                <a:gd name="connsiteX4" fmla="*/ 2290616 w 2313473"/>
                <a:gd name="connsiteY4" fmla="*/ 280554 h 637310"/>
                <a:gd name="connsiteX5" fmla="*/ 2290616 w 2313473"/>
                <a:gd name="connsiteY5" fmla="*/ 280556 h 637310"/>
                <a:gd name="connsiteX6" fmla="*/ 2306778 w 2313473"/>
                <a:gd name="connsiteY6" fmla="*/ 291714 h 637310"/>
                <a:gd name="connsiteX7" fmla="*/ 2313473 w 2313473"/>
                <a:gd name="connsiteY7" fmla="*/ 318655 h 637310"/>
                <a:gd name="connsiteX8" fmla="*/ 2306778 w 2313473"/>
                <a:gd name="connsiteY8" fmla="*/ 345597 h 637310"/>
                <a:gd name="connsiteX9" fmla="*/ 2290616 w 2313473"/>
                <a:gd name="connsiteY9" fmla="*/ 356754 h 637310"/>
                <a:gd name="connsiteX10" fmla="*/ 2290616 w 2313473"/>
                <a:gd name="connsiteY10" fmla="*/ 356755 h 637310"/>
                <a:gd name="connsiteX11" fmla="*/ 2290614 w 2313473"/>
                <a:gd name="connsiteY11" fmla="*/ 356755 h 637310"/>
                <a:gd name="connsiteX12" fmla="*/ 2290613 w 2313473"/>
                <a:gd name="connsiteY12" fmla="*/ 356756 h 637310"/>
                <a:gd name="connsiteX13" fmla="*/ 2290612 w 2313473"/>
                <a:gd name="connsiteY13" fmla="*/ 356756 h 637310"/>
                <a:gd name="connsiteX14" fmla="*/ 73897 w 2313473"/>
                <a:gd name="connsiteY14" fmla="*/ 637308 h 637310"/>
                <a:gd name="connsiteX15" fmla="*/ 73891 w 2313473"/>
                <a:gd name="connsiteY15" fmla="*/ 637310 h 637310"/>
                <a:gd name="connsiteX16" fmla="*/ 0 w 2313473"/>
                <a:gd name="connsiteY16" fmla="*/ 318655 h 637310"/>
                <a:gd name="connsiteX17" fmla="*/ 59000 w 2313473"/>
                <a:gd name="connsiteY17" fmla="*/ 6474 h 637310"/>
                <a:gd name="connsiteX18" fmla="*/ 73890 w 2313473"/>
                <a:gd name="connsiteY18" fmla="*/ 0 h 637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13473" h="637310">
                  <a:moveTo>
                    <a:pt x="73890" y="0"/>
                  </a:moveTo>
                  <a:lnTo>
                    <a:pt x="73891" y="0"/>
                  </a:lnTo>
                  <a:lnTo>
                    <a:pt x="73891" y="0"/>
                  </a:lnTo>
                  <a:lnTo>
                    <a:pt x="73892" y="0"/>
                  </a:lnTo>
                  <a:lnTo>
                    <a:pt x="2290616" y="280554"/>
                  </a:lnTo>
                  <a:lnTo>
                    <a:pt x="2290616" y="280556"/>
                  </a:lnTo>
                  <a:lnTo>
                    <a:pt x="2306778" y="291714"/>
                  </a:lnTo>
                  <a:cubicBezTo>
                    <a:pt x="2310914" y="298608"/>
                    <a:pt x="2313473" y="308134"/>
                    <a:pt x="2313473" y="318655"/>
                  </a:cubicBezTo>
                  <a:cubicBezTo>
                    <a:pt x="2313473" y="329177"/>
                    <a:pt x="2310914" y="338702"/>
                    <a:pt x="2306778" y="345597"/>
                  </a:cubicBezTo>
                  <a:lnTo>
                    <a:pt x="2290616" y="356754"/>
                  </a:lnTo>
                  <a:lnTo>
                    <a:pt x="2290616" y="356755"/>
                  </a:lnTo>
                  <a:lnTo>
                    <a:pt x="2290614" y="356755"/>
                  </a:lnTo>
                  <a:lnTo>
                    <a:pt x="2290613" y="356756"/>
                  </a:lnTo>
                  <a:lnTo>
                    <a:pt x="2290612" y="356756"/>
                  </a:lnTo>
                  <a:lnTo>
                    <a:pt x="73897" y="637308"/>
                  </a:lnTo>
                  <a:lnTo>
                    <a:pt x="73891" y="637310"/>
                  </a:lnTo>
                  <a:cubicBezTo>
                    <a:pt x="33082" y="637310"/>
                    <a:pt x="0" y="494643"/>
                    <a:pt x="0" y="318655"/>
                  </a:cubicBezTo>
                  <a:cubicBezTo>
                    <a:pt x="0" y="164665"/>
                    <a:pt x="25328" y="36187"/>
                    <a:pt x="59000" y="6474"/>
                  </a:cubicBezTo>
                  <a:lnTo>
                    <a:pt x="73890" y="0"/>
                  </a:lnTo>
                  <a:close/>
                </a:path>
              </a:pathLst>
            </a:custGeom>
            <a:gradFill>
              <a:gsLst>
                <a:gs pos="100000">
                  <a:srgbClr val="FFC000">
                    <a:alpha val="80000"/>
                  </a:srgbClr>
                </a:gs>
                <a:gs pos="0">
                  <a:srgbClr val="FF0000">
                    <a:lumMod val="100000"/>
                  </a:srgbClr>
                </a:gs>
              </a:gsLst>
              <a:path path="circle">
                <a:fillToRect l="100000" t="100000"/>
              </a:path>
            </a:gra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원호 37">
              <a:extLst>
                <a:ext uri="{FF2B5EF4-FFF2-40B4-BE49-F238E27FC236}">
                  <a16:creationId xmlns:a16="http://schemas.microsoft.com/office/drawing/2014/main" id="{5C755AA8-562C-CF16-CC5E-7A061A1941DB}"/>
                </a:ext>
              </a:extLst>
            </p:cNvPr>
            <p:cNvSpPr/>
            <p:nvPr/>
          </p:nvSpPr>
          <p:spPr>
            <a:xfrm rot="13804725">
              <a:off x="7710238" y="4747455"/>
              <a:ext cx="179655" cy="691501"/>
            </a:xfrm>
            <a:prstGeom prst="arc">
              <a:avLst>
                <a:gd name="adj1" fmla="val 16329352"/>
                <a:gd name="adj2" fmla="val 5287939"/>
              </a:avLst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원호 38">
              <a:extLst>
                <a:ext uri="{FF2B5EF4-FFF2-40B4-BE49-F238E27FC236}">
                  <a16:creationId xmlns:a16="http://schemas.microsoft.com/office/drawing/2014/main" id="{94CFE4D0-AB9E-1855-2CB2-FF6EB12B7AD0}"/>
                </a:ext>
              </a:extLst>
            </p:cNvPr>
            <p:cNvSpPr/>
            <p:nvPr/>
          </p:nvSpPr>
          <p:spPr>
            <a:xfrm rot="13804725" flipH="1">
              <a:off x="6306859" y="3295576"/>
              <a:ext cx="47231" cy="82681"/>
            </a:xfrm>
            <a:prstGeom prst="arc">
              <a:avLst>
                <a:gd name="adj1" fmla="val 16200000"/>
                <a:gd name="adj2" fmla="val 5474730"/>
              </a:avLst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자유형: 도형 39">
              <a:extLst>
                <a:ext uri="{FF2B5EF4-FFF2-40B4-BE49-F238E27FC236}">
                  <a16:creationId xmlns:a16="http://schemas.microsoft.com/office/drawing/2014/main" id="{30920F0C-A4B9-8630-6680-B0A8C5F78C72}"/>
                </a:ext>
              </a:extLst>
            </p:cNvPr>
            <p:cNvSpPr/>
            <p:nvPr/>
          </p:nvSpPr>
          <p:spPr>
            <a:xfrm rot="13804725">
              <a:off x="5887195" y="3889525"/>
              <a:ext cx="2389982" cy="691502"/>
            </a:xfrm>
            <a:custGeom>
              <a:avLst/>
              <a:gdLst>
                <a:gd name="connsiteX0" fmla="*/ 73890 w 2313473"/>
                <a:gd name="connsiteY0" fmla="*/ 0 h 637310"/>
                <a:gd name="connsiteX1" fmla="*/ 73891 w 2313473"/>
                <a:gd name="connsiteY1" fmla="*/ 0 h 637310"/>
                <a:gd name="connsiteX2" fmla="*/ 73891 w 2313473"/>
                <a:gd name="connsiteY2" fmla="*/ 0 h 637310"/>
                <a:gd name="connsiteX3" fmla="*/ 73892 w 2313473"/>
                <a:gd name="connsiteY3" fmla="*/ 0 h 637310"/>
                <a:gd name="connsiteX4" fmla="*/ 2290616 w 2313473"/>
                <a:gd name="connsiteY4" fmla="*/ 280554 h 637310"/>
                <a:gd name="connsiteX5" fmla="*/ 2290616 w 2313473"/>
                <a:gd name="connsiteY5" fmla="*/ 280556 h 637310"/>
                <a:gd name="connsiteX6" fmla="*/ 2306778 w 2313473"/>
                <a:gd name="connsiteY6" fmla="*/ 291714 h 637310"/>
                <a:gd name="connsiteX7" fmla="*/ 2313473 w 2313473"/>
                <a:gd name="connsiteY7" fmla="*/ 318655 h 637310"/>
                <a:gd name="connsiteX8" fmla="*/ 2306778 w 2313473"/>
                <a:gd name="connsiteY8" fmla="*/ 345597 h 637310"/>
                <a:gd name="connsiteX9" fmla="*/ 2290616 w 2313473"/>
                <a:gd name="connsiteY9" fmla="*/ 356754 h 637310"/>
                <a:gd name="connsiteX10" fmla="*/ 2290616 w 2313473"/>
                <a:gd name="connsiteY10" fmla="*/ 356755 h 637310"/>
                <a:gd name="connsiteX11" fmla="*/ 2290614 w 2313473"/>
                <a:gd name="connsiteY11" fmla="*/ 356755 h 637310"/>
                <a:gd name="connsiteX12" fmla="*/ 2290613 w 2313473"/>
                <a:gd name="connsiteY12" fmla="*/ 356756 h 637310"/>
                <a:gd name="connsiteX13" fmla="*/ 2290612 w 2313473"/>
                <a:gd name="connsiteY13" fmla="*/ 356756 h 637310"/>
                <a:gd name="connsiteX14" fmla="*/ 73897 w 2313473"/>
                <a:gd name="connsiteY14" fmla="*/ 637308 h 637310"/>
                <a:gd name="connsiteX15" fmla="*/ 73891 w 2313473"/>
                <a:gd name="connsiteY15" fmla="*/ 637310 h 637310"/>
                <a:gd name="connsiteX16" fmla="*/ 0 w 2313473"/>
                <a:gd name="connsiteY16" fmla="*/ 318655 h 637310"/>
                <a:gd name="connsiteX17" fmla="*/ 59000 w 2313473"/>
                <a:gd name="connsiteY17" fmla="*/ 6474 h 637310"/>
                <a:gd name="connsiteX18" fmla="*/ 73890 w 2313473"/>
                <a:gd name="connsiteY18" fmla="*/ 0 h 637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13473" h="637310">
                  <a:moveTo>
                    <a:pt x="73890" y="0"/>
                  </a:moveTo>
                  <a:lnTo>
                    <a:pt x="73891" y="0"/>
                  </a:lnTo>
                  <a:lnTo>
                    <a:pt x="73891" y="0"/>
                  </a:lnTo>
                  <a:lnTo>
                    <a:pt x="73892" y="0"/>
                  </a:lnTo>
                  <a:lnTo>
                    <a:pt x="2290616" y="280554"/>
                  </a:lnTo>
                  <a:lnTo>
                    <a:pt x="2290616" y="280556"/>
                  </a:lnTo>
                  <a:lnTo>
                    <a:pt x="2306778" y="291714"/>
                  </a:lnTo>
                  <a:cubicBezTo>
                    <a:pt x="2310914" y="298608"/>
                    <a:pt x="2313473" y="308134"/>
                    <a:pt x="2313473" y="318655"/>
                  </a:cubicBezTo>
                  <a:cubicBezTo>
                    <a:pt x="2313473" y="329177"/>
                    <a:pt x="2310914" y="338702"/>
                    <a:pt x="2306778" y="345597"/>
                  </a:cubicBezTo>
                  <a:lnTo>
                    <a:pt x="2290616" y="356754"/>
                  </a:lnTo>
                  <a:lnTo>
                    <a:pt x="2290616" y="356755"/>
                  </a:lnTo>
                  <a:lnTo>
                    <a:pt x="2290614" y="356755"/>
                  </a:lnTo>
                  <a:lnTo>
                    <a:pt x="2290613" y="356756"/>
                  </a:lnTo>
                  <a:lnTo>
                    <a:pt x="2290612" y="356756"/>
                  </a:lnTo>
                  <a:lnTo>
                    <a:pt x="73897" y="637308"/>
                  </a:lnTo>
                  <a:lnTo>
                    <a:pt x="73891" y="637310"/>
                  </a:lnTo>
                  <a:cubicBezTo>
                    <a:pt x="33082" y="637310"/>
                    <a:pt x="0" y="494643"/>
                    <a:pt x="0" y="318655"/>
                  </a:cubicBezTo>
                  <a:cubicBezTo>
                    <a:pt x="0" y="164665"/>
                    <a:pt x="25328" y="36187"/>
                    <a:pt x="59000" y="6474"/>
                  </a:cubicBezTo>
                  <a:lnTo>
                    <a:pt x="73890" y="0"/>
                  </a:lnTo>
                  <a:close/>
                </a:path>
              </a:pathLst>
            </a:custGeom>
            <a:gradFill>
              <a:gsLst>
                <a:gs pos="100000">
                  <a:srgbClr val="FFC000">
                    <a:alpha val="80000"/>
                  </a:srgbClr>
                </a:gs>
                <a:gs pos="0">
                  <a:srgbClr val="FF0000">
                    <a:lumMod val="100000"/>
                  </a:srgbClr>
                </a:gs>
              </a:gsLst>
              <a:path path="circle">
                <a:fillToRect l="100000" t="100000"/>
              </a:path>
            </a:gra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1" name="직선 연결선 40">
              <a:extLst>
                <a:ext uri="{FF2B5EF4-FFF2-40B4-BE49-F238E27FC236}">
                  <a16:creationId xmlns:a16="http://schemas.microsoft.com/office/drawing/2014/main" id="{325F11E3-DA3F-DE08-0ADA-B2D8706A60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52650" y="3288145"/>
              <a:ext cx="4162233" cy="2394739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AF9FC28-69BC-2F23-2FF0-6E04C100C3CD}"/>
                </a:ext>
              </a:extLst>
            </p:cNvPr>
            <p:cNvSpPr txBox="1"/>
            <p:nvPr/>
          </p:nvSpPr>
          <p:spPr>
            <a:xfrm>
              <a:off x="1803513" y="4892933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Laser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1553553-4929-D651-664B-070C5E0F5A41}"/>
                </a:ext>
              </a:extLst>
            </p:cNvPr>
            <p:cNvSpPr txBox="1"/>
            <p:nvPr/>
          </p:nvSpPr>
          <p:spPr>
            <a:xfrm>
              <a:off x="3769651" y="4793108"/>
              <a:ext cx="11278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Foil target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FDBB3E8-F63F-CA35-844F-858772F7F39A}"/>
                </a:ext>
              </a:extLst>
            </p:cNvPr>
            <p:cNvSpPr txBox="1"/>
            <p:nvPr/>
          </p:nvSpPr>
          <p:spPr>
            <a:xfrm>
              <a:off x="5691994" y="2041874"/>
              <a:ext cx="1252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Solid target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3222D42-788A-B2A6-34E8-50B8C2D81330}"/>
                </a:ext>
              </a:extLst>
            </p:cNvPr>
            <p:cNvSpPr txBox="1"/>
            <p:nvPr/>
          </p:nvSpPr>
          <p:spPr>
            <a:xfrm>
              <a:off x="4182694" y="3238011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Ion beam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BA656B4-0821-16AD-37AB-03C9B3B84474}"/>
                </a:ext>
              </a:extLst>
            </p:cNvPr>
            <p:cNvSpPr txBox="1"/>
            <p:nvPr/>
          </p:nvSpPr>
          <p:spPr>
            <a:xfrm>
              <a:off x="3930822" y="2396296"/>
              <a:ext cx="17125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nuclear reaction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C6B684F-145A-4C7A-E5F2-C09A7719AD2A}"/>
                </a:ext>
              </a:extLst>
            </p:cNvPr>
            <p:cNvSpPr txBox="1"/>
            <p:nvPr/>
          </p:nvSpPr>
          <p:spPr>
            <a:xfrm>
              <a:off x="7677773" y="5158924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Laser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51" name="직선 화살표 연결선 50">
              <a:extLst>
                <a:ext uri="{FF2B5EF4-FFF2-40B4-BE49-F238E27FC236}">
                  <a16:creationId xmlns:a16="http://schemas.microsoft.com/office/drawing/2014/main" id="{B9A1EC5E-2C2B-4CDA-C7B2-A0ADF3F716DB}"/>
                </a:ext>
              </a:extLst>
            </p:cNvPr>
            <p:cNvCxnSpPr>
              <a:cxnSpLocks/>
            </p:cNvCxnSpPr>
            <p:nvPr/>
          </p:nvCxnSpPr>
          <p:spPr>
            <a:xfrm>
              <a:off x="5691994" y="2708348"/>
              <a:ext cx="492888" cy="33062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BCF034DC-A3C5-DD19-0FC7-9E19E03488E5}"/>
              </a:ext>
            </a:extLst>
          </p:cNvPr>
          <p:cNvSpPr txBox="1"/>
          <p:nvPr/>
        </p:nvSpPr>
        <p:spPr>
          <a:xfrm>
            <a:off x="8353984" y="5131130"/>
            <a:ext cx="3626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[3]</a:t>
            </a:r>
            <a:endParaRPr lang="ko-KR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E2DBF8-5E5B-2B04-F4E3-618DCEDFB226}"/>
              </a:ext>
            </a:extLst>
          </p:cNvPr>
          <p:cNvSpPr txBox="1"/>
          <p:nvPr/>
        </p:nvSpPr>
        <p:spPr>
          <a:xfrm>
            <a:off x="11223813" y="6399176"/>
            <a:ext cx="652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3/14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3B3D0C-9ED4-DAEC-2D80-38D207E72FE9}"/>
              </a:ext>
            </a:extLst>
          </p:cNvPr>
          <p:cNvSpPr txBox="1"/>
          <p:nvPr/>
        </p:nvSpPr>
        <p:spPr>
          <a:xfrm>
            <a:off x="8408785" y="264473"/>
            <a:ext cx="3783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[3] C. Iliadis Nuclear Physics of Stars (Wiley, 2007)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973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2F41F-4DC1-4021-4414-3FC598424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DAACDF6-18C2-DE52-05D9-9593E7425473}"/>
              </a:ext>
            </a:extLst>
          </p:cNvPr>
          <p:cNvSpPr txBox="1"/>
          <p:nvPr/>
        </p:nvSpPr>
        <p:spPr>
          <a:xfrm>
            <a:off x="301655" y="461910"/>
            <a:ext cx="2973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reaction rate</a:t>
            </a:r>
            <a:endParaRPr lang="ko-KR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그림 41">
            <a:extLst>
              <a:ext uri="{FF2B5EF4-FFF2-40B4-BE49-F238E27FC236}">
                <a16:creationId xmlns:a16="http://schemas.microsoft.com/office/drawing/2014/main" id="{88BA48E8-3D7A-1C80-E783-E8203CE53A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56" y="-108835"/>
            <a:ext cx="677158" cy="507868"/>
          </a:xfrm>
          <a:prstGeom prst="rect">
            <a:avLst/>
          </a:prstGeom>
        </p:spPr>
      </p:pic>
      <p:sp>
        <p:nvSpPr>
          <p:cNvPr id="43" name="평행 사변형 42">
            <a:extLst>
              <a:ext uri="{FF2B5EF4-FFF2-40B4-BE49-F238E27FC236}">
                <a16:creationId xmlns:a16="http://schemas.microsoft.com/office/drawing/2014/main" id="{EC4DD952-4E66-1208-7ABC-E9E3B3F824B7}"/>
              </a:ext>
            </a:extLst>
          </p:cNvPr>
          <p:cNvSpPr/>
          <p:nvPr/>
        </p:nvSpPr>
        <p:spPr>
          <a:xfrm flipH="1">
            <a:off x="2032258" y="0"/>
            <a:ext cx="10316856" cy="264473"/>
          </a:xfrm>
          <a:prstGeom prst="parallelogram">
            <a:avLst>
              <a:gd name="adj" fmla="val 45799"/>
            </a:avLst>
          </a:prstGeom>
          <a:solidFill>
            <a:srgbClr val="62C6C6">
              <a:alpha val="56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4" name="평행 사변형 43">
            <a:extLst>
              <a:ext uri="{FF2B5EF4-FFF2-40B4-BE49-F238E27FC236}">
                <a16:creationId xmlns:a16="http://schemas.microsoft.com/office/drawing/2014/main" id="{5EA9B082-1540-5955-0098-D856671EC9F0}"/>
              </a:ext>
            </a:extLst>
          </p:cNvPr>
          <p:cNvSpPr/>
          <p:nvPr/>
        </p:nvSpPr>
        <p:spPr>
          <a:xfrm flipH="1">
            <a:off x="1059989" y="0"/>
            <a:ext cx="1134314" cy="264473"/>
          </a:xfrm>
          <a:prstGeom prst="parallelogram">
            <a:avLst>
              <a:gd name="adj" fmla="val 45799"/>
            </a:avLst>
          </a:prstGeom>
          <a:solidFill>
            <a:srgbClr val="006E9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B73F9DD2-C9DE-7035-11D9-57049AB925AF}"/>
              </a:ext>
            </a:extLst>
          </p:cNvPr>
          <p:cNvGrpSpPr/>
          <p:nvPr/>
        </p:nvGrpSpPr>
        <p:grpSpPr>
          <a:xfrm>
            <a:off x="6687537" y="2060834"/>
            <a:ext cx="5148395" cy="3553707"/>
            <a:chOff x="6687537" y="2060834"/>
            <a:chExt cx="5148395" cy="3553707"/>
          </a:xfrm>
        </p:grpSpPr>
        <p:sp>
          <p:nvSpPr>
            <p:cNvPr id="6" name="자유형: 도형 5">
              <a:extLst>
                <a:ext uri="{FF2B5EF4-FFF2-40B4-BE49-F238E27FC236}">
                  <a16:creationId xmlns:a16="http://schemas.microsoft.com/office/drawing/2014/main" id="{8B7D3C1C-4041-520F-A1BA-58BF8690A457}"/>
                </a:ext>
              </a:extLst>
            </p:cNvPr>
            <p:cNvSpPr/>
            <p:nvPr/>
          </p:nvSpPr>
          <p:spPr>
            <a:xfrm>
              <a:off x="7224974" y="3105145"/>
              <a:ext cx="4610958" cy="2155690"/>
            </a:xfrm>
            <a:custGeom>
              <a:avLst/>
              <a:gdLst>
                <a:gd name="connsiteX0" fmla="*/ 0 w 3790765"/>
                <a:gd name="connsiteY0" fmla="*/ 1970843 h 1970843"/>
                <a:gd name="connsiteX1" fmla="*/ 2059619 w 3790765"/>
                <a:gd name="connsiteY1" fmla="*/ 1367161 h 1970843"/>
                <a:gd name="connsiteX2" fmla="*/ 3790765 w 3790765"/>
                <a:gd name="connsiteY2" fmla="*/ 0 h 197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90765" h="1970843">
                  <a:moveTo>
                    <a:pt x="0" y="1970843"/>
                  </a:moveTo>
                  <a:cubicBezTo>
                    <a:pt x="713912" y="1833239"/>
                    <a:pt x="1427825" y="1695635"/>
                    <a:pt x="2059619" y="1367161"/>
                  </a:cubicBezTo>
                  <a:cubicBezTo>
                    <a:pt x="2691413" y="1038687"/>
                    <a:pt x="3241089" y="519343"/>
                    <a:pt x="3790765" y="0"/>
                  </a:cubicBezTo>
                </a:path>
              </a:pathLst>
            </a:custGeom>
            <a:noFill/>
            <a:ln w="28575" cap="flat" cmpd="sng" algn="ctr">
              <a:solidFill>
                <a:srgbClr val="2828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B645EF44-EF9B-245C-F163-7C2B6A20E27A}"/>
                </a:ext>
              </a:extLst>
            </p:cNvPr>
            <p:cNvSpPr/>
            <p:nvPr/>
          </p:nvSpPr>
          <p:spPr>
            <a:xfrm>
              <a:off x="7224974" y="2118318"/>
              <a:ext cx="4408161" cy="3142518"/>
            </a:xfrm>
            <a:custGeom>
              <a:avLst/>
              <a:gdLst>
                <a:gd name="connsiteX0" fmla="*/ 0 w 3666477"/>
                <a:gd name="connsiteY0" fmla="*/ 0 h 2911876"/>
                <a:gd name="connsiteX1" fmla="*/ 1074198 w 3666477"/>
                <a:gd name="connsiteY1" fmla="*/ 2361460 h 2911876"/>
                <a:gd name="connsiteX2" fmla="*/ 3666477 w 3666477"/>
                <a:gd name="connsiteY2" fmla="*/ 2911876 h 291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66477" h="2911876">
                  <a:moveTo>
                    <a:pt x="0" y="0"/>
                  </a:moveTo>
                  <a:cubicBezTo>
                    <a:pt x="231559" y="938073"/>
                    <a:pt x="463119" y="1876147"/>
                    <a:pt x="1074198" y="2361460"/>
                  </a:cubicBezTo>
                  <a:cubicBezTo>
                    <a:pt x="1685278" y="2846773"/>
                    <a:pt x="2675877" y="2879324"/>
                    <a:pt x="3666477" y="291187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DA5770D9-FD81-852B-C1BD-9F271A2765AB}"/>
                </a:ext>
              </a:extLst>
            </p:cNvPr>
            <p:cNvSpPr/>
            <p:nvPr/>
          </p:nvSpPr>
          <p:spPr>
            <a:xfrm>
              <a:off x="7224974" y="2645256"/>
              <a:ext cx="4002569" cy="2615580"/>
            </a:xfrm>
            <a:custGeom>
              <a:avLst/>
              <a:gdLst>
                <a:gd name="connsiteX0" fmla="*/ 0 w 3302493"/>
                <a:gd name="connsiteY0" fmla="*/ 2414735 h 2423613"/>
                <a:gd name="connsiteX1" fmla="*/ 532660 w 3302493"/>
                <a:gd name="connsiteY1" fmla="*/ 1917585 h 2423613"/>
                <a:gd name="connsiteX2" fmla="*/ 1083075 w 3302493"/>
                <a:gd name="connsiteY2" fmla="*/ 9 h 2423613"/>
                <a:gd name="connsiteX3" fmla="*/ 1748901 w 3302493"/>
                <a:gd name="connsiteY3" fmla="*/ 1890952 h 2423613"/>
                <a:gd name="connsiteX4" fmla="*/ 3302493 w 3302493"/>
                <a:gd name="connsiteY4" fmla="*/ 2423613 h 2423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2493" h="2423613">
                  <a:moveTo>
                    <a:pt x="0" y="2414735"/>
                  </a:moveTo>
                  <a:cubicBezTo>
                    <a:pt x="176074" y="2367387"/>
                    <a:pt x="352148" y="2320039"/>
                    <a:pt x="532660" y="1917585"/>
                  </a:cubicBezTo>
                  <a:cubicBezTo>
                    <a:pt x="713173" y="1515131"/>
                    <a:pt x="880368" y="4448"/>
                    <a:pt x="1083075" y="9"/>
                  </a:cubicBezTo>
                  <a:cubicBezTo>
                    <a:pt x="1285782" y="-4430"/>
                    <a:pt x="1378998" y="1487018"/>
                    <a:pt x="1748901" y="1890952"/>
                  </a:cubicBezTo>
                  <a:cubicBezTo>
                    <a:pt x="2118804" y="2294886"/>
                    <a:pt x="2710648" y="2359249"/>
                    <a:pt x="3302493" y="2423613"/>
                  </a:cubicBezTo>
                </a:path>
              </a:pathLst>
            </a:cu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4F098E9D-D435-BC4B-D220-2C9E9D70785E}"/>
                </a:ext>
              </a:extLst>
            </p:cNvPr>
            <p:cNvSpPr/>
            <p:nvPr/>
          </p:nvSpPr>
          <p:spPr>
            <a:xfrm>
              <a:off x="7224974" y="2060834"/>
              <a:ext cx="4610958" cy="3200001"/>
            </a:xfrm>
            <a:prstGeom prst="rect">
              <a:avLst/>
            </a:prstGeom>
            <a:noFill/>
            <a:ln w="2540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8DD517-1040-7DD8-B608-291C93AAB345}"/>
                </a:ext>
              </a:extLst>
            </p:cNvPr>
            <p:cNvSpPr txBox="1"/>
            <p:nvPr/>
          </p:nvSpPr>
          <p:spPr>
            <a:xfrm>
              <a:off x="7192955" y="2958086"/>
              <a:ext cx="9877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latinLnBrk="0"/>
              <a:r>
                <a:rPr lang="en-US" altLang="ko-KR" sz="14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Maxwell </a:t>
              </a:r>
            </a:p>
            <a:p>
              <a:pPr defTabSz="457200" latinLnBrk="0"/>
              <a:r>
                <a:rPr lang="en-US" altLang="ko-KR" sz="14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Boltzmann</a:t>
              </a:r>
              <a:endParaRPr lang="ko-KR" altLang="en-US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1D5FB37-7C76-E711-0F7E-BA5F40CE0655}"/>
                </a:ext>
              </a:extLst>
            </p:cNvPr>
            <p:cNvSpPr txBox="1"/>
            <p:nvPr/>
          </p:nvSpPr>
          <p:spPr>
            <a:xfrm>
              <a:off x="10710829" y="3473028"/>
              <a:ext cx="91281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latinLnBrk="0"/>
              <a:r>
                <a:rPr lang="en-US" altLang="ko-KR" sz="14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Tunneling</a:t>
              </a:r>
            </a:p>
            <a:p>
              <a:pPr defTabSz="457200" latinLnBrk="0"/>
              <a:r>
                <a:rPr lang="en-US" altLang="ko-KR" sz="14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through</a:t>
              </a:r>
              <a:br>
                <a:rPr lang="en-US" altLang="ko-KR" sz="14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14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Coulomb</a:t>
              </a:r>
            </a:p>
            <a:p>
              <a:pPr defTabSz="457200" latinLnBrk="0"/>
              <a:r>
                <a:rPr lang="en-US" altLang="ko-KR" sz="14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barrier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6EBBF9B-E9E4-F9FF-1858-51978047C5B8}"/>
                </a:ext>
              </a:extLst>
            </p:cNvPr>
            <p:cNvSpPr txBox="1"/>
            <p:nvPr/>
          </p:nvSpPr>
          <p:spPr>
            <a:xfrm rot="16200000">
              <a:off x="5557227" y="3421245"/>
              <a:ext cx="26299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latinLnBrk="0"/>
              <a:r>
                <a:rPr lang="en-US" altLang="ko-KR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Probability (arbitrary unit)</a:t>
              </a:r>
              <a:endParaRPr lang="ko-KR" alt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E9835-77EC-24BE-A752-66AD192FF781}"/>
                </a:ext>
              </a:extLst>
            </p:cNvPr>
            <p:cNvSpPr txBox="1"/>
            <p:nvPr/>
          </p:nvSpPr>
          <p:spPr>
            <a:xfrm>
              <a:off x="8069364" y="5245209"/>
              <a:ext cx="22586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latinLnBrk="0"/>
              <a:r>
                <a:rPr lang="en-US" altLang="ko-KR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Energy (arbitrary unit)</a:t>
              </a:r>
              <a:endParaRPr lang="ko-KR" alt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8" name="직선 화살표 연결선 37">
              <a:extLst>
                <a:ext uri="{FF2B5EF4-FFF2-40B4-BE49-F238E27FC236}">
                  <a16:creationId xmlns:a16="http://schemas.microsoft.com/office/drawing/2014/main" id="{7077F977-93B8-29FD-4A72-17C91C84F6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40665" y="2472017"/>
              <a:ext cx="346531" cy="114867"/>
            </a:xfrm>
            <a:prstGeom prst="straightConnector1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F332877-89E5-161C-BEFF-4EAAE2C14A8A}"/>
                </a:ext>
              </a:extLst>
            </p:cNvPr>
            <p:cNvSpPr txBox="1"/>
            <p:nvPr/>
          </p:nvSpPr>
          <p:spPr>
            <a:xfrm>
              <a:off x="9019215" y="2146574"/>
              <a:ext cx="10150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latinLnBrk="0"/>
              <a:r>
                <a:rPr lang="en-US" altLang="ko-KR" sz="14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Gamow</a:t>
              </a:r>
            </a:p>
            <a:p>
              <a:pPr defTabSz="457200" latinLnBrk="0"/>
              <a:r>
                <a:rPr lang="en-US" altLang="ko-KR" sz="14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window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17949F8-5259-DB24-330F-A293CCBEB130}"/>
                  </a:ext>
                </a:extLst>
              </p:cNvPr>
              <p:cNvSpPr txBox="1"/>
              <p:nvPr/>
            </p:nvSpPr>
            <p:spPr>
              <a:xfrm>
                <a:off x="2449668" y="1644859"/>
                <a:ext cx="16065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⟨"/>
                          <m:endChr m:val="⟩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</m:oMath>
                  </m:oMathPara>
                </a14:m>
                <a:endParaRPr lang="ko-KR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17949F8-5259-DB24-330F-A293CCBEB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668" y="1644859"/>
                <a:ext cx="1606530" cy="276999"/>
              </a:xfrm>
              <a:prstGeom prst="rect">
                <a:avLst/>
              </a:prstGeom>
              <a:blipFill>
                <a:blip r:embed="rId4"/>
                <a:stretch>
                  <a:fillRect l="-760" b="-1555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2503E56-9542-4970-ECB7-34BF666CE3A4}"/>
                  </a:ext>
                </a:extLst>
              </p:cNvPr>
              <p:cNvSpPr txBox="1"/>
              <p:nvPr/>
            </p:nvSpPr>
            <p:spPr>
              <a:xfrm>
                <a:off x="955661" y="3942359"/>
                <a:ext cx="4812536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num>
                            <m:den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sub>
                                      </m:sSub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nary>
                        <m:nary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func>
                            <m:func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d>
                                <m:d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sub>
                                      </m:sSub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𝑑𝐸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ko-KR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2503E56-9542-4970-ECB7-34BF666CE3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661" y="3942359"/>
                <a:ext cx="4812536" cy="8183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그룹 3">
            <a:extLst>
              <a:ext uri="{FF2B5EF4-FFF2-40B4-BE49-F238E27FC236}">
                <a16:creationId xmlns:a16="http://schemas.microsoft.com/office/drawing/2014/main" id="{F35FA9AC-60AD-6A02-95A2-E3F253D80A8F}"/>
              </a:ext>
            </a:extLst>
          </p:cNvPr>
          <p:cNvGrpSpPr/>
          <p:nvPr/>
        </p:nvGrpSpPr>
        <p:grpSpPr>
          <a:xfrm>
            <a:off x="1414526" y="4894656"/>
            <a:ext cx="5227781" cy="1115500"/>
            <a:chOff x="1560660" y="5456060"/>
            <a:chExt cx="5227781" cy="11155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F8AC05A2-4A6B-9858-C60F-4FECBEF4FFEE}"/>
                    </a:ext>
                  </a:extLst>
                </p:cNvPr>
                <p:cNvSpPr txBox="1"/>
                <p:nvPr/>
              </p:nvSpPr>
              <p:spPr>
                <a:xfrm>
                  <a:off x="1560660" y="5457408"/>
                  <a:ext cx="4900701" cy="8987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num>
                              <m:den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ko-K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ko-KR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ko-KR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ko-KR" i="1">
                                                <a:latin typeface="Cambria Math" panose="02040503050406030204" pitchFamily="18" charset="0"/>
                                              </a:rPr>
                                              <m:t>𝐵</m:t>
                                            </m:r>
                                          </m:sub>
                                        </m:sSub>
                                        <m:r>
                                          <a:rPr lang="en-US" altLang="ko-KR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den>
                            </m:f>
                          </m:e>
                        </m:rad>
                        <m:nary>
                          <m:nary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d>
                              <m:d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  <m:func>
                              <m:func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ko-KR" b="0" i="0" smtClean="0"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en-US" altLang="ko-K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f>
                                          <m:fPr>
                                            <m:ctrlPr>
                                              <a:rPr lang="en-US" altLang="ko-KR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altLang="ko-KR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ko-KR" i="1">
                                                    <a:latin typeface="Cambria Math" panose="02040503050406030204" pitchFamily="18" charset="0"/>
                                                  </a:rPr>
                                                  <m:t>𝐸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ko-KR" i="1">
                                                    <a:latin typeface="Cambria Math" panose="02040503050406030204" pitchFamily="18" charset="0"/>
                                                  </a:rPr>
                                                  <m:t>𝐺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>
                                              <a:rPr lang="en-US" altLang="ko-KR" i="1">
                                                <a:latin typeface="Cambria Math" panose="02040503050406030204" pitchFamily="18" charset="0"/>
                                              </a:rPr>
                                              <m:t>𝐸</m:t>
                                            </m:r>
                                          </m:den>
                                        </m:f>
                                      </m:e>
                                    </m:rad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altLang="ko-KR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ko-KR" b="0" i="1" smtClean="0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ko-KR" b="0" i="1" smtClean="0">
                                                <a:latin typeface="Cambria Math" panose="02040503050406030204" pitchFamily="18" charset="0"/>
                                              </a:rPr>
                                              <m:t>𝐵</m:t>
                                            </m:r>
                                          </m:sub>
                                        </m:sSub>
                                        <m: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den>
                                    </m:f>
                                  </m:e>
                                </m:d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𝑑𝐸</m:t>
                                </m:r>
                              </m:e>
                            </m:func>
                          </m:e>
                        </m:nary>
                      </m:oMath>
                    </m:oMathPara>
                  </a14:m>
                  <a:endParaRPr lang="ko-KR" altLang="en-US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F8AC05A2-4A6B-9858-C60F-4FECBEF4FF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0660" y="5457408"/>
                  <a:ext cx="4900701" cy="89870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사각형: 둥근 모서리 48">
              <a:extLst>
                <a:ext uri="{FF2B5EF4-FFF2-40B4-BE49-F238E27FC236}">
                  <a16:creationId xmlns:a16="http://schemas.microsoft.com/office/drawing/2014/main" id="{5E101E86-C745-1D74-8001-2569E1C1F5A9}"/>
                </a:ext>
              </a:extLst>
            </p:cNvPr>
            <p:cNvSpPr/>
            <p:nvPr/>
          </p:nvSpPr>
          <p:spPr>
            <a:xfrm>
              <a:off x="5301560" y="5456060"/>
              <a:ext cx="620830" cy="84569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9A0B132-5A03-366F-6540-0B7A6641F48B}"/>
                </a:ext>
              </a:extLst>
            </p:cNvPr>
            <p:cNvSpPr txBox="1"/>
            <p:nvPr/>
          </p:nvSpPr>
          <p:spPr>
            <a:xfrm>
              <a:off x="5294314" y="6356116"/>
              <a:ext cx="1494127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ko-KR" sz="14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Maxwell-Boltzmann</a:t>
              </a:r>
              <a:endParaRPr lang="ko-KR" alt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5FF74DC-BBAB-268E-58AD-4A22406D3E28}"/>
                </a:ext>
              </a:extLst>
            </p:cNvPr>
            <p:cNvSpPr txBox="1"/>
            <p:nvPr/>
          </p:nvSpPr>
          <p:spPr>
            <a:xfrm>
              <a:off x="4195668" y="6354389"/>
              <a:ext cx="1078244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ko-KR" sz="1400" b="1" dirty="0">
                  <a:solidFill>
                    <a:srgbClr val="2828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Gamow Factor</a:t>
              </a:r>
              <a:endParaRPr lang="ko-KR" altLang="en-US" sz="1400" b="1" dirty="0">
                <a:solidFill>
                  <a:srgbClr val="2828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사각형: 둥근 모서리 51">
              <a:extLst>
                <a:ext uri="{FF2B5EF4-FFF2-40B4-BE49-F238E27FC236}">
                  <a16:creationId xmlns:a16="http://schemas.microsoft.com/office/drawing/2014/main" id="{F2D60786-FB3E-4149-95C7-7D938A894662}"/>
                </a:ext>
              </a:extLst>
            </p:cNvPr>
            <p:cNvSpPr/>
            <p:nvPr/>
          </p:nvSpPr>
          <p:spPr>
            <a:xfrm>
              <a:off x="4655016" y="5465296"/>
              <a:ext cx="620830" cy="845692"/>
            </a:xfrm>
            <a:prstGeom prst="roundRect">
              <a:avLst/>
            </a:prstGeom>
            <a:noFill/>
            <a:ln>
              <a:solidFill>
                <a:srgbClr val="2828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6E31C07-5F80-EC57-9B7E-B56198627726}"/>
                  </a:ext>
                </a:extLst>
              </p:cNvPr>
              <p:cNvSpPr txBox="1"/>
              <p:nvPr/>
            </p:nvSpPr>
            <p:spPr>
              <a:xfrm>
                <a:off x="2101207" y="2555594"/>
                <a:ext cx="2303451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altLang="ko-KR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ko-KR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ko-KR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sSup>
                        <m:sSupPr>
                          <m:ctrlPr>
                            <a:rPr lang="en-US" altLang="ko-KR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ko-KR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altLang="ko-KR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altLang="ko-KR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  <m:r>
                                <a:rPr lang="en-US" altLang="ko-KR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ko-KR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sup>
                      </m:sSup>
                      <m:r>
                        <a:rPr lang="en-US" altLang="ko-KR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ko-KR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ko-KR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ko-KR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ko-KR" altLang="en-US" dirty="0">
                  <a:solidFill>
                    <a:prstClr val="black"/>
                  </a:solidFill>
                  <a:latin typeface="Calibri" panose="020F0502020204030204" pitchFamily="34" charset="0"/>
                  <a:ea typeface="바탕" panose="02030600000101010101" pitchFamily="18" charset="-127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6E31C07-5F80-EC57-9B7E-B561986277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1207" y="2555594"/>
                <a:ext cx="2303451" cy="51860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D43B5DAE-0572-E89F-F909-15FB09AD1C6F}"/>
              </a:ext>
            </a:extLst>
          </p:cNvPr>
          <p:cNvSpPr txBox="1"/>
          <p:nvPr/>
        </p:nvSpPr>
        <p:spPr>
          <a:xfrm>
            <a:off x="589342" y="1258616"/>
            <a:ext cx="155754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Reaction rate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73B0029-A285-67BB-996C-09BDC5A0FCCA}"/>
              </a:ext>
            </a:extLst>
          </p:cNvPr>
          <p:cNvSpPr txBox="1"/>
          <p:nvPr/>
        </p:nvSpPr>
        <p:spPr>
          <a:xfrm>
            <a:off x="589342" y="2153718"/>
            <a:ext cx="153445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Cross section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9DAC368-6179-F5FC-43DF-E92EB876D629}"/>
              </a:ext>
            </a:extLst>
          </p:cNvPr>
          <p:cNvSpPr txBox="1"/>
          <p:nvPr/>
        </p:nvSpPr>
        <p:spPr>
          <a:xfrm>
            <a:off x="589342" y="3117879"/>
            <a:ext cx="128381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Reactivity 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직사각형 59">
                <a:extLst>
                  <a:ext uri="{FF2B5EF4-FFF2-40B4-BE49-F238E27FC236}">
                    <a16:creationId xmlns:a16="http://schemas.microsoft.com/office/drawing/2014/main" id="{50E40562-BC4B-1D35-2677-4B265EB70851}"/>
                  </a:ext>
                </a:extLst>
              </p:cNvPr>
              <p:cNvSpPr/>
              <p:nvPr/>
            </p:nvSpPr>
            <p:spPr>
              <a:xfrm>
                <a:off x="6973680" y="616250"/>
                <a:ext cx="194271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/>
                <a14:m>
                  <m:oMath xmlns:m="http://schemas.openxmlformats.org/officeDocument/2006/math">
                    <m:r>
                      <a:rPr lang="en-US" altLang="ko-KR" sz="12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ko-KR" sz="12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ko-KR" sz="12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ko-KR" sz="12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ko-KR" sz="12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: astrophysical S-factor</a:t>
                </a:r>
                <a:endParaRPr lang="ko-KR" altLang="en-US" sz="1200" dirty="0">
                  <a:solidFill>
                    <a:prstClr val="black"/>
                  </a:solidFill>
                  <a:latin typeface="Calibri" panose="020F0502020204030204" pitchFamily="34" charset="0"/>
                  <a:ea typeface="바탕" panose="02030600000101010101" pitchFamily="18" charset="-127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0" name="직사각형 59">
                <a:extLst>
                  <a:ext uri="{FF2B5EF4-FFF2-40B4-BE49-F238E27FC236}">
                    <a16:creationId xmlns:a16="http://schemas.microsoft.com/office/drawing/2014/main" id="{50E40562-BC4B-1D35-2677-4B265EB708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3680" y="616250"/>
                <a:ext cx="1942711" cy="276999"/>
              </a:xfrm>
              <a:prstGeom prst="rect">
                <a:avLst/>
              </a:prstGeom>
              <a:blipFill>
                <a:blip r:embed="rId9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BC5835E6-90BC-7540-1868-4A92EA97B32E}"/>
                  </a:ext>
                </a:extLst>
              </p:cNvPr>
              <p:cNvSpPr txBox="1"/>
              <p:nvPr/>
            </p:nvSpPr>
            <p:spPr>
              <a:xfrm>
                <a:off x="7056869" y="1061904"/>
                <a:ext cx="1736245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sSup>
                        <m:sSupPr>
                          <m:ctrlP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ko-KR" alt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BC5835E6-90BC-7540-1868-4A92EA97B3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6869" y="1061904"/>
                <a:ext cx="1736245" cy="184666"/>
              </a:xfrm>
              <a:prstGeom prst="rect">
                <a:avLst/>
              </a:prstGeom>
              <a:blipFill>
                <a:blip r:embed="rId10"/>
                <a:stretch>
                  <a:fillRect l="-1056" b="-366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56AA48F-B3C6-DEC4-1A43-CC3FAD272443}"/>
                  </a:ext>
                </a:extLst>
              </p:cNvPr>
              <p:cNvSpPr txBox="1"/>
              <p:nvPr/>
            </p:nvSpPr>
            <p:spPr>
              <a:xfrm>
                <a:off x="9410004" y="662416"/>
                <a:ext cx="119661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2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ko-KR" sz="12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ko-KR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ko-KR" sz="1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reduced mass</a:t>
                </a:r>
                <a:endParaRPr lang="ko-KR" alt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56AA48F-B3C6-DEC4-1A43-CC3FAD2724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0004" y="662416"/>
                <a:ext cx="1196610" cy="184666"/>
              </a:xfrm>
              <a:prstGeom prst="rect">
                <a:avLst/>
              </a:prstGeom>
              <a:blipFill>
                <a:blip r:embed="rId11"/>
                <a:stretch>
                  <a:fillRect l="-4592" t="-26667" r="-7143" b="-5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직사각형 66">
                <a:extLst>
                  <a:ext uri="{FF2B5EF4-FFF2-40B4-BE49-F238E27FC236}">
                    <a16:creationId xmlns:a16="http://schemas.microsoft.com/office/drawing/2014/main" id="{324E6C40-59B6-DE7C-1804-B2F4F6E9EE3D}"/>
                  </a:ext>
                </a:extLst>
              </p:cNvPr>
              <p:cNvSpPr/>
              <p:nvPr/>
            </p:nvSpPr>
            <p:spPr>
              <a:xfrm>
                <a:off x="7024742" y="1453479"/>
                <a:ext cx="218758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ko-KR" sz="1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ko-KR" sz="12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: number density of particle </a:t>
                </a:r>
                <a14:m>
                  <m:oMath xmlns:m="http://schemas.openxmlformats.org/officeDocument/2006/math">
                    <m:r>
                      <a:rPr lang="en-US" altLang="ko-KR" sz="1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바탕" panose="02030600000101010101" pitchFamily="18" charset="-127"/>
                      </a:rPr>
                      <m:t>𝑖</m:t>
                    </m:r>
                  </m:oMath>
                </a14:m>
                <a:endParaRPr lang="ko-KR" altLang="en-US" sz="1200" dirty="0">
                  <a:solidFill>
                    <a:prstClr val="black"/>
                  </a:solidFill>
                  <a:latin typeface="Calibri" panose="020F0502020204030204" pitchFamily="34" charset="0"/>
                  <a:ea typeface="바탕" panose="02030600000101010101" pitchFamily="18" charset="-127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7" name="직사각형 66">
                <a:extLst>
                  <a:ext uri="{FF2B5EF4-FFF2-40B4-BE49-F238E27FC236}">
                    <a16:creationId xmlns:a16="http://schemas.microsoft.com/office/drawing/2014/main" id="{324E6C40-59B6-DE7C-1804-B2F4F6E9EE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4742" y="1453479"/>
                <a:ext cx="2187587" cy="276999"/>
              </a:xfrm>
              <a:prstGeom prst="rect">
                <a:avLst/>
              </a:prstGeom>
              <a:blipFill>
                <a:blip r:embed="rId12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직사각형 67">
                <a:extLst>
                  <a:ext uri="{FF2B5EF4-FFF2-40B4-BE49-F238E27FC236}">
                    <a16:creationId xmlns:a16="http://schemas.microsoft.com/office/drawing/2014/main" id="{E8CE012A-B200-0668-36EA-DC859C1A5939}"/>
                  </a:ext>
                </a:extLst>
              </p:cNvPr>
              <p:cNvSpPr/>
              <p:nvPr/>
            </p:nvSpPr>
            <p:spPr>
              <a:xfrm>
                <a:off x="9314888" y="1015737"/>
                <a:ext cx="262155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ko-KR" sz="1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ko-KR" sz="12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: normalized distribution of particle </a:t>
                </a:r>
                <a14:m>
                  <m:oMath xmlns:m="http://schemas.openxmlformats.org/officeDocument/2006/math">
                    <m:r>
                      <a:rPr lang="en-US" altLang="ko-KR" sz="1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바탕" panose="02030600000101010101" pitchFamily="18" charset="-127"/>
                      </a:rPr>
                      <m:t>𝑖</m:t>
                    </m:r>
                  </m:oMath>
                </a14:m>
                <a:endParaRPr lang="ko-KR" altLang="en-US" sz="1200" dirty="0">
                  <a:solidFill>
                    <a:prstClr val="black"/>
                  </a:solidFill>
                  <a:latin typeface="Calibri" panose="020F0502020204030204" pitchFamily="34" charset="0"/>
                  <a:ea typeface="바탕" panose="02030600000101010101" pitchFamily="18" charset="-127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8" name="직사각형 67">
                <a:extLst>
                  <a:ext uri="{FF2B5EF4-FFF2-40B4-BE49-F238E27FC236}">
                    <a16:creationId xmlns:a16="http://schemas.microsoft.com/office/drawing/2014/main" id="{E8CE012A-B200-0668-36EA-DC859C1A59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4888" y="1015737"/>
                <a:ext cx="2621551" cy="276999"/>
              </a:xfrm>
              <a:prstGeom prst="rect">
                <a:avLst/>
              </a:prstGeom>
              <a:blipFill>
                <a:blip r:embed="rId13"/>
                <a:stretch>
                  <a:fillRect t="-2222" b="-1777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E626BBE-0B45-A08A-FF92-5FF9787901A5}"/>
              </a:ext>
            </a:extLst>
          </p:cNvPr>
          <p:cNvSpPr txBox="1"/>
          <p:nvPr/>
        </p:nvSpPr>
        <p:spPr>
          <a:xfrm>
            <a:off x="6274013" y="270612"/>
            <a:ext cx="59199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[4] </a:t>
            </a:r>
            <a:r>
              <a:rPr lang="fi-FI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Ian J. Thompson and Filomena M. Nunes </a:t>
            </a:r>
            <a:r>
              <a:rPr lang="fi-FI" altLang="ko-KR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Nuclear Reactions for Astrophysics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89972B-C049-B065-6B17-5C2453490B05}"/>
              </a:ext>
            </a:extLst>
          </p:cNvPr>
          <p:cNvSpPr txBox="1"/>
          <p:nvPr/>
        </p:nvSpPr>
        <p:spPr>
          <a:xfrm>
            <a:off x="811056" y="4047595"/>
            <a:ext cx="20037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[4]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35EF1F-ACBD-AAB0-7FC6-3918DDC65573}"/>
              </a:ext>
            </a:extLst>
          </p:cNvPr>
          <p:cNvSpPr txBox="1"/>
          <p:nvPr/>
        </p:nvSpPr>
        <p:spPr>
          <a:xfrm>
            <a:off x="11223813" y="6399176"/>
            <a:ext cx="652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r">
              <a:defRPr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ko-KR" dirty="0"/>
              <a:t>4/14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97032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11E40-E798-8C0A-2571-ECDAE4B27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그림 51">
            <a:extLst>
              <a:ext uri="{FF2B5EF4-FFF2-40B4-BE49-F238E27FC236}">
                <a16:creationId xmlns:a16="http://schemas.microsoft.com/office/drawing/2014/main" id="{3F6F1ED5-2C92-031E-228B-3AACDD49A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377" y="3384468"/>
            <a:ext cx="4350500" cy="2800494"/>
          </a:xfrm>
          <a:prstGeom prst="rect">
            <a:avLst/>
          </a:prstGeom>
        </p:spPr>
      </p:pic>
      <p:pic>
        <p:nvPicPr>
          <p:cNvPr id="113" name="그림 112">
            <a:extLst>
              <a:ext uri="{FF2B5EF4-FFF2-40B4-BE49-F238E27FC236}">
                <a16:creationId xmlns:a16="http://schemas.microsoft.com/office/drawing/2014/main" id="{55B39A47-51DC-A42D-3399-A4CB83C78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377" y="3383043"/>
            <a:ext cx="4350500" cy="2800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A6160C-DBEC-B191-E97A-724A320DBFC3}"/>
              </a:ext>
            </a:extLst>
          </p:cNvPr>
          <p:cNvSpPr txBox="1"/>
          <p:nvPr/>
        </p:nvSpPr>
        <p:spPr>
          <a:xfrm>
            <a:off x="301655" y="461910"/>
            <a:ext cx="5934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 Normal Sheath Acceleration (TNSA)</a:t>
            </a:r>
            <a:endParaRPr lang="ko-KR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E92060A3-7C2E-09E9-7000-8765918F1CCA}"/>
              </a:ext>
            </a:extLst>
          </p:cNvPr>
          <p:cNvGrpSpPr/>
          <p:nvPr/>
        </p:nvGrpSpPr>
        <p:grpSpPr>
          <a:xfrm>
            <a:off x="961832" y="2177390"/>
            <a:ext cx="1802944" cy="521653"/>
            <a:chOff x="961832" y="1900310"/>
            <a:chExt cx="1802944" cy="521653"/>
          </a:xfrm>
        </p:grpSpPr>
        <p:sp>
          <p:nvSpPr>
            <p:cNvPr id="11" name="자유형: 도형 10">
              <a:extLst>
                <a:ext uri="{FF2B5EF4-FFF2-40B4-BE49-F238E27FC236}">
                  <a16:creationId xmlns:a16="http://schemas.microsoft.com/office/drawing/2014/main" id="{0778AE3D-CE43-9AB8-7CE4-7D6AC9732FA8}"/>
                </a:ext>
              </a:extLst>
            </p:cNvPr>
            <p:cNvSpPr/>
            <p:nvPr/>
          </p:nvSpPr>
          <p:spPr>
            <a:xfrm>
              <a:off x="961832" y="1900310"/>
              <a:ext cx="1802944" cy="521653"/>
            </a:xfrm>
            <a:custGeom>
              <a:avLst/>
              <a:gdLst>
                <a:gd name="connsiteX0" fmla="*/ 73890 w 2313473"/>
                <a:gd name="connsiteY0" fmla="*/ 0 h 637310"/>
                <a:gd name="connsiteX1" fmla="*/ 73891 w 2313473"/>
                <a:gd name="connsiteY1" fmla="*/ 0 h 637310"/>
                <a:gd name="connsiteX2" fmla="*/ 73891 w 2313473"/>
                <a:gd name="connsiteY2" fmla="*/ 0 h 637310"/>
                <a:gd name="connsiteX3" fmla="*/ 73892 w 2313473"/>
                <a:gd name="connsiteY3" fmla="*/ 0 h 637310"/>
                <a:gd name="connsiteX4" fmla="*/ 2290616 w 2313473"/>
                <a:gd name="connsiteY4" fmla="*/ 280554 h 637310"/>
                <a:gd name="connsiteX5" fmla="*/ 2290616 w 2313473"/>
                <a:gd name="connsiteY5" fmla="*/ 280556 h 637310"/>
                <a:gd name="connsiteX6" fmla="*/ 2306778 w 2313473"/>
                <a:gd name="connsiteY6" fmla="*/ 291714 h 637310"/>
                <a:gd name="connsiteX7" fmla="*/ 2313473 w 2313473"/>
                <a:gd name="connsiteY7" fmla="*/ 318655 h 637310"/>
                <a:gd name="connsiteX8" fmla="*/ 2306778 w 2313473"/>
                <a:gd name="connsiteY8" fmla="*/ 345597 h 637310"/>
                <a:gd name="connsiteX9" fmla="*/ 2290616 w 2313473"/>
                <a:gd name="connsiteY9" fmla="*/ 356754 h 637310"/>
                <a:gd name="connsiteX10" fmla="*/ 2290616 w 2313473"/>
                <a:gd name="connsiteY10" fmla="*/ 356755 h 637310"/>
                <a:gd name="connsiteX11" fmla="*/ 2290614 w 2313473"/>
                <a:gd name="connsiteY11" fmla="*/ 356755 h 637310"/>
                <a:gd name="connsiteX12" fmla="*/ 2290613 w 2313473"/>
                <a:gd name="connsiteY12" fmla="*/ 356756 h 637310"/>
                <a:gd name="connsiteX13" fmla="*/ 2290612 w 2313473"/>
                <a:gd name="connsiteY13" fmla="*/ 356756 h 637310"/>
                <a:gd name="connsiteX14" fmla="*/ 73897 w 2313473"/>
                <a:gd name="connsiteY14" fmla="*/ 637308 h 637310"/>
                <a:gd name="connsiteX15" fmla="*/ 73891 w 2313473"/>
                <a:gd name="connsiteY15" fmla="*/ 637310 h 637310"/>
                <a:gd name="connsiteX16" fmla="*/ 0 w 2313473"/>
                <a:gd name="connsiteY16" fmla="*/ 318655 h 637310"/>
                <a:gd name="connsiteX17" fmla="*/ 59000 w 2313473"/>
                <a:gd name="connsiteY17" fmla="*/ 6474 h 637310"/>
                <a:gd name="connsiteX18" fmla="*/ 73890 w 2313473"/>
                <a:gd name="connsiteY18" fmla="*/ 0 h 637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13473" h="637310">
                  <a:moveTo>
                    <a:pt x="73890" y="0"/>
                  </a:moveTo>
                  <a:lnTo>
                    <a:pt x="73891" y="0"/>
                  </a:lnTo>
                  <a:lnTo>
                    <a:pt x="73891" y="0"/>
                  </a:lnTo>
                  <a:lnTo>
                    <a:pt x="73892" y="0"/>
                  </a:lnTo>
                  <a:lnTo>
                    <a:pt x="2290616" y="280554"/>
                  </a:lnTo>
                  <a:lnTo>
                    <a:pt x="2290616" y="280556"/>
                  </a:lnTo>
                  <a:lnTo>
                    <a:pt x="2306778" y="291714"/>
                  </a:lnTo>
                  <a:cubicBezTo>
                    <a:pt x="2310914" y="298608"/>
                    <a:pt x="2313473" y="308134"/>
                    <a:pt x="2313473" y="318655"/>
                  </a:cubicBezTo>
                  <a:cubicBezTo>
                    <a:pt x="2313473" y="329177"/>
                    <a:pt x="2310914" y="338702"/>
                    <a:pt x="2306778" y="345597"/>
                  </a:cubicBezTo>
                  <a:lnTo>
                    <a:pt x="2290616" y="356754"/>
                  </a:lnTo>
                  <a:lnTo>
                    <a:pt x="2290616" y="356755"/>
                  </a:lnTo>
                  <a:lnTo>
                    <a:pt x="2290614" y="356755"/>
                  </a:lnTo>
                  <a:lnTo>
                    <a:pt x="2290613" y="356756"/>
                  </a:lnTo>
                  <a:lnTo>
                    <a:pt x="2290612" y="356756"/>
                  </a:lnTo>
                  <a:lnTo>
                    <a:pt x="73897" y="637308"/>
                  </a:lnTo>
                  <a:lnTo>
                    <a:pt x="73891" y="637310"/>
                  </a:lnTo>
                  <a:cubicBezTo>
                    <a:pt x="33082" y="637310"/>
                    <a:pt x="0" y="494643"/>
                    <a:pt x="0" y="318655"/>
                  </a:cubicBezTo>
                  <a:cubicBezTo>
                    <a:pt x="0" y="164665"/>
                    <a:pt x="25328" y="36187"/>
                    <a:pt x="59000" y="6474"/>
                  </a:cubicBezTo>
                  <a:lnTo>
                    <a:pt x="7389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FFF00">
                    <a:lumMod val="100000"/>
                    <a:alpha val="79000"/>
                  </a:srgbClr>
                </a:gs>
                <a:gs pos="67000">
                  <a:srgbClr val="FF8000"/>
                </a:gs>
                <a:gs pos="0">
                  <a:srgbClr val="FF0000">
                    <a:lumMod val="10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AC9C99F-7881-34CF-E44D-1B1B04A87954}"/>
                </a:ext>
              </a:extLst>
            </p:cNvPr>
            <p:cNvSpPr txBox="1"/>
            <p:nvPr/>
          </p:nvSpPr>
          <p:spPr>
            <a:xfrm>
              <a:off x="980102" y="1976470"/>
              <a:ext cx="822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Laser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55D9FE5-5CC2-4256-2085-C61CD6BBC38A}"/>
              </a:ext>
            </a:extLst>
          </p:cNvPr>
          <p:cNvSpPr txBox="1"/>
          <p:nvPr/>
        </p:nvSpPr>
        <p:spPr>
          <a:xfrm>
            <a:off x="2557746" y="1145897"/>
            <a:ext cx="112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Foil target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" name="그림 47">
            <a:extLst>
              <a:ext uri="{FF2B5EF4-FFF2-40B4-BE49-F238E27FC236}">
                <a16:creationId xmlns:a16="http://schemas.microsoft.com/office/drawing/2014/main" id="{6237B08E-5361-91EF-90C3-09AC76FCFD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56" y="-108835"/>
            <a:ext cx="677158" cy="507868"/>
          </a:xfrm>
          <a:prstGeom prst="rect">
            <a:avLst/>
          </a:prstGeom>
        </p:spPr>
      </p:pic>
      <p:sp>
        <p:nvSpPr>
          <p:cNvPr id="49" name="평행 사변형 48">
            <a:extLst>
              <a:ext uri="{FF2B5EF4-FFF2-40B4-BE49-F238E27FC236}">
                <a16:creationId xmlns:a16="http://schemas.microsoft.com/office/drawing/2014/main" id="{A244093C-654E-BD2E-EA57-A5F6513417D0}"/>
              </a:ext>
            </a:extLst>
          </p:cNvPr>
          <p:cNvSpPr/>
          <p:nvPr/>
        </p:nvSpPr>
        <p:spPr>
          <a:xfrm flipH="1">
            <a:off x="2032258" y="0"/>
            <a:ext cx="10316856" cy="264473"/>
          </a:xfrm>
          <a:prstGeom prst="parallelogram">
            <a:avLst>
              <a:gd name="adj" fmla="val 45799"/>
            </a:avLst>
          </a:prstGeom>
          <a:solidFill>
            <a:srgbClr val="62C6C6">
              <a:alpha val="56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0" name="평행 사변형 49">
            <a:extLst>
              <a:ext uri="{FF2B5EF4-FFF2-40B4-BE49-F238E27FC236}">
                <a16:creationId xmlns:a16="http://schemas.microsoft.com/office/drawing/2014/main" id="{C7E6DE79-4263-553F-7AD9-4048937915D7}"/>
              </a:ext>
            </a:extLst>
          </p:cNvPr>
          <p:cNvSpPr/>
          <p:nvPr/>
        </p:nvSpPr>
        <p:spPr>
          <a:xfrm flipH="1">
            <a:off x="1059989" y="0"/>
            <a:ext cx="1134314" cy="264473"/>
          </a:xfrm>
          <a:prstGeom prst="parallelogram">
            <a:avLst>
              <a:gd name="adj" fmla="val 45799"/>
            </a:avLst>
          </a:prstGeom>
          <a:solidFill>
            <a:srgbClr val="006E9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7" name="그림 6" descr="도표, 라인, 텍스트, 그래프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4A9A8FF8-6D50-C3B2-B9B8-BBD9EEF256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3" y="3140906"/>
            <a:ext cx="4492406" cy="2994937"/>
          </a:xfrm>
          <a:prstGeom prst="rect">
            <a:avLst/>
          </a:prstGeom>
        </p:spPr>
      </p:pic>
      <p:grpSp>
        <p:nvGrpSpPr>
          <p:cNvPr id="130" name="그룹 129">
            <a:extLst>
              <a:ext uri="{FF2B5EF4-FFF2-40B4-BE49-F238E27FC236}">
                <a16:creationId xmlns:a16="http://schemas.microsoft.com/office/drawing/2014/main" id="{ABF27FBA-B377-98E6-FF72-78F2C4632BE6}"/>
              </a:ext>
            </a:extLst>
          </p:cNvPr>
          <p:cNvGrpSpPr/>
          <p:nvPr/>
        </p:nvGrpSpPr>
        <p:grpSpPr>
          <a:xfrm>
            <a:off x="2865281" y="3560755"/>
            <a:ext cx="1928425" cy="2250259"/>
            <a:chOff x="2865281" y="3283675"/>
            <a:chExt cx="1928425" cy="22502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D50C569C-CB39-B8C5-DF0C-EADD5927609C}"/>
                    </a:ext>
                  </a:extLst>
                </p:cNvPr>
                <p:cNvSpPr txBox="1"/>
                <p:nvPr/>
              </p:nvSpPr>
              <p:spPr>
                <a:xfrm>
                  <a:off x="2865281" y="3291957"/>
                  <a:ext cx="17472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ko-KR" altLang="en-US" sz="1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D50C569C-CB39-B8C5-DF0C-EADD592760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65281" y="3291957"/>
                  <a:ext cx="174728" cy="215444"/>
                </a:xfrm>
                <a:prstGeom prst="rect">
                  <a:avLst/>
                </a:prstGeom>
                <a:blipFill>
                  <a:blip r:embed="rId7"/>
                  <a:stretch>
                    <a:fillRect l="-20690" r="-20690" b="-5556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C3D22091-8581-16CC-6C4F-8F613DC70076}"/>
                    </a:ext>
                  </a:extLst>
                </p:cNvPr>
                <p:cNvSpPr txBox="1"/>
                <p:nvPr/>
              </p:nvSpPr>
              <p:spPr>
                <a:xfrm>
                  <a:off x="3159954" y="3464401"/>
                  <a:ext cx="17472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ko-KR" altLang="en-US" sz="1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C3D22091-8581-16CC-6C4F-8F613DC700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9954" y="3464401"/>
                  <a:ext cx="174728" cy="215444"/>
                </a:xfrm>
                <a:prstGeom prst="rect">
                  <a:avLst/>
                </a:prstGeom>
                <a:blipFill>
                  <a:blip r:embed="rId8"/>
                  <a:stretch>
                    <a:fillRect l="-20690" r="-20690" b="-5714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98B8509F-590F-BA55-09F5-D55E41FF082D}"/>
                    </a:ext>
                  </a:extLst>
                </p:cNvPr>
                <p:cNvSpPr txBox="1"/>
                <p:nvPr/>
              </p:nvSpPr>
              <p:spPr>
                <a:xfrm>
                  <a:off x="3117989" y="3283675"/>
                  <a:ext cx="17472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ko-KR" altLang="en-US" sz="1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98B8509F-590F-BA55-09F5-D55E41FF08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17989" y="3283675"/>
                  <a:ext cx="174728" cy="215444"/>
                </a:xfrm>
                <a:prstGeom prst="rect">
                  <a:avLst/>
                </a:prstGeom>
                <a:blipFill>
                  <a:blip r:embed="rId9"/>
                  <a:stretch>
                    <a:fillRect l="-20690" r="-20690" b="-8571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2BA94DE2-98DA-3E85-419D-08BE5E04F2C8}"/>
                    </a:ext>
                  </a:extLst>
                </p:cNvPr>
                <p:cNvSpPr txBox="1"/>
                <p:nvPr/>
              </p:nvSpPr>
              <p:spPr>
                <a:xfrm>
                  <a:off x="3181447" y="3773862"/>
                  <a:ext cx="17472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ko-KR" altLang="en-US" sz="1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2BA94DE2-98DA-3E85-419D-08BE5E04F2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1447" y="3773862"/>
                  <a:ext cx="174728" cy="215444"/>
                </a:xfrm>
                <a:prstGeom prst="rect">
                  <a:avLst/>
                </a:prstGeom>
                <a:blipFill>
                  <a:blip r:embed="rId10"/>
                  <a:stretch>
                    <a:fillRect l="-24138" r="-17241" b="-5714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82E79016-4206-F731-E944-D9F214F250AE}"/>
                    </a:ext>
                  </a:extLst>
                </p:cNvPr>
                <p:cNvSpPr txBox="1"/>
                <p:nvPr/>
              </p:nvSpPr>
              <p:spPr>
                <a:xfrm>
                  <a:off x="3232215" y="3968279"/>
                  <a:ext cx="17472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ko-KR" altLang="en-US" sz="1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82E79016-4206-F731-E944-D9F214F250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2215" y="3968279"/>
                  <a:ext cx="174728" cy="215444"/>
                </a:xfrm>
                <a:prstGeom prst="rect">
                  <a:avLst/>
                </a:prstGeom>
                <a:blipFill>
                  <a:blip r:embed="rId11"/>
                  <a:stretch>
                    <a:fillRect l="-20690" r="-20690" b="-5556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96FADA2D-9E60-6A11-9136-4AD1D873D21C}"/>
                    </a:ext>
                  </a:extLst>
                </p:cNvPr>
                <p:cNvSpPr txBox="1"/>
                <p:nvPr/>
              </p:nvSpPr>
              <p:spPr>
                <a:xfrm>
                  <a:off x="3129039" y="3600001"/>
                  <a:ext cx="17472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ko-KR" altLang="en-US" sz="1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96FADA2D-9E60-6A11-9136-4AD1D873D2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9039" y="3600001"/>
                  <a:ext cx="174728" cy="215444"/>
                </a:xfrm>
                <a:prstGeom prst="rect">
                  <a:avLst/>
                </a:prstGeom>
                <a:blipFill>
                  <a:blip r:embed="rId11"/>
                  <a:stretch>
                    <a:fillRect l="-20690" r="-20690" b="-8571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96CD1495-431A-BBC4-0AE8-01501DC61C66}"/>
                    </a:ext>
                  </a:extLst>
                </p:cNvPr>
                <p:cNvSpPr txBox="1"/>
                <p:nvPr/>
              </p:nvSpPr>
              <p:spPr>
                <a:xfrm>
                  <a:off x="2993699" y="3453810"/>
                  <a:ext cx="17472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ko-KR" altLang="en-US" sz="1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96CD1495-431A-BBC4-0AE8-01501DC61C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3699" y="3453810"/>
                  <a:ext cx="174728" cy="215444"/>
                </a:xfrm>
                <a:prstGeom prst="rect">
                  <a:avLst/>
                </a:prstGeom>
                <a:blipFill>
                  <a:blip r:embed="rId11"/>
                  <a:stretch>
                    <a:fillRect l="-20690" r="-20690" b="-8571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BA5C4158-3D2C-46CC-7602-C11ED3681208}"/>
                    </a:ext>
                  </a:extLst>
                </p:cNvPr>
                <p:cNvSpPr txBox="1"/>
                <p:nvPr/>
              </p:nvSpPr>
              <p:spPr>
                <a:xfrm>
                  <a:off x="3429384" y="5157627"/>
                  <a:ext cx="17472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ko-KR" altLang="en-US" sz="1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BA5C4158-3D2C-46CC-7602-C11ED36812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9384" y="5157627"/>
                  <a:ext cx="174728" cy="215444"/>
                </a:xfrm>
                <a:prstGeom prst="rect">
                  <a:avLst/>
                </a:prstGeom>
                <a:blipFill>
                  <a:blip r:embed="rId12"/>
                  <a:stretch>
                    <a:fillRect l="-7143" r="-7143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8A7DCBF1-7B09-658E-D639-216CDAD2ED73}"/>
                    </a:ext>
                  </a:extLst>
                </p:cNvPr>
                <p:cNvSpPr txBox="1"/>
                <p:nvPr/>
              </p:nvSpPr>
              <p:spPr>
                <a:xfrm>
                  <a:off x="3618727" y="5311929"/>
                  <a:ext cx="17472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ko-KR" altLang="en-US" sz="1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8A7DCBF1-7B09-658E-D639-216CDAD2ED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8727" y="5311929"/>
                  <a:ext cx="174728" cy="215444"/>
                </a:xfrm>
                <a:prstGeom prst="rect">
                  <a:avLst/>
                </a:prstGeom>
                <a:blipFill>
                  <a:blip r:embed="rId12"/>
                  <a:stretch>
                    <a:fillRect l="-7143" r="-7143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45A2D7A0-0073-841E-AF16-9CA8F38E83C6}"/>
                    </a:ext>
                  </a:extLst>
                </p:cNvPr>
                <p:cNvSpPr txBox="1"/>
                <p:nvPr/>
              </p:nvSpPr>
              <p:spPr>
                <a:xfrm>
                  <a:off x="3779124" y="5157627"/>
                  <a:ext cx="17472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ko-KR" altLang="en-US" sz="1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45A2D7A0-0073-841E-AF16-9CA8F38E83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9124" y="5157627"/>
                  <a:ext cx="174728" cy="215444"/>
                </a:xfrm>
                <a:prstGeom prst="rect">
                  <a:avLst/>
                </a:prstGeom>
                <a:blipFill>
                  <a:blip r:embed="rId12"/>
                  <a:stretch>
                    <a:fillRect l="-6897" r="-3448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5173F056-AC30-F008-F31E-918C2908F642}"/>
                    </a:ext>
                  </a:extLst>
                </p:cNvPr>
                <p:cNvSpPr txBox="1"/>
                <p:nvPr/>
              </p:nvSpPr>
              <p:spPr>
                <a:xfrm>
                  <a:off x="3600341" y="5215596"/>
                  <a:ext cx="17472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ko-KR" altLang="en-US" sz="1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5173F056-AC30-F008-F31E-918C2908F6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0341" y="5215596"/>
                  <a:ext cx="174728" cy="215444"/>
                </a:xfrm>
                <a:prstGeom prst="rect">
                  <a:avLst/>
                </a:prstGeom>
                <a:blipFill>
                  <a:blip r:embed="rId12"/>
                  <a:stretch>
                    <a:fillRect l="-7143" r="-7143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51E9858F-CC32-DD98-C43E-37F21FADB249}"/>
                    </a:ext>
                  </a:extLst>
                </p:cNvPr>
                <p:cNvSpPr txBox="1"/>
                <p:nvPr/>
              </p:nvSpPr>
              <p:spPr>
                <a:xfrm>
                  <a:off x="3901189" y="5318490"/>
                  <a:ext cx="17472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ko-KR" altLang="en-US" sz="1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51E9858F-CC32-DD98-C43E-37F21FADB2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01189" y="5318490"/>
                  <a:ext cx="174728" cy="215444"/>
                </a:xfrm>
                <a:prstGeom prst="rect">
                  <a:avLst/>
                </a:prstGeom>
                <a:blipFill>
                  <a:blip r:embed="rId12"/>
                  <a:stretch>
                    <a:fillRect l="-6897" r="-3448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2F015397-4CC5-A434-AB26-96F07C769657}"/>
                    </a:ext>
                  </a:extLst>
                </p:cNvPr>
                <p:cNvSpPr txBox="1"/>
                <p:nvPr/>
              </p:nvSpPr>
              <p:spPr>
                <a:xfrm>
                  <a:off x="4225275" y="5262697"/>
                  <a:ext cx="17472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ko-KR" altLang="en-US" sz="1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2F015397-4CC5-A434-AB26-96F07C7696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5275" y="5262697"/>
                  <a:ext cx="174728" cy="215444"/>
                </a:xfrm>
                <a:prstGeom prst="rect">
                  <a:avLst/>
                </a:prstGeom>
                <a:blipFill>
                  <a:blip r:embed="rId12"/>
                  <a:stretch>
                    <a:fillRect l="-6897" r="-3448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C8806617-E74D-F49E-B3CE-10C27A782E50}"/>
                    </a:ext>
                  </a:extLst>
                </p:cNvPr>
                <p:cNvSpPr txBox="1"/>
                <p:nvPr/>
              </p:nvSpPr>
              <p:spPr>
                <a:xfrm>
                  <a:off x="3406892" y="4965942"/>
                  <a:ext cx="17472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ko-KR" altLang="en-US" sz="1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C8806617-E74D-F49E-B3CE-10C27A782E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6892" y="4965942"/>
                  <a:ext cx="174728" cy="215444"/>
                </a:xfrm>
                <a:prstGeom prst="rect">
                  <a:avLst/>
                </a:prstGeom>
                <a:blipFill>
                  <a:blip r:embed="rId12"/>
                  <a:stretch>
                    <a:fillRect l="-6897" r="-3448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91255B53-47D9-6992-B7ED-110B326E1396}"/>
                    </a:ext>
                  </a:extLst>
                </p:cNvPr>
                <p:cNvSpPr txBox="1"/>
                <p:nvPr/>
              </p:nvSpPr>
              <p:spPr>
                <a:xfrm>
                  <a:off x="4618978" y="5305456"/>
                  <a:ext cx="17472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ko-KR" altLang="en-US" sz="1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91255B53-47D9-6992-B7ED-110B326E13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18978" y="5305456"/>
                  <a:ext cx="174728" cy="215444"/>
                </a:xfrm>
                <a:prstGeom prst="rect">
                  <a:avLst/>
                </a:prstGeom>
                <a:blipFill>
                  <a:blip r:embed="rId12"/>
                  <a:stretch>
                    <a:fillRect l="-7143" r="-7143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8" name="자유형: 도형 147">
            <a:extLst>
              <a:ext uri="{FF2B5EF4-FFF2-40B4-BE49-F238E27FC236}">
                <a16:creationId xmlns:a16="http://schemas.microsoft.com/office/drawing/2014/main" id="{B114EED2-17B6-6896-22A3-0392CD71B708}"/>
              </a:ext>
            </a:extLst>
          </p:cNvPr>
          <p:cNvSpPr/>
          <p:nvPr/>
        </p:nvSpPr>
        <p:spPr>
          <a:xfrm>
            <a:off x="1727200" y="3160870"/>
            <a:ext cx="3378200" cy="310734"/>
          </a:xfrm>
          <a:custGeom>
            <a:avLst/>
            <a:gdLst>
              <a:gd name="connsiteX0" fmla="*/ 1068232 w 3413918"/>
              <a:gd name="connsiteY0" fmla="*/ 0 h 279643"/>
              <a:gd name="connsiteX1" fmla="*/ 1072670 w 3413918"/>
              <a:gd name="connsiteY1" fmla="*/ 971 h 279643"/>
              <a:gd name="connsiteX2" fmla="*/ 1072670 w 3413918"/>
              <a:gd name="connsiteY2" fmla="*/ 0 h 279643"/>
              <a:gd name="connsiteX3" fmla="*/ 1740861 w 3413918"/>
              <a:gd name="connsiteY3" fmla="*/ 0 h 279643"/>
              <a:gd name="connsiteX4" fmla="*/ 1752667 w 3413918"/>
              <a:gd name="connsiteY4" fmla="*/ 0 h 279643"/>
              <a:gd name="connsiteX5" fmla="*/ 1752667 w 3413918"/>
              <a:gd name="connsiteY5" fmla="*/ 1973 h 279643"/>
              <a:gd name="connsiteX6" fmla="*/ 3413918 w 3413918"/>
              <a:gd name="connsiteY6" fmla="*/ 279643 h 279643"/>
              <a:gd name="connsiteX7" fmla="*/ 2346010 w 3413918"/>
              <a:gd name="connsiteY7" fmla="*/ 279643 h 279643"/>
              <a:gd name="connsiteX8" fmla="*/ 1067908 w 3413918"/>
              <a:gd name="connsiteY8" fmla="*/ 279643 h 279643"/>
              <a:gd name="connsiteX9" fmla="*/ 0 w 3413918"/>
              <a:gd name="connsiteY9" fmla="*/ 279643 h 27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13918" h="279643">
                <a:moveTo>
                  <a:pt x="1068232" y="0"/>
                </a:moveTo>
                <a:lnTo>
                  <a:pt x="1072670" y="971"/>
                </a:lnTo>
                <a:lnTo>
                  <a:pt x="1072670" y="0"/>
                </a:lnTo>
                <a:lnTo>
                  <a:pt x="1740861" y="0"/>
                </a:lnTo>
                <a:lnTo>
                  <a:pt x="1752667" y="0"/>
                </a:lnTo>
                <a:lnTo>
                  <a:pt x="1752667" y="1973"/>
                </a:lnTo>
                <a:lnTo>
                  <a:pt x="3413918" y="279643"/>
                </a:lnTo>
                <a:lnTo>
                  <a:pt x="2346010" y="279643"/>
                </a:lnTo>
                <a:lnTo>
                  <a:pt x="1067908" y="279643"/>
                </a:lnTo>
                <a:lnTo>
                  <a:pt x="0" y="279643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063B4F9D-6299-D033-1C47-DA68DB925F79}"/>
              </a:ext>
            </a:extLst>
          </p:cNvPr>
          <p:cNvSpPr/>
          <p:nvPr/>
        </p:nvSpPr>
        <p:spPr>
          <a:xfrm>
            <a:off x="2759390" y="1509458"/>
            <a:ext cx="703364" cy="170708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7D4FBE29-D564-2C95-72CC-58D4C5EB9A1C}"/>
              </a:ext>
            </a:extLst>
          </p:cNvPr>
          <p:cNvGrpSpPr/>
          <p:nvPr/>
        </p:nvGrpSpPr>
        <p:grpSpPr>
          <a:xfrm>
            <a:off x="2949498" y="1985894"/>
            <a:ext cx="1779816" cy="875175"/>
            <a:chOff x="2949498" y="1708814"/>
            <a:chExt cx="1779816" cy="875175"/>
          </a:xfrm>
        </p:grpSpPr>
        <p:sp>
          <p:nvSpPr>
            <p:cNvPr id="54" name="타원 53">
              <a:extLst>
                <a:ext uri="{FF2B5EF4-FFF2-40B4-BE49-F238E27FC236}">
                  <a16:creationId xmlns:a16="http://schemas.microsoft.com/office/drawing/2014/main" id="{A7753A35-FB8E-431D-044F-6ABEE3410F22}"/>
                </a:ext>
              </a:extLst>
            </p:cNvPr>
            <p:cNvSpPr/>
            <p:nvPr/>
          </p:nvSpPr>
          <p:spPr>
            <a:xfrm>
              <a:off x="3228653" y="2245230"/>
              <a:ext cx="88403" cy="8840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445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타원 54">
              <a:extLst>
                <a:ext uri="{FF2B5EF4-FFF2-40B4-BE49-F238E27FC236}">
                  <a16:creationId xmlns:a16="http://schemas.microsoft.com/office/drawing/2014/main" id="{C8735572-8C42-2AFA-C022-FB4688393157}"/>
                </a:ext>
              </a:extLst>
            </p:cNvPr>
            <p:cNvSpPr/>
            <p:nvPr/>
          </p:nvSpPr>
          <p:spPr>
            <a:xfrm>
              <a:off x="3652707" y="2072733"/>
              <a:ext cx="88403" cy="8840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445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타원 55">
              <a:extLst>
                <a:ext uri="{FF2B5EF4-FFF2-40B4-BE49-F238E27FC236}">
                  <a16:creationId xmlns:a16="http://schemas.microsoft.com/office/drawing/2014/main" id="{03503373-5B2F-77BE-ED02-EA59B060648E}"/>
                </a:ext>
              </a:extLst>
            </p:cNvPr>
            <p:cNvSpPr/>
            <p:nvPr/>
          </p:nvSpPr>
          <p:spPr>
            <a:xfrm>
              <a:off x="3775837" y="2396666"/>
              <a:ext cx="88403" cy="8840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445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타원 56">
              <a:extLst>
                <a:ext uri="{FF2B5EF4-FFF2-40B4-BE49-F238E27FC236}">
                  <a16:creationId xmlns:a16="http://schemas.microsoft.com/office/drawing/2014/main" id="{099C9509-7D61-6703-D1B2-D79C3C8E93A1}"/>
                </a:ext>
              </a:extLst>
            </p:cNvPr>
            <p:cNvSpPr/>
            <p:nvPr/>
          </p:nvSpPr>
          <p:spPr>
            <a:xfrm>
              <a:off x="3955573" y="1973715"/>
              <a:ext cx="88403" cy="8840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445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타원 57">
              <a:extLst>
                <a:ext uri="{FF2B5EF4-FFF2-40B4-BE49-F238E27FC236}">
                  <a16:creationId xmlns:a16="http://schemas.microsoft.com/office/drawing/2014/main" id="{ACC2C62F-621D-CFAF-245C-926659313730}"/>
                </a:ext>
              </a:extLst>
            </p:cNvPr>
            <p:cNvSpPr/>
            <p:nvPr/>
          </p:nvSpPr>
          <p:spPr>
            <a:xfrm>
              <a:off x="3833508" y="2215757"/>
              <a:ext cx="88403" cy="8840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445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타원 58">
              <a:extLst>
                <a:ext uri="{FF2B5EF4-FFF2-40B4-BE49-F238E27FC236}">
                  <a16:creationId xmlns:a16="http://schemas.microsoft.com/office/drawing/2014/main" id="{188E3ADD-AF3E-0479-E034-9FDA40F5871C}"/>
                </a:ext>
              </a:extLst>
            </p:cNvPr>
            <p:cNvSpPr/>
            <p:nvPr/>
          </p:nvSpPr>
          <p:spPr>
            <a:xfrm>
              <a:off x="2949498" y="2017917"/>
              <a:ext cx="88403" cy="8840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445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타원 59">
              <a:extLst>
                <a:ext uri="{FF2B5EF4-FFF2-40B4-BE49-F238E27FC236}">
                  <a16:creationId xmlns:a16="http://schemas.microsoft.com/office/drawing/2014/main" id="{A255D2A8-5E93-CDE7-5475-8080AB4E808F}"/>
                </a:ext>
              </a:extLst>
            </p:cNvPr>
            <p:cNvSpPr/>
            <p:nvPr/>
          </p:nvSpPr>
          <p:spPr>
            <a:xfrm>
              <a:off x="3734748" y="1807510"/>
              <a:ext cx="88403" cy="8840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445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타원 60">
              <a:extLst>
                <a:ext uri="{FF2B5EF4-FFF2-40B4-BE49-F238E27FC236}">
                  <a16:creationId xmlns:a16="http://schemas.microsoft.com/office/drawing/2014/main" id="{B39B450B-F221-97B6-5B6F-66F30BE39528}"/>
                </a:ext>
              </a:extLst>
            </p:cNvPr>
            <p:cNvSpPr/>
            <p:nvPr/>
          </p:nvSpPr>
          <p:spPr>
            <a:xfrm>
              <a:off x="4252868" y="2110646"/>
              <a:ext cx="88403" cy="8840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445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타원 61">
              <a:extLst>
                <a:ext uri="{FF2B5EF4-FFF2-40B4-BE49-F238E27FC236}">
                  <a16:creationId xmlns:a16="http://schemas.microsoft.com/office/drawing/2014/main" id="{3B221CAC-A61D-980B-634F-EC71857BAF7B}"/>
                </a:ext>
              </a:extLst>
            </p:cNvPr>
            <p:cNvSpPr/>
            <p:nvPr/>
          </p:nvSpPr>
          <p:spPr>
            <a:xfrm>
              <a:off x="4208666" y="1840601"/>
              <a:ext cx="88403" cy="8840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445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타원 62">
              <a:extLst>
                <a:ext uri="{FF2B5EF4-FFF2-40B4-BE49-F238E27FC236}">
                  <a16:creationId xmlns:a16="http://schemas.microsoft.com/office/drawing/2014/main" id="{1B3BA584-4437-B290-6F0E-5818BE4AC459}"/>
                </a:ext>
              </a:extLst>
            </p:cNvPr>
            <p:cNvSpPr/>
            <p:nvPr/>
          </p:nvSpPr>
          <p:spPr>
            <a:xfrm>
              <a:off x="4252867" y="2495586"/>
              <a:ext cx="88403" cy="8840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445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타원 63">
              <a:extLst>
                <a:ext uri="{FF2B5EF4-FFF2-40B4-BE49-F238E27FC236}">
                  <a16:creationId xmlns:a16="http://schemas.microsoft.com/office/drawing/2014/main" id="{BA3CC36D-20C2-B81C-A680-746910DE6F7E}"/>
                </a:ext>
              </a:extLst>
            </p:cNvPr>
            <p:cNvSpPr/>
            <p:nvPr/>
          </p:nvSpPr>
          <p:spPr>
            <a:xfrm>
              <a:off x="4088920" y="2321101"/>
              <a:ext cx="88403" cy="8840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445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타원 64">
              <a:extLst>
                <a:ext uri="{FF2B5EF4-FFF2-40B4-BE49-F238E27FC236}">
                  <a16:creationId xmlns:a16="http://schemas.microsoft.com/office/drawing/2014/main" id="{227C6F30-6BF2-29E3-4C60-CCC54106EFAF}"/>
                </a:ext>
              </a:extLst>
            </p:cNvPr>
            <p:cNvSpPr/>
            <p:nvPr/>
          </p:nvSpPr>
          <p:spPr>
            <a:xfrm>
              <a:off x="3350984" y="1940906"/>
              <a:ext cx="88403" cy="8840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445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타원 65">
              <a:extLst>
                <a:ext uri="{FF2B5EF4-FFF2-40B4-BE49-F238E27FC236}">
                  <a16:creationId xmlns:a16="http://schemas.microsoft.com/office/drawing/2014/main" id="{0456C72F-BABB-6781-545D-2EFBCF03F3A6}"/>
                </a:ext>
              </a:extLst>
            </p:cNvPr>
            <p:cNvSpPr/>
            <p:nvPr/>
          </p:nvSpPr>
          <p:spPr>
            <a:xfrm>
              <a:off x="4477290" y="1868129"/>
              <a:ext cx="88403" cy="8840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445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" name="타원 66">
              <a:extLst>
                <a:ext uri="{FF2B5EF4-FFF2-40B4-BE49-F238E27FC236}">
                  <a16:creationId xmlns:a16="http://schemas.microsoft.com/office/drawing/2014/main" id="{A2D96441-1195-08C2-769F-C0DC6151EB46}"/>
                </a:ext>
              </a:extLst>
            </p:cNvPr>
            <p:cNvSpPr/>
            <p:nvPr/>
          </p:nvSpPr>
          <p:spPr>
            <a:xfrm>
              <a:off x="4409117" y="2275453"/>
              <a:ext cx="88403" cy="8840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445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" name="타원 67">
              <a:extLst>
                <a:ext uri="{FF2B5EF4-FFF2-40B4-BE49-F238E27FC236}">
                  <a16:creationId xmlns:a16="http://schemas.microsoft.com/office/drawing/2014/main" id="{2B02743F-6D95-7ECA-D170-0B4F952EAB16}"/>
                </a:ext>
              </a:extLst>
            </p:cNvPr>
            <p:cNvSpPr/>
            <p:nvPr/>
          </p:nvSpPr>
          <p:spPr>
            <a:xfrm>
              <a:off x="4486627" y="1708814"/>
              <a:ext cx="88403" cy="8840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445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타원 68">
              <a:extLst>
                <a:ext uri="{FF2B5EF4-FFF2-40B4-BE49-F238E27FC236}">
                  <a16:creationId xmlns:a16="http://schemas.microsoft.com/office/drawing/2014/main" id="{66DC23AB-D421-1ADA-7929-01B9C15E8F54}"/>
                </a:ext>
              </a:extLst>
            </p:cNvPr>
            <p:cNvSpPr/>
            <p:nvPr/>
          </p:nvSpPr>
          <p:spPr>
            <a:xfrm>
              <a:off x="4640911" y="2253129"/>
              <a:ext cx="88403" cy="8840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445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9" name="TextBox 148">
            <a:extLst>
              <a:ext uri="{FF2B5EF4-FFF2-40B4-BE49-F238E27FC236}">
                <a16:creationId xmlns:a16="http://schemas.microsoft.com/office/drawing/2014/main" id="{68A30F2D-8971-6692-4910-0EADCE5FA8A9}"/>
              </a:ext>
            </a:extLst>
          </p:cNvPr>
          <p:cNvSpPr txBox="1"/>
          <p:nvPr/>
        </p:nvSpPr>
        <p:spPr>
          <a:xfrm>
            <a:off x="8293876" y="264473"/>
            <a:ext cx="3903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[5] Wilks S.C. </a:t>
            </a:r>
            <a:r>
              <a:rPr lang="en-US" altLang="ko-KR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al., </a:t>
            </a:r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1992 </a:t>
            </a:r>
            <a:r>
              <a:rPr lang="en-US" altLang="ko-KR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Phys. Rev. Lett</a:t>
            </a:r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ko-K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69</a:t>
            </a:r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1383–6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7613B5-368B-6D43-1A1A-074E3F7D3E1E}"/>
              </a:ext>
            </a:extLst>
          </p:cNvPr>
          <p:cNvSpPr txBox="1"/>
          <p:nvPr/>
        </p:nvSpPr>
        <p:spPr>
          <a:xfrm>
            <a:off x="5687472" y="989982"/>
            <a:ext cx="5167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When a laser irradiates a foil target, hot electrons are generated.</a:t>
            </a:r>
            <a:endParaRPr lang="ko-KR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9A5738-D9BB-F059-BB1F-82132E40BB9A}"/>
              </a:ext>
            </a:extLst>
          </p:cNvPr>
          <p:cNvSpPr txBox="1"/>
          <p:nvPr/>
        </p:nvSpPr>
        <p:spPr>
          <a:xfrm>
            <a:off x="5687472" y="2349127"/>
            <a:ext cx="5417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The escape of these electrons results in charge separation, </a:t>
            </a:r>
          </a:p>
          <a:p>
            <a:r>
              <a:rPr lang="en-US" altLang="ko-K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which creates an electric field.</a:t>
            </a:r>
            <a:endParaRPr lang="ko-KR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3402C84-2C86-3AA4-A8F1-1A4A1A49C099}"/>
                  </a:ext>
                </a:extLst>
              </p:cNvPr>
              <p:cNvSpPr txBox="1"/>
              <p:nvPr/>
            </p:nvSpPr>
            <p:spPr>
              <a:xfrm>
                <a:off x="6894102" y="1422788"/>
                <a:ext cx="2891433" cy="8013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sSup>
                                    <m:sSupPr>
                                      <m:ctrlP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p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1.37×</m:t>
                                  </m:r>
                                  <m:sSup>
                                    <m:sSupPr>
                                      <m:ctrlP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18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3402C84-2C86-3AA4-A8F1-1A4A1A49C0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4102" y="1422788"/>
                <a:ext cx="2891433" cy="8013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8B4607F-B492-FCBE-887C-7351CB637243}"/>
                  </a:ext>
                </a:extLst>
              </p:cNvPr>
              <p:cNvSpPr txBox="1"/>
              <p:nvPr/>
            </p:nvSpPr>
            <p:spPr>
              <a:xfrm>
                <a:off x="7386323" y="3646972"/>
                <a:ext cx="20558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sz="14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m:rPr>
                              <m:sty m:val="p"/>
                            </m:rPr>
                            <a:rPr lang="en-US" altLang="ko-KR" sz="14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8B4607F-B492-FCBE-887C-7351CB6372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6323" y="3646972"/>
                <a:ext cx="2055883" cy="307777"/>
              </a:xfrm>
              <a:prstGeom prst="rect">
                <a:avLst/>
              </a:prstGeom>
              <a:blipFill>
                <a:blip r:embed="rId14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8625885-171E-2503-4F05-FCECFFA440F5}"/>
                  </a:ext>
                </a:extLst>
              </p:cNvPr>
              <p:cNvSpPr txBox="1"/>
              <p:nvPr/>
            </p:nvSpPr>
            <p:spPr>
              <a:xfrm>
                <a:off x="7344930" y="2997376"/>
                <a:ext cx="1897892" cy="524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ko-KR" sz="14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num>
                        <m:den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𝑍</m:t>
                      </m:r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8625885-171E-2503-4F05-FCECFFA440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4930" y="2997376"/>
                <a:ext cx="1897892" cy="52456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EC3855B-15D2-3984-5BE5-D752B51FF696}"/>
                  </a:ext>
                </a:extLst>
              </p:cNvPr>
              <p:cNvSpPr txBox="1"/>
              <p:nvPr/>
            </p:nvSpPr>
            <p:spPr>
              <a:xfrm>
                <a:off x="10108926" y="1392803"/>
                <a:ext cx="14836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ko-KR" alt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ko-KR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Laser intensity </a:t>
                </a:r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EC3855B-15D2-3984-5BE5-D752B51FF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8926" y="1392803"/>
                <a:ext cx="1483611" cy="307777"/>
              </a:xfrm>
              <a:prstGeom prst="rect">
                <a:avLst/>
              </a:prstGeom>
              <a:blipFill>
                <a:blip r:embed="rId16"/>
                <a:stretch>
                  <a:fillRect t="-1961" b="-1960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78FA930-B080-EF14-C8A9-65124CFB04A5}"/>
                  </a:ext>
                </a:extLst>
              </p:cNvPr>
              <p:cNvSpPr txBox="1"/>
              <p:nvPr/>
            </p:nvSpPr>
            <p:spPr>
              <a:xfrm>
                <a:off x="10101786" y="1819891"/>
                <a:ext cx="175734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ko-KR" alt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ko-KR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Laser wavelength  </a:t>
                </a:r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78FA930-B080-EF14-C8A9-65124CFB04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1786" y="1819891"/>
                <a:ext cx="1757341" cy="307777"/>
              </a:xfrm>
              <a:prstGeom prst="rect">
                <a:avLst/>
              </a:prstGeom>
              <a:blipFill>
                <a:blip r:embed="rId17"/>
                <a:stretch>
                  <a:fillRect t="-4000" r="-347" b="-2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032C7AD-358C-6EEC-BD38-38BA85166568}"/>
                  </a:ext>
                </a:extLst>
              </p:cNvPr>
              <p:cNvSpPr txBox="1"/>
              <p:nvPr/>
            </p:nvSpPr>
            <p:spPr>
              <a:xfrm>
                <a:off x="9764601" y="3008782"/>
                <a:ext cx="22562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ko-KR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electron number density</a:t>
                </a:r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032C7AD-358C-6EEC-BD38-38BA851665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4601" y="3008782"/>
                <a:ext cx="2256259" cy="307777"/>
              </a:xfrm>
              <a:prstGeom prst="rect">
                <a:avLst/>
              </a:prstGeom>
              <a:blipFill>
                <a:blip r:embed="rId18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89B9D3A-5C14-F10D-A4DD-EB8D2D7679F5}"/>
                  </a:ext>
                </a:extLst>
              </p:cNvPr>
              <p:cNvSpPr txBox="1"/>
              <p:nvPr/>
            </p:nvSpPr>
            <p:spPr>
              <a:xfrm>
                <a:off x="9785535" y="3552184"/>
                <a:ext cx="185730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ko-KR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ion number density</a:t>
                </a:r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89B9D3A-5C14-F10D-A4DD-EB8D2D7679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5535" y="3552184"/>
                <a:ext cx="1857303" cy="307777"/>
              </a:xfrm>
              <a:prstGeom prst="rect">
                <a:avLst/>
              </a:prstGeom>
              <a:blipFill>
                <a:blip r:embed="rId19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DA15865B-586D-46F1-CF71-E2B1F4080DBF}"/>
              </a:ext>
            </a:extLst>
          </p:cNvPr>
          <p:cNvSpPr txBox="1"/>
          <p:nvPr/>
        </p:nvSpPr>
        <p:spPr>
          <a:xfrm>
            <a:off x="6722329" y="1489140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[5]</a:t>
            </a:r>
            <a:endParaRPr lang="ko-KR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1EE631-2780-3061-7A7E-CF9ACC79B8A0}"/>
              </a:ext>
            </a:extLst>
          </p:cNvPr>
          <p:cNvSpPr txBox="1"/>
          <p:nvPr/>
        </p:nvSpPr>
        <p:spPr>
          <a:xfrm>
            <a:off x="11223813" y="6399176"/>
            <a:ext cx="652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5/14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62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2AB59-FB0E-FBDE-D7F6-A0555363E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도표, 라인, 텍스트, 그래프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9E31ED5E-9129-B6F7-43AE-31F93E617E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00" y="3142680"/>
            <a:ext cx="4492800" cy="2995200"/>
          </a:xfrm>
          <a:prstGeom prst="rect">
            <a:avLst/>
          </a:prstGeom>
        </p:spPr>
      </p:pic>
      <p:sp>
        <p:nvSpPr>
          <p:cNvPr id="14" name="자유형: 도형 13">
            <a:extLst>
              <a:ext uri="{FF2B5EF4-FFF2-40B4-BE49-F238E27FC236}">
                <a16:creationId xmlns:a16="http://schemas.microsoft.com/office/drawing/2014/main" id="{DDDFFD0C-C792-E873-093A-2E6C0FDF0878}"/>
              </a:ext>
            </a:extLst>
          </p:cNvPr>
          <p:cNvSpPr/>
          <p:nvPr/>
        </p:nvSpPr>
        <p:spPr>
          <a:xfrm>
            <a:off x="1727200" y="3160870"/>
            <a:ext cx="3378200" cy="310734"/>
          </a:xfrm>
          <a:custGeom>
            <a:avLst/>
            <a:gdLst>
              <a:gd name="connsiteX0" fmla="*/ 1068232 w 3413918"/>
              <a:gd name="connsiteY0" fmla="*/ 0 h 279643"/>
              <a:gd name="connsiteX1" fmla="*/ 1072670 w 3413918"/>
              <a:gd name="connsiteY1" fmla="*/ 971 h 279643"/>
              <a:gd name="connsiteX2" fmla="*/ 1072670 w 3413918"/>
              <a:gd name="connsiteY2" fmla="*/ 0 h 279643"/>
              <a:gd name="connsiteX3" fmla="*/ 1740861 w 3413918"/>
              <a:gd name="connsiteY3" fmla="*/ 0 h 279643"/>
              <a:gd name="connsiteX4" fmla="*/ 1752667 w 3413918"/>
              <a:gd name="connsiteY4" fmla="*/ 0 h 279643"/>
              <a:gd name="connsiteX5" fmla="*/ 1752667 w 3413918"/>
              <a:gd name="connsiteY5" fmla="*/ 1973 h 279643"/>
              <a:gd name="connsiteX6" fmla="*/ 3413918 w 3413918"/>
              <a:gd name="connsiteY6" fmla="*/ 279643 h 279643"/>
              <a:gd name="connsiteX7" fmla="*/ 2346010 w 3413918"/>
              <a:gd name="connsiteY7" fmla="*/ 279643 h 279643"/>
              <a:gd name="connsiteX8" fmla="*/ 1067908 w 3413918"/>
              <a:gd name="connsiteY8" fmla="*/ 279643 h 279643"/>
              <a:gd name="connsiteX9" fmla="*/ 0 w 3413918"/>
              <a:gd name="connsiteY9" fmla="*/ 279643 h 27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13918" h="279643">
                <a:moveTo>
                  <a:pt x="1068232" y="0"/>
                </a:moveTo>
                <a:lnTo>
                  <a:pt x="1072670" y="971"/>
                </a:lnTo>
                <a:lnTo>
                  <a:pt x="1072670" y="0"/>
                </a:lnTo>
                <a:lnTo>
                  <a:pt x="1740861" y="0"/>
                </a:lnTo>
                <a:lnTo>
                  <a:pt x="1752667" y="0"/>
                </a:lnTo>
                <a:lnTo>
                  <a:pt x="1752667" y="1973"/>
                </a:lnTo>
                <a:lnTo>
                  <a:pt x="3413918" y="279643"/>
                </a:lnTo>
                <a:lnTo>
                  <a:pt x="2346010" y="279643"/>
                </a:lnTo>
                <a:lnTo>
                  <a:pt x="1067908" y="279643"/>
                </a:lnTo>
                <a:lnTo>
                  <a:pt x="0" y="279643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013DED2A-4CA9-BAB9-C7B7-527AA865440D}"/>
              </a:ext>
            </a:extLst>
          </p:cNvPr>
          <p:cNvSpPr/>
          <p:nvPr/>
        </p:nvSpPr>
        <p:spPr>
          <a:xfrm>
            <a:off x="2759390" y="1509458"/>
            <a:ext cx="703364" cy="170708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50628921-6EE0-8BE9-61B4-01BC7DE17241}"/>
              </a:ext>
            </a:extLst>
          </p:cNvPr>
          <p:cNvGrpSpPr/>
          <p:nvPr/>
        </p:nvGrpSpPr>
        <p:grpSpPr>
          <a:xfrm>
            <a:off x="961832" y="2177390"/>
            <a:ext cx="1802944" cy="521653"/>
            <a:chOff x="961832" y="1900310"/>
            <a:chExt cx="1802944" cy="521653"/>
          </a:xfrm>
        </p:grpSpPr>
        <p:sp>
          <p:nvSpPr>
            <p:cNvPr id="11" name="자유형: 도형 10">
              <a:extLst>
                <a:ext uri="{FF2B5EF4-FFF2-40B4-BE49-F238E27FC236}">
                  <a16:creationId xmlns:a16="http://schemas.microsoft.com/office/drawing/2014/main" id="{8F5EEE07-695D-928B-2CBA-16BA5614DAD2}"/>
                </a:ext>
              </a:extLst>
            </p:cNvPr>
            <p:cNvSpPr/>
            <p:nvPr/>
          </p:nvSpPr>
          <p:spPr>
            <a:xfrm>
              <a:off x="961832" y="1900310"/>
              <a:ext cx="1802944" cy="521653"/>
            </a:xfrm>
            <a:custGeom>
              <a:avLst/>
              <a:gdLst>
                <a:gd name="connsiteX0" fmla="*/ 73890 w 2313473"/>
                <a:gd name="connsiteY0" fmla="*/ 0 h 637310"/>
                <a:gd name="connsiteX1" fmla="*/ 73891 w 2313473"/>
                <a:gd name="connsiteY1" fmla="*/ 0 h 637310"/>
                <a:gd name="connsiteX2" fmla="*/ 73891 w 2313473"/>
                <a:gd name="connsiteY2" fmla="*/ 0 h 637310"/>
                <a:gd name="connsiteX3" fmla="*/ 73892 w 2313473"/>
                <a:gd name="connsiteY3" fmla="*/ 0 h 637310"/>
                <a:gd name="connsiteX4" fmla="*/ 2290616 w 2313473"/>
                <a:gd name="connsiteY4" fmla="*/ 280554 h 637310"/>
                <a:gd name="connsiteX5" fmla="*/ 2290616 w 2313473"/>
                <a:gd name="connsiteY5" fmla="*/ 280556 h 637310"/>
                <a:gd name="connsiteX6" fmla="*/ 2306778 w 2313473"/>
                <a:gd name="connsiteY6" fmla="*/ 291714 h 637310"/>
                <a:gd name="connsiteX7" fmla="*/ 2313473 w 2313473"/>
                <a:gd name="connsiteY7" fmla="*/ 318655 h 637310"/>
                <a:gd name="connsiteX8" fmla="*/ 2306778 w 2313473"/>
                <a:gd name="connsiteY8" fmla="*/ 345597 h 637310"/>
                <a:gd name="connsiteX9" fmla="*/ 2290616 w 2313473"/>
                <a:gd name="connsiteY9" fmla="*/ 356754 h 637310"/>
                <a:gd name="connsiteX10" fmla="*/ 2290616 w 2313473"/>
                <a:gd name="connsiteY10" fmla="*/ 356755 h 637310"/>
                <a:gd name="connsiteX11" fmla="*/ 2290614 w 2313473"/>
                <a:gd name="connsiteY11" fmla="*/ 356755 h 637310"/>
                <a:gd name="connsiteX12" fmla="*/ 2290613 w 2313473"/>
                <a:gd name="connsiteY12" fmla="*/ 356756 h 637310"/>
                <a:gd name="connsiteX13" fmla="*/ 2290612 w 2313473"/>
                <a:gd name="connsiteY13" fmla="*/ 356756 h 637310"/>
                <a:gd name="connsiteX14" fmla="*/ 73897 w 2313473"/>
                <a:gd name="connsiteY14" fmla="*/ 637308 h 637310"/>
                <a:gd name="connsiteX15" fmla="*/ 73891 w 2313473"/>
                <a:gd name="connsiteY15" fmla="*/ 637310 h 637310"/>
                <a:gd name="connsiteX16" fmla="*/ 0 w 2313473"/>
                <a:gd name="connsiteY16" fmla="*/ 318655 h 637310"/>
                <a:gd name="connsiteX17" fmla="*/ 59000 w 2313473"/>
                <a:gd name="connsiteY17" fmla="*/ 6474 h 637310"/>
                <a:gd name="connsiteX18" fmla="*/ 73890 w 2313473"/>
                <a:gd name="connsiteY18" fmla="*/ 0 h 637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13473" h="637310">
                  <a:moveTo>
                    <a:pt x="73890" y="0"/>
                  </a:moveTo>
                  <a:lnTo>
                    <a:pt x="73891" y="0"/>
                  </a:lnTo>
                  <a:lnTo>
                    <a:pt x="73891" y="0"/>
                  </a:lnTo>
                  <a:lnTo>
                    <a:pt x="73892" y="0"/>
                  </a:lnTo>
                  <a:lnTo>
                    <a:pt x="2290616" y="280554"/>
                  </a:lnTo>
                  <a:lnTo>
                    <a:pt x="2290616" y="280556"/>
                  </a:lnTo>
                  <a:lnTo>
                    <a:pt x="2306778" y="291714"/>
                  </a:lnTo>
                  <a:cubicBezTo>
                    <a:pt x="2310914" y="298608"/>
                    <a:pt x="2313473" y="308134"/>
                    <a:pt x="2313473" y="318655"/>
                  </a:cubicBezTo>
                  <a:cubicBezTo>
                    <a:pt x="2313473" y="329177"/>
                    <a:pt x="2310914" y="338702"/>
                    <a:pt x="2306778" y="345597"/>
                  </a:cubicBezTo>
                  <a:lnTo>
                    <a:pt x="2290616" y="356754"/>
                  </a:lnTo>
                  <a:lnTo>
                    <a:pt x="2290616" y="356755"/>
                  </a:lnTo>
                  <a:lnTo>
                    <a:pt x="2290614" y="356755"/>
                  </a:lnTo>
                  <a:lnTo>
                    <a:pt x="2290613" y="356756"/>
                  </a:lnTo>
                  <a:lnTo>
                    <a:pt x="2290612" y="356756"/>
                  </a:lnTo>
                  <a:lnTo>
                    <a:pt x="73897" y="637308"/>
                  </a:lnTo>
                  <a:lnTo>
                    <a:pt x="73891" y="637310"/>
                  </a:lnTo>
                  <a:cubicBezTo>
                    <a:pt x="33082" y="637310"/>
                    <a:pt x="0" y="494643"/>
                    <a:pt x="0" y="318655"/>
                  </a:cubicBezTo>
                  <a:cubicBezTo>
                    <a:pt x="0" y="164665"/>
                    <a:pt x="25328" y="36187"/>
                    <a:pt x="59000" y="6474"/>
                  </a:cubicBezTo>
                  <a:lnTo>
                    <a:pt x="7389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FFF00">
                    <a:lumMod val="100000"/>
                    <a:alpha val="79000"/>
                  </a:srgbClr>
                </a:gs>
                <a:gs pos="67000">
                  <a:srgbClr val="FF8000"/>
                </a:gs>
                <a:gs pos="0">
                  <a:srgbClr val="FF0000">
                    <a:lumMod val="10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1304A6D-C4AB-9E36-5C0D-4F98A3C6EAA7}"/>
                </a:ext>
              </a:extLst>
            </p:cNvPr>
            <p:cNvSpPr txBox="1"/>
            <p:nvPr/>
          </p:nvSpPr>
          <p:spPr>
            <a:xfrm>
              <a:off x="980102" y="1976470"/>
              <a:ext cx="822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Laser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4D29F69-71D4-B18B-81F1-BB123439E618}"/>
              </a:ext>
            </a:extLst>
          </p:cNvPr>
          <p:cNvSpPr txBox="1"/>
          <p:nvPr/>
        </p:nvSpPr>
        <p:spPr>
          <a:xfrm>
            <a:off x="2557746" y="1145897"/>
            <a:ext cx="112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Foil target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E724FD-65BC-777B-6006-A033B394B51D}"/>
              </a:ext>
            </a:extLst>
          </p:cNvPr>
          <p:cNvSpPr txBox="1"/>
          <p:nvPr/>
        </p:nvSpPr>
        <p:spPr>
          <a:xfrm>
            <a:off x="5687472" y="989982"/>
            <a:ext cx="5167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When a laser irradiates a foil target, hot electrons are generated.</a:t>
            </a:r>
            <a:endParaRPr lang="ko-KR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E60A1EF-640A-5583-2A2A-4E66029CFB64}"/>
              </a:ext>
            </a:extLst>
          </p:cNvPr>
          <p:cNvSpPr txBox="1"/>
          <p:nvPr/>
        </p:nvSpPr>
        <p:spPr>
          <a:xfrm>
            <a:off x="5687472" y="2349127"/>
            <a:ext cx="5417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The escape of these electrons results in charge separation, </a:t>
            </a:r>
          </a:p>
          <a:p>
            <a:r>
              <a:rPr lang="en-US" altLang="ko-K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which creates an electric field.</a:t>
            </a:r>
            <a:endParaRPr lang="ko-KR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B0BEDDF-2260-3B78-F02D-9DC56799EA79}"/>
                  </a:ext>
                </a:extLst>
              </p:cNvPr>
              <p:cNvSpPr txBox="1"/>
              <p:nvPr/>
            </p:nvSpPr>
            <p:spPr>
              <a:xfrm>
                <a:off x="6894102" y="1422788"/>
                <a:ext cx="2891433" cy="8013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sSup>
                                    <m:sSupPr>
                                      <m:ctrlP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p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1.37×</m:t>
                                  </m:r>
                                  <m:sSup>
                                    <m:sSupPr>
                                      <m:ctrlP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18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B0BEDDF-2260-3B78-F02D-9DC56799EA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4102" y="1422788"/>
                <a:ext cx="2891433" cy="8013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DB7B78C-FD01-C19A-0D3D-BD64361E3CDC}"/>
                  </a:ext>
                </a:extLst>
              </p:cNvPr>
              <p:cNvSpPr txBox="1"/>
              <p:nvPr/>
            </p:nvSpPr>
            <p:spPr>
              <a:xfrm>
                <a:off x="7386323" y="3646972"/>
                <a:ext cx="20558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sz="14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m:rPr>
                              <m:sty m:val="p"/>
                            </m:rPr>
                            <a:rPr lang="en-US" altLang="ko-KR" sz="14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DB7B78C-FD01-C19A-0D3D-BD64361E3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6323" y="3646972"/>
                <a:ext cx="2055883" cy="307777"/>
              </a:xfrm>
              <a:prstGeom prst="rect">
                <a:avLst/>
              </a:prstGeom>
              <a:blipFill>
                <a:blip r:embed="rId5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CB0718B4-2B7C-E5FC-8F5A-DC3F9E15F193}"/>
              </a:ext>
            </a:extLst>
          </p:cNvPr>
          <p:cNvSpPr txBox="1"/>
          <p:nvPr/>
        </p:nvSpPr>
        <p:spPr>
          <a:xfrm>
            <a:off x="5687472" y="4079778"/>
            <a:ext cx="4450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This electric field then accelerates ions from the target,</a:t>
            </a:r>
          </a:p>
          <a:p>
            <a:r>
              <a:rPr lang="en-US" altLang="ko-K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leading to the expansion of an ion beam</a:t>
            </a:r>
            <a:endParaRPr lang="ko-KR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455605C-214E-96DB-08AC-6DADB29B5C25}"/>
                  </a:ext>
                </a:extLst>
              </p:cNvPr>
              <p:cNvSpPr txBox="1"/>
              <p:nvPr/>
            </p:nvSpPr>
            <p:spPr>
              <a:xfrm>
                <a:off x="6231423" y="4728027"/>
                <a:ext cx="2214196" cy="5763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f>
                            <m:f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f>
                        <m:f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455605C-214E-96DB-08AC-6DADB29B5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1423" y="4728027"/>
                <a:ext cx="2214196" cy="5763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83D4EF2-B237-7CDB-281B-44ACDCBFEA60}"/>
                  </a:ext>
                </a:extLst>
              </p:cNvPr>
              <p:cNvSpPr txBox="1"/>
              <p:nvPr/>
            </p:nvSpPr>
            <p:spPr>
              <a:xfrm>
                <a:off x="8847446" y="4728027"/>
                <a:ext cx="2290178" cy="5763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f>
                            <m:f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𝑍𝑒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n-US" altLang="ko-KR" sz="14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num>
                        <m:den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83D4EF2-B237-7CDB-281B-44ACDCBFEA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7446" y="4728027"/>
                <a:ext cx="2290178" cy="5763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45793D7-4C17-CA29-7BB7-5B75FA778C44}"/>
                  </a:ext>
                </a:extLst>
              </p:cNvPr>
              <p:cNvSpPr txBox="1"/>
              <p:nvPr/>
            </p:nvSpPr>
            <p:spPr>
              <a:xfrm>
                <a:off x="7344930" y="2997376"/>
                <a:ext cx="1897892" cy="524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ko-KR" sz="14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num>
                        <m:den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𝑍</m:t>
                      </m:r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45793D7-4C17-CA29-7BB7-5B75FA778C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4930" y="2997376"/>
                <a:ext cx="1897892" cy="52456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그림 47">
            <a:extLst>
              <a:ext uri="{FF2B5EF4-FFF2-40B4-BE49-F238E27FC236}">
                <a16:creationId xmlns:a16="http://schemas.microsoft.com/office/drawing/2014/main" id="{6433BEEF-6365-2796-EEEC-E7E08E7F68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56" y="-108835"/>
            <a:ext cx="677158" cy="507868"/>
          </a:xfrm>
          <a:prstGeom prst="rect">
            <a:avLst/>
          </a:prstGeom>
        </p:spPr>
      </p:pic>
      <p:sp>
        <p:nvSpPr>
          <p:cNvPr id="49" name="평행 사변형 48">
            <a:extLst>
              <a:ext uri="{FF2B5EF4-FFF2-40B4-BE49-F238E27FC236}">
                <a16:creationId xmlns:a16="http://schemas.microsoft.com/office/drawing/2014/main" id="{CC56007C-B1D8-6667-A532-AA5506A5F750}"/>
              </a:ext>
            </a:extLst>
          </p:cNvPr>
          <p:cNvSpPr/>
          <p:nvPr/>
        </p:nvSpPr>
        <p:spPr>
          <a:xfrm flipH="1">
            <a:off x="2032258" y="0"/>
            <a:ext cx="10316856" cy="264473"/>
          </a:xfrm>
          <a:prstGeom prst="parallelogram">
            <a:avLst>
              <a:gd name="adj" fmla="val 45799"/>
            </a:avLst>
          </a:prstGeom>
          <a:solidFill>
            <a:srgbClr val="62C6C6">
              <a:alpha val="56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0" name="평행 사변형 49">
            <a:extLst>
              <a:ext uri="{FF2B5EF4-FFF2-40B4-BE49-F238E27FC236}">
                <a16:creationId xmlns:a16="http://schemas.microsoft.com/office/drawing/2014/main" id="{7D8C6D2C-ABA4-DA26-9BDB-17E0E0645D83}"/>
              </a:ext>
            </a:extLst>
          </p:cNvPr>
          <p:cNvSpPr/>
          <p:nvPr/>
        </p:nvSpPr>
        <p:spPr>
          <a:xfrm flipH="1">
            <a:off x="1059989" y="0"/>
            <a:ext cx="1134314" cy="264473"/>
          </a:xfrm>
          <a:prstGeom prst="parallelogram">
            <a:avLst>
              <a:gd name="adj" fmla="val 45799"/>
            </a:avLst>
          </a:prstGeom>
          <a:solidFill>
            <a:srgbClr val="006E9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4" name="타원 53">
            <a:extLst>
              <a:ext uri="{FF2B5EF4-FFF2-40B4-BE49-F238E27FC236}">
                <a16:creationId xmlns:a16="http://schemas.microsoft.com/office/drawing/2014/main" id="{ACAB77A1-41ED-2CF7-54F0-05051637354B}"/>
              </a:ext>
            </a:extLst>
          </p:cNvPr>
          <p:cNvSpPr/>
          <p:nvPr/>
        </p:nvSpPr>
        <p:spPr>
          <a:xfrm>
            <a:off x="3228653" y="2522310"/>
            <a:ext cx="88403" cy="88403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4445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타원 54">
            <a:extLst>
              <a:ext uri="{FF2B5EF4-FFF2-40B4-BE49-F238E27FC236}">
                <a16:creationId xmlns:a16="http://schemas.microsoft.com/office/drawing/2014/main" id="{C28A0CD8-8A09-BBCE-259E-A9468613C3F8}"/>
              </a:ext>
            </a:extLst>
          </p:cNvPr>
          <p:cNvSpPr/>
          <p:nvPr/>
        </p:nvSpPr>
        <p:spPr>
          <a:xfrm>
            <a:off x="3652707" y="2349813"/>
            <a:ext cx="88403" cy="88403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4445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타원 55">
            <a:extLst>
              <a:ext uri="{FF2B5EF4-FFF2-40B4-BE49-F238E27FC236}">
                <a16:creationId xmlns:a16="http://schemas.microsoft.com/office/drawing/2014/main" id="{7A8A845C-3582-DB7E-CA74-8B003A929D07}"/>
              </a:ext>
            </a:extLst>
          </p:cNvPr>
          <p:cNvSpPr/>
          <p:nvPr/>
        </p:nvSpPr>
        <p:spPr>
          <a:xfrm>
            <a:off x="3775837" y="2673746"/>
            <a:ext cx="88403" cy="88403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4445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타원 56">
            <a:extLst>
              <a:ext uri="{FF2B5EF4-FFF2-40B4-BE49-F238E27FC236}">
                <a16:creationId xmlns:a16="http://schemas.microsoft.com/office/drawing/2014/main" id="{E047BA57-8107-A81B-6869-00C0CD549D51}"/>
              </a:ext>
            </a:extLst>
          </p:cNvPr>
          <p:cNvSpPr/>
          <p:nvPr/>
        </p:nvSpPr>
        <p:spPr>
          <a:xfrm>
            <a:off x="3955573" y="2250795"/>
            <a:ext cx="88403" cy="88403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4445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타원 57">
            <a:extLst>
              <a:ext uri="{FF2B5EF4-FFF2-40B4-BE49-F238E27FC236}">
                <a16:creationId xmlns:a16="http://schemas.microsoft.com/office/drawing/2014/main" id="{C353ADAB-0B94-4C95-FA96-8FD1FEAE22DD}"/>
              </a:ext>
            </a:extLst>
          </p:cNvPr>
          <p:cNvSpPr/>
          <p:nvPr/>
        </p:nvSpPr>
        <p:spPr>
          <a:xfrm>
            <a:off x="3833508" y="2492837"/>
            <a:ext cx="88403" cy="88403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4445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타원 58">
            <a:extLst>
              <a:ext uri="{FF2B5EF4-FFF2-40B4-BE49-F238E27FC236}">
                <a16:creationId xmlns:a16="http://schemas.microsoft.com/office/drawing/2014/main" id="{A9A7EC12-D0F1-6946-55A9-31D49BFE9B11}"/>
              </a:ext>
            </a:extLst>
          </p:cNvPr>
          <p:cNvSpPr/>
          <p:nvPr/>
        </p:nvSpPr>
        <p:spPr>
          <a:xfrm>
            <a:off x="2949498" y="2294997"/>
            <a:ext cx="88403" cy="88403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4445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FDC05A48-6B13-FC71-B297-9DF9BC9160C7}"/>
              </a:ext>
            </a:extLst>
          </p:cNvPr>
          <p:cNvSpPr/>
          <p:nvPr/>
        </p:nvSpPr>
        <p:spPr>
          <a:xfrm>
            <a:off x="3734748" y="2084590"/>
            <a:ext cx="88403" cy="88403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4445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타원 60">
            <a:extLst>
              <a:ext uri="{FF2B5EF4-FFF2-40B4-BE49-F238E27FC236}">
                <a16:creationId xmlns:a16="http://schemas.microsoft.com/office/drawing/2014/main" id="{36AB809D-E043-DA6E-99DF-2CDC719C244B}"/>
              </a:ext>
            </a:extLst>
          </p:cNvPr>
          <p:cNvSpPr/>
          <p:nvPr/>
        </p:nvSpPr>
        <p:spPr>
          <a:xfrm>
            <a:off x="4252868" y="2387726"/>
            <a:ext cx="88403" cy="88403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4445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타원 61">
            <a:extLst>
              <a:ext uri="{FF2B5EF4-FFF2-40B4-BE49-F238E27FC236}">
                <a16:creationId xmlns:a16="http://schemas.microsoft.com/office/drawing/2014/main" id="{DC97F21D-50B4-D9B1-1390-FB4AD9278F0D}"/>
              </a:ext>
            </a:extLst>
          </p:cNvPr>
          <p:cNvSpPr/>
          <p:nvPr/>
        </p:nvSpPr>
        <p:spPr>
          <a:xfrm>
            <a:off x="4208666" y="2117681"/>
            <a:ext cx="88403" cy="88403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4445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타원 62">
            <a:extLst>
              <a:ext uri="{FF2B5EF4-FFF2-40B4-BE49-F238E27FC236}">
                <a16:creationId xmlns:a16="http://schemas.microsoft.com/office/drawing/2014/main" id="{954704FB-62BA-FEE5-F03C-8BBF88F7BAE2}"/>
              </a:ext>
            </a:extLst>
          </p:cNvPr>
          <p:cNvSpPr/>
          <p:nvPr/>
        </p:nvSpPr>
        <p:spPr>
          <a:xfrm>
            <a:off x="4252867" y="2772666"/>
            <a:ext cx="88403" cy="88403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4445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타원 63">
            <a:extLst>
              <a:ext uri="{FF2B5EF4-FFF2-40B4-BE49-F238E27FC236}">
                <a16:creationId xmlns:a16="http://schemas.microsoft.com/office/drawing/2014/main" id="{DD1ABE3B-C2B3-E06E-0B5F-4A3D2B231C52}"/>
              </a:ext>
            </a:extLst>
          </p:cNvPr>
          <p:cNvSpPr/>
          <p:nvPr/>
        </p:nvSpPr>
        <p:spPr>
          <a:xfrm>
            <a:off x="4088920" y="2598181"/>
            <a:ext cx="88403" cy="88403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4445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타원 64">
            <a:extLst>
              <a:ext uri="{FF2B5EF4-FFF2-40B4-BE49-F238E27FC236}">
                <a16:creationId xmlns:a16="http://schemas.microsoft.com/office/drawing/2014/main" id="{BA42A5AD-3080-9DC6-56E3-01B97A7DC15D}"/>
              </a:ext>
            </a:extLst>
          </p:cNvPr>
          <p:cNvSpPr/>
          <p:nvPr/>
        </p:nvSpPr>
        <p:spPr>
          <a:xfrm>
            <a:off x="3350984" y="2217986"/>
            <a:ext cx="88403" cy="88403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4445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타원 65">
            <a:extLst>
              <a:ext uri="{FF2B5EF4-FFF2-40B4-BE49-F238E27FC236}">
                <a16:creationId xmlns:a16="http://schemas.microsoft.com/office/drawing/2014/main" id="{B169C657-76AE-4CDB-B7C6-33485BEECC3E}"/>
              </a:ext>
            </a:extLst>
          </p:cNvPr>
          <p:cNvSpPr/>
          <p:nvPr/>
        </p:nvSpPr>
        <p:spPr>
          <a:xfrm>
            <a:off x="4477100" y="2151210"/>
            <a:ext cx="88403" cy="88403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4445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타원 66">
            <a:extLst>
              <a:ext uri="{FF2B5EF4-FFF2-40B4-BE49-F238E27FC236}">
                <a16:creationId xmlns:a16="http://schemas.microsoft.com/office/drawing/2014/main" id="{0E189934-A003-0D2E-20BA-194C50389962}"/>
              </a:ext>
            </a:extLst>
          </p:cNvPr>
          <p:cNvSpPr/>
          <p:nvPr/>
        </p:nvSpPr>
        <p:spPr>
          <a:xfrm>
            <a:off x="4409117" y="2552533"/>
            <a:ext cx="88403" cy="88403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4445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타원 67">
            <a:extLst>
              <a:ext uri="{FF2B5EF4-FFF2-40B4-BE49-F238E27FC236}">
                <a16:creationId xmlns:a16="http://schemas.microsoft.com/office/drawing/2014/main" id="{F69F7192-A497-57B6-D85E-C3C1806E6C51}"/>
              </a:ext>
            </a:extLst>
          </p:cNvPr>
          <p:cNvSpPr/>
          <p:nvPr/>
        </p:nvSpPr>
        <p:spPr>
          <a:xfrm>
            <a:off x="4486627" y="1985894"/>
            <a:ext cx="88403" cy="88403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4445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타원 68">
            <a:extLst>
              <a:ext uri="{FF2B5EF4-FFF2-40B4-BE49-F238E27FC236}">
                <a16:creationId xmlns:a16="http://schemas.microsoft.com/office/drawing/2014/main" id="{A8FC5C3F-BCDD-1089-7C05-BFC9B8411008}"/>
              </a:ext>
            </a:extLst>
          </p:cNvPr>
          <p:cNvSpPr/>
          <p:nvPr/>
        </p:nvSpPr>
        <p:spPr>
          <a:xfrm>
            <a:off x="4640911" y="2530209"/>
            <a:ext cx="88403" cy="88403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4445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8" name="그룹 97">
            <a:extLst>
              <a:ext uri="{FF2B5EF4-FFF2-40B4-BE49-F238E27FC236}">
                <a16:creationId xmlns:a16="http://schemas.microsoft.com/office/drawing/2014/main" id="{7348F1A8-D6C5-3974-0A04-D5F9CFFD07C0}"/>
              </a:ext>
            </a:extLst>
          </p:cNvPr>
          <p:cNvGrpSpPr/>
          <p:nvPr/>
        </p:nvGrpSpPr>
        <p:grpSpPr>
          <a:xfrm>
            <a:off x="2789937" y="2194895"/>
            <a:ext cx="2214909" cy="500092"/>
            <a:chOff x="4685885" y="2259170"/>
            <a:chExt cx="2214909" cy="500092"/>
          </a:xfrm>
        </p:grpSpPr>
        <p:sp>
          <p:nvSpPr>
            <p:cNvPr id="86" name="자유형: 도형 85">
              <a:extLst>
                <a:ext uri="{FF2B5EF4-FFF2-40B4-BE49-F238E27FC236}">
                  <a16:creationId xmlns:a16="http://schemas.microsoft.com/office/drawing/2014/main" id="{9A88D75E-9B6F-5E33-005E-AC095BBE0FC5}"/>
                </a:ext>
              </a:extLst>
            </p:cNvPr>
            <p:cNvSpPr/>
            <p:nvPr/>
          </p:nvSpPr>
          <p:spPr>
            <a:xfrm flipH="1">
              <a:off x="4685885" y="2259170"/>
              <a:ext cx="2214909" cy="500092"/>
            </a:xfrm>
            <a:custGeom>
              <a:avLst/>
              <a:gdLst>
                <a:gd name="connsiteX0" fmla="*/ 73890 w 2313473"/>
                <a:gd name="connsiteY0" fmla="*/ 0 h 637310"/>
                <a:gd name="connsiteX1" fmla="*/ 73891 w 2313473"/>
                <a:gd name="connsiteY1" fmla="*/ 0 h 637310"/>
                <a:gd name="connsiteX2" fmla="*/ 73891 w 2313473"/>
                <a:gd name="connsiteY2" fmla="*/ 0 h 637310"/>
                <a:gd name="connsiteX3" fmla="*/ 73892 w 2313473"/>
                <a:gd name="connsiteY3" fmla="*/ 0 h 637310"/>
                <a:gd name="connsiteX4" fmla="*/ 2290616 w 2313473"/>
                <a:gd name="connsiteY4" fmla="*/ 280554 h 637310"/>
                <a:gd name="connsiteX5" fmla="*/ 2290616 w 2313473"/>
                <a:gd name="connsiteY5" fmla="*/ 280556 h 637310"/>
                <a:gd name="connsiteX6" fmla="*/ 2306778 w 2313473"/>
                <a:gd name="connsiteY6" fmla="*/ 291714 h 637310"/>
                <a:gd name="connsiteX7" fmla="*/ 2313473 w 2313473"/>
                <a:gd name="connsiteY7" fmla="*/ 318655 h 637310"/>
                <a:gd name="connsiteX8" fmla="*/ 2306778 w 2313473"/>
                <a:gd name="connsiteY8" fmla="*/ 345597 h 637310"/>
                <a:gd name="connsiteX9" fmla="*/ 2290616 w 2313473"/>
                <a:gd name="connsiteY9" fmla="*/ 356754 h 637310"/>
                <a:gd name="connsiteX10" fmla="*/ 2290616 w 2313473"/>
                <a:gd name="connsiteY10" fmla="*/ 356755 h 637310"/>
                <a:gd name="connsiteX11" fmla="*/ 2290614 w 2313473"/>
                <a:gd name="connsiteY11" fmla="*/ 356755 h 637310"/>
                <a:gd name="connsiteX12" fmla="*/ 2290613 w 2313473"/>
                <a:gd name="connsiteY12" fmla="*/ 356756 h 637310"/>
                <a:gd name="connsiteX13" fmla="*/ 2290612 w 2313473"/>
                <a:gd name="connsiteY13" fmla="*/ 356756 h 637310"/>
                <a:gd name="connsiteX14" fmla="*/ 73897 w 2313473"/>
                <a:gd name="connsiteY14" fmla="*/ 637308 h 637310"/>
                <a:gd name="connsiteX15" fmla="*/ 73891 w 2313473"/>
                <a:gd name="connsiteY15" fmla="*/ 637310 h 637310"/>
                <a:gd name="connsiteX16" fmla="*/ 0 w 2313473"/>
                <a:gd name="connsiteY16" fmla="*/ 318655 h 637310"/>
                <a:gd name="connsiteX17" fmla="*/ 59000 w 2313473"/>
                <a:gd name="connsiteY17" fmla="*/ 6474 h 637310"/>
                <a:gd name="connsiteX18" fmla="*/ 73890 w 2313473"/>
                <a:gd name="connsiteY18" fmla="*/ 0 h 637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13473" h="637310">
                  <a:moveTo>
                    <a:pt x="73890" y="0"/>
                  </a:moveTo>
                  <a:lnTo>
                    <a:pt x="73891" y="0"/>
                  </a:lnTo>
                  <a:lnTo>
                    <a:pt x="73891" y="0"/>
                  </a:lnTo>
                  <a:lnTo>
                    <a:pt x="73892" y="0"/>
                  </a:lnTo>
                  <a:lnTo>
                    <a:pt x="2290616" y="280554"/>
                  </a:lnTo>
                  <a:lnTo>
                    <a:pt x="2290616" y="280556"/>
                  </a:lnTo>
                  <a:lnTo>
                    <a:pt x="2306778" y="291714"/>
                  </a:lnTo>
                  <a:cubicBezTo>
                    <a:pt x="2310914" y="298608"/>
                    <a:pt x="2313473" y="308134"/>
                    <a:pt x="2313473" y="318655"/>
                  </a:cubicBezTo>
                  <a:cubicBezTo>
                    <a:pt x="2313473" y="329177"/>
                    <a:pt x="2310914" y="338702"/>
                    <a:pt x="2306778" y="345597"/>
                  </a:cubicBezTo>
                  <a:lnTo>
                    <a:pt x="2290616" y="356754"/>
                  </a:lnTo>
                  <a:lnTo>
                    <a:pt x="2290616" y="356755"/>
                  </a:lnTo>
                  <a:lnTo>
                    <a:pt x="2290614" y="356755"/>
                  </a:lnTo>
                  <a:lnTo>
                    <a:pt x="2290613" y="356756"/>
                  </a:lnTo>
                  <a:lnTo>
                    <a:pt x="2290612" y="356756"/>
                  </a:lnTo>
                  <a:lnTo>
                    <a:pt x="73897" y="637308"/>
                  </a:lnTo>
                  <a:lnTo>
                    <a:pt x="73891" y="637310"/>
                  </a:lnTo>
                  <a:cubicBezTo>
                    <a:pt x="33082" y="637310"/>
                    <a:pt x="0" y="494643"/>
                    <a:pt x="0" y="318655"/>
                  </a:cubicBezTo>
                  <a:cubicBezTo>
                    <a:pt x="0" y="164665"/>
                    <a:pt x="25328" y="36187"/>
                    <a:pt x="59000" y="6474"/>
                  </a:cubicBezTo>
                  <a:lnTo>
                    <a:pt x="73890" y="0"/>
                  </a:lnTo>
                  <a:close/>
                </a:path>
              </a:pathLst>
            </a:custGeom>
            <a:solidFill>
              <a:schemeClr val="accent4">
                <a:alpha val="33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" name="타원 86">
              <a:extLst>
                <a:ext uri="{FF2B5EF4-FFF2-40B4-BE49-F238E27FC236}">
                  <a16:creationId xmlns:a16="http://schemas.microsoft.com/office/drawing/2014/main" id="{6893D362-3DCB-08C8-E40F-72D03DA4D8A8}"/>
                </a:ext>
              </a:extLst>
            </p:cNvPr>
            <p:cNvSpPr/>
            <p:nvPr/>
          </p:nvSpPr>
          <p:spPr>
            <a:xfrm>
              <a:off x="5886801" y="2425497"/>
              <a:ext cx="84071" cy="84071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" name="타원 87">
              <a:extLst>
                <a:ext uri="{FF2B5EF4-FFF2-40B4-BE49-F238E27FC236}">
                  <a16:creationId xmlns:a16="http://schemas.microsoft.com/office/drawing/2014/main" id="{90621D16-B9EC-8D58-F3BF-8191ED898F8E}"/>
                </a:ext>
              </a:extLst>
            </p:cNvPr>
            <p:cNvSpPr/>
            <p:nvPr/>
          </p:nvSpPr>
          <p:spPr>
            <a:xfrm>
              <a:off x="5958027" y="2573148"/>
              <a:ext cx="84071" cy="84071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" name="타원 88">
              <a:extLst>
                <a:ext uri="{FF2B5EF4-FFF2-40B4-BE49-F238E27FC236}">
                  <a16:creationId xmlns:a16="http://schemas.microsoft.com/office/drawing/2014/main" id="{1FE2509C-568D-85CA-D08C-7F1696CF3923}"/>
                </a:ext>
              </a:extLst>
            </p:cNvPr>
            <p:cNvSpPr/>
            <p:nvPr/>
          </p:nvSpPr>
          <p:spPr>
            <a:xfrm>
              <a:off x="5072012" y="2456439"/>
              <a:ext cx="84071" cy="84071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" name="타원 89">
              <a:extLst>
                <a:ext uri="{FF2B5EF4-FFF2-40B4-BE49-F238E27FC236}">
                  <a16:creationId xmlns:a16="http://schemas.microsoft.com/office/drawing/2014/main" id="{929DBC02-AD8A-9114-6A5F-4F9F5470AC1B}"/>
                </a:ext>
              </a:extLst>
            </p:cNvPr>
            <p:cNvSpPr/>
            <p:nvPr/>
          </p:nvSpPr>
          <p:spPr>
            <a:xfrm>
              <a:off x="5616939" y="2530848"/>
              <a:ext cx="84071" cy="84071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" name="타원 90">
              <a:extLst>
                <a:ext uri="{FF2B5EF4-FFF2-40B4-BE49-F238E27FC236}">
                  <a16:creationId xmlns:a16="http://schemas.microsoft.com/office/drawing/2014/main" id="{462D398E-51E2-8547-DB8D-8F1E6D85A8DF}"/>
                </a:ext>
              </a:extLst>
            </p:cNvPr>
            <p:cNvSpPr/>
            <p:nvPr/>
          </p:nvSpPr>
          <p:spPr>
            <a:xfrm>
              <a:off x="6356431" y="2335877"/>
              <a:ext cx="84071" cy="84071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" name="타원 91">
              <a:extLst>
                <a:ext uri="{FF2B5EF4-FFF2-40B4-BE49-F238E27FC236}">
                  <a16:creationId xmlns:a16="http://schemas.microsoft.com/office/drawing/2014/main" id="{C5A2F212-2863-F8E8-1E07-45E641CFDAC2}"/>
                </a:ext>
              </a:extLst>
            </p:cNvPr>
            <p:cNvSpPr/>
            <p:nvPr/>
          </p:nvSpPr>
          <p:spPr>
            <a:xfrm>
              <a:off x="6195342" y="2456439"/>
              <a:ext cx="84071" cy="84071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" name="타원 92">
              <a:extLst>
                <a:ext uri="{FF2B5EF4-FFF2-40B4-BE49-F238E27FC236}">
                  <a16:creationId xmlns:a16="http://schemas.microsoft.com/office/drawing/2014/main" id="{9B687601-E89D-9E4F-18AD-3A61CD6EA767}"/>
                </a:ext>
              </a:extLst>
            </p:cNvPr>
            <p:cNvSpPr/>
            <p:nvPr/>
          </p:nvSpPr>
          <p:spPr>
            <a:xfrm>
              <a:off x="6568474" y="2621718"/>
              <a:ext cx="84071" cy="84071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" name="타원 93">
              <a:extLst>
                <a:ext uri="{FF2B5EF4-FFF2-40B4-BE49-F238E27FC236}">
                  <a16:creationId xmlns:a16="http://schemas.microsoft.com/office/drawing/2014/main" id="{9928A97F-8E5C-9C67-5AA5-BEDA8C526CD7}"/>
                </a:ext>
              </a:extLst>
            </p:cNvPr>
            <p:cNvSpPr/>
            <p:nvPr/>
          </p:nvSpPr>
          <p:spPr>
            <a:xfrm>
              <a:off x="6652545" y="2335877"/>
              <a:ext cx="84071" cy="84071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" name="타원 94">
              <a:extLst>
                <a:ext uri="{FF2B5EF4-FFF2-40B4-BE49-F238E27FC236}">
                  <a16:creationId xmlns:a16="http://schemas.microsoft.com/office/drawing/2014/main" id="{48C7B85C-3F44-D919-18E2-B76A136F6847}"/>
                </a:ext>
              </a:extLst>
            </p:cNvPr>
            <p:cNvSpPr/>
            <p:nvPr/>
          </p:nvSpPr>
          <p:spPr>
            <a:xfrm>
              <a:off x="5391900" y="2414403"/>
              <a:ext cx="84071" cy="84071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" name="타원 95">
              <a:extLst>
                <a:ext uri="{FF2B5EF4-FFF2-40B4-BE49-F238E27FC236}">
                  <a16:creationId xmlns:a16="http://schemas.microsoft.com/office/drawing/2014/main" id="{0067E4BA-E78E-8266-95EC-38967C21FD8D}"/>
                </a:ext>
              </a:extLst>
            </p:cNvPr>
            <p:cNvSpPr/>
            <p:nvPr/>
          </p:nvSpPr>
          <p:spPr>
            <a:xfrm>
              <a:off x="6384973" y="2540510"/>
              <a:ext cx="84071" cy="84071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72C3BD4-AA0B-E137-732A-26EAA1D7C19F}"/>
                  </a:ext>
                </a:extLst>
              </p:cNvPr>
              <p:cNvSpPr txBox="1"/>
              <p:nvPr/>
            </p:nvSpPr>
            <p:spPr>
              <a:xfrm>
                <a:off x="10108926" y="1392803"/>
                <a:ext cx="14836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ko-KR" alt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ko-KR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Laser intensity </a:t>
                </a:r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72C3BD4-AA0B-E137-732A-26EAA1D7C1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8926" y="1392803"/>
                <a:ext cx="1483611" cy="307777"/>
              </a:xfrm>
              <a:prstGeom prst="rect">
                <a:avLst/>
              </a:prstGeom>
              <a:blipFill>
                <a:blip r:embed="rId10"/>
                <a:stretch>
                  <a:fillRect t="-1961" b="-1960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7DF0DB5-43E0-3593-1CB3-7E114A5B0A40}"/>
                  </a:ext>
                </a:extLst>
              </p:cNvPr>
              <p:cNvSpPr txBox="1"/>
              <p:nvPr/>
            </p:nvSpPr>
            <p:spPr>
              <a:xfrm>
                <a:off x="10101786" y="1819891"/>
                <a:ext cx="175734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ko-KR" alt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ko-KR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Laser wavelength  </a:t>
                </a:r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7DF0DB5-43E0-3593-1CB3-7E114A5B0A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1786" y="1819891"/>
                <a:ext cx="1757341" cy="307777"/>
              </a:xfrm>
              <a:prstGeom prst="rect">
                <a:avLst/>
              </a:prstGeom>
              <a:blipFill>
                <a:blip r:embed="rId11"/>
                <a:stretch>
                  <a:fillRect t="-4000" r="-347" b="-2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205E635-09CB-FA83-BA0E-6AAFEC211C98}"/>
                  </a:ext>
                </a:extLst>
              </p:cNvPr>
              <p:cNvSpPr txBox="1"/>
              <p:nvPr/>
            </p:nvSpPr>
            <p:spPr>
              <a:xfrm>
                <a:off x="9764601" y="3008782"/>
                <a:ext cx="22562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ko-KR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electron number density</a:t>
                </a:r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205E635-09CB-FA83-BA0E-6AAFEC211C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4601" y="3008782"/>
                <a:ext cx="2256259" cy="307777"/>
              </a:xfrm>
              <a:prstGeom prst="rect">
                <a:avLst/>
              </a:prstGeom>
              <a:blipFill>
                <a:blip r:embed="rId12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B16705-D080-3A8D-CA72-1748A8B5F6CA}"/>
                  </a:ext>
                </a:extLst>
              </p:cNvPr>
              <p:cNvSpPr txBox="1"/>
              <p:nvPr/>
            </p:nvSpPr>
            <p:spPr>
              <a:xfrm>
                <a:off x="9785535" y="3552184"/>
                <a:ext cx="185730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ko-KR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ion number density</a:t>
                </a:r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B16705-D080-3A8D-CA72-1748A8B5F6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5535" y="3552184"/>
                <a:ext cx="1857303" cy="307777"/>
              </a:xfrm>
              <a:prstGeom prst="rect">
                <a:avLst/>
              </a:prstGeom>
              <a:blipFill>
                <a:blip r:embed="rId13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B3B3EBC-2F0F-C4BF-3893-75132E7A4FFB}"/>
              </a:ext>
            </a:extLst>
          </p:cNvPr>
          <p:cNvSpPr txBox="1"/>
          <p:nvPr/>
        </p:nvSpPr>
        <p:spPr>
          <a:xfrm>
            <a:off x="6722329" y="1489140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[5]</a:t>
            </a:r>
            <a:endParaRPr lang="ko-KR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4B3B17-4B01-8010-87FA-BB01F1273B96}"/>
              </a:ext>
            </a:extLst>
          </p:cNvPr>
          <p:cNvSpPr txBox="1"/>
          <p:nvPr/>
        </p:nvSpPr>
        <p:spPr>
          <a:xfrm>
            <a:off x="301655" y="461910"/>
            <a:ext cx="5934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 Normal Sheath Acceleration (TNSA)</a:t>
            </a:r>
            <a:endParaRPr lang="ko-KR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FD368033-32D5-68B4-C2FC-900660CC91C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7852" y="3381954"/>
            <a:ext cx="4383902" cy="2821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3DDDB1B-6812-A0ED-0F9C-09465605B7D5}"/>
              </a:ext>
            </a:extLst>
          </p:cNvPr>
          <p:cNvSpPr txBox="1"/>
          <p:nvPr/>
        </p:nvSpPr>
        <p:spPr>
          <a:xfrm>
            <a:off x="11223813" y="6399176"/>
            <a:ext cx="652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5/14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D1B0D6-0710-247E-7FAF-0369F2D27156}"/>
              </a:ext>
            </a:extLst>
          </p:cNvPr>
          <p:cNvSpPr txBox="1"/>
          <p:nvPr/>
        </p:nvSpPr>
        <p:spPr>
          <a:xfrm>
            <a:off x="8293876" y="264473"/>
            <a:ext cx="3903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[5] Wilks S.C. </a:t>
            </a:r>
            <a:r>
              <a:rPr lang="en-US" altLang="ko-KR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al., </a:t>
            </a:r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1992 </a:t>
            </a:r>
            <a:r>
              <a:rPr lang="en-US" altLang="ko-KR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Phys. Rev. Lett</a:t>
            </a:r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ko-K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69</a:t>
            </a:r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1383–6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17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0.01849 0.00439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" y="20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0.03216 -0.00138 " pathEditMode="relative" rAng="0" ptsTypes="AA">
                                      <p:cBhvr>
                                        <p:cTn id="20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" y="-6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02761 0.00092 " pathEditMode="relative" rAng="0" ptsTypes="AA">
                                      <p:cBhvr>
                                        <p:cTn id="22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" y="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0.03034 -0.00069 " pathEditMode="relative" rAng="0" ptsTypes="AA">
                                      <p:cBhvr>
                                        <p:cTn id="24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-4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0.03177 0.0044 " pathEditMode="relative" rAng="0" ptsTypes="AA">
                                      <p:cBhvr>
                                        <p:cTn id="26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" y="20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0.02266 -0.00648 " pathEditMode="relative" rAng="0" ptsTypes="AA">
                                      <p:cBhvr>
                                        <p:cTn id="28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-32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02604 -0.0051 " pathEditMode="relative" rAng="0" ptsTypes="AA">
                                      <p:cBhvr>
                                        <p:cTn id="30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-25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03542 -0.01319 " pathEditMode="relative" rAng="0" ptsTypes="AA">
                                      <p:cBhvr>
                                        <p:cTn id="32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-67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0.022 0.00486 " pathEditMode="relative" rAng="0" ptsTypes="AA">
                                      <p:cBhvr>
                                        <p:cTn id="34" dur="1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23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85185E-6 L 0.04193 0.00579 " pathEditMode="relative" rAng="0" ptsTypes="AA">
                                      <p:cBhvr>
                                        <p:cTn id="36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27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0.04531 -0.0099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-50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0.02109 -0.00625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-32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05039 -0.01181 " pathEditMode="relative" rAng="0" ptsTypes="AA">
                                      <p:cBhvr>
                                        <p:cTn id="42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3" y="-60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4401 0.02037 " pathEditMode="relative" rAng="0" ptsTypes="AA">
                                      <p:cBhvr>
                                        <p:cTn id="44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81481E-6 L 0.0629 -0.01805 " pathEditMode="relative" rAng="0" ptsTypes="AA">
                                      <p:cBhvr>
                                        <p:cTn id="46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8" y="-90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0461 0.01621 " pathEditMode="relative" rAng="0" ptsTypes="AA">
                                      <p:cBhvr>
                                        <p:cTn id="48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81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587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58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DB070-1824-D42E-B701-421701BDD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1A970CF-CB15-A925-BF38-4763890678F1}"/>
              </a:ext>
            </a:extLst>
          </p:cNvPr>
          <p:cNvSpPr txBox="1"/>
          <p:nvPr/>
        </p:nvSpPr>
        <p:spPr>
          <a:xfrm>
            <a:off x="5687472" y="989982"/>
            <a:ext cx="5167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When a laser irradiates a foil target, hot electrons are generated.</a:t>
            </a:r>
            <a:endParaRPr lang="ko-KR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CE1BE49-2921-8C94-74F0-2786ED01FF8B}"/>
              </a:ext>
            </a:extLst>
          </p:cNvPr>
          <p:cNvSpPr txBox="1"/>
          <p:nvPr/>
        </p:nvSpPr>
        <p:spPr>
          <a:xfrm>
            <a:off x="5687472" y="2349127"/>
            <a:ext cx="5417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The escape of these electrons results in charge separation, </a:t>
            </a:r>
          </a:p>
          <a:p>
            <a:r>
              <a:rPr lang="en-US" altLang="ko-K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which creates an electric field.</a:t>
            </a:r>
            <a:endParaRPr lang="ko-KR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B159B7A-31E2-79A2-3F38-C1D804B5BDC8}"/>
                  </a:ext>
                </a:extLst>
              </p:cNvPr>
              <p:cNvSpPr txBox="1"/>
              <p:nvPr/>
            </p:nvSpPr>
            <p:spPr>
              <a:xfrm>
                <a:off x="6894102" y="1422788"/>
                <a:ext cx="2891433" cy="8013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sSup>
                                    <m:sSupPr>
                                      <m:ctrlP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p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1.37×</m:t>
                                  </m:r>
                                  <m:sSup>
                                    <m:sSupPr>
                                      <m:ctrlP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18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B159B7A-31E2-79A2-3F38-C1D804B5B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4102" y="1422788"/>
                <a:ext cx="2891433" cy="8013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29437C5-F706-D058-AFB0-66CDD051E37C}"/>
                  </a:ext>
                </a:extLst>
              </p:cNvPr>
              <p:cNvSpPr txBox="1"/>
              <p:nvPr/>
            </p:nvSpPr>
            <p:spPr>
              <a:xfrm>
                <a:off x="7386323" y="3646972"/>
                <a:ext cx="20558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sz="14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m:rPr>
                              <m:sty m:val="p"/>
                            </m:rPr>
                            <a:rPr lang="en-US" altLang="ko-KR" sz="14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29437C5-F706-D058-AFB0-66CDD051E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6323" y="3646972"/>
                <a:ext cx="2055883" cy="307777"/>
              </a:xfrm>
              <a:prstGeom prst="rect">
                <a:avLst/>
              </a:prstGeom>
              <a:blipFill>
                <a:blip r:embed="rId4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C666F04B-E560-98B7-3B9E-39BCC9363606}"/>
              </a:ext>
            </a:extLst>
          </p:cNvPr>
          <p:cNvSpPr txBox="1"/>
          <p:nvPr/>
        </p:nvSpPr>
        <p:spPr>
          <a:xfrm>
            <a:off x="5687472" y="4079778"/>
            <a:ext cx="4450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This electric field then accelerates ions from the target,</a:t>
            </a:r>
          </a:p>
          <a:p>
            <a:r>
              <a:rPr lang="en-US" altLang="ko-K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leading to the expansion of an ion beam</a:t>
            </a:r>
            <a:endParaRPr lang="ko-KR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8514205-0C6D-71F3-542A-496C18CC1CB2}"/>
                  </a:ext>
                </a:extLst>
              </p:cNvPr>
              <p:cNvSpPr txBox="1"/>
              <p:nvPr/>
            </p:nvSpPr>
            <p:spPr>
              <a:xfrm>
                <a:off x="6231423" y="4728027"/>
                <a:ext cx="2214196" cy="5763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f>
                            <m:f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f>
                        <m:f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8514205-0C6D-71F3-542A-496C18CC1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1423" y="4728027"/>
                <a:ext cx="2214196" cy="5763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372B98A-F9BA-B77A-8E38-89D8028C9E68}"/>
                  </a:ext>
                </a:extLst>
              </p:cNvPr>
              <p:cNvSpPr txBox="1"/>
              <p:nvPr/>
            </p:nvSpPr>
            <p:spPr>
              <a:xfrm>
                <a:off x="8847446" y="4728027"/>
                <a:ext cx="2290178" cy="5763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f>
                            <m:f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𝑍𝑒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n-US" altLang="ko-KR" sz="14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num>
                        <m:den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372B98A-F9BA-B77A-8E38-89D8028C9E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7446" y="4728027"/>
                <a:ext cx="2290178" cy="5763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F1FD10C-0670-C460-21BB-334C8DA1661C}"/>
                  </a:ext>
                </a:extLst>
              </p:cNvPr>
              <p:cNvSpPr txBox="1"/>
              <p:nvPr/>
            </p:nvSpPr>
            <p:spPr>
              <a:xfrm>
                <a:off x="7344930" y="2997376"/>
                <a:ext cx="1897892" cy="524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ko-KR" sz="14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num>
                        <m:den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𝑍</m:t>
                      </m:r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F1FD10C-0670-C460-21BB-334C8DA166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4930" y="2997376"/>
                <a:ext cx="1897892" cy="5245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그림 47">
            <a:extLst>
              <a:ext uri="{FF2B5EF4-FFF2-40B4-BE49-F238E27FC236}">
                <a16:creationId xmlns:a16="http://schemas.microsoft.com/office/drawing/2014/main" id="{B1C44F3B-138C-C7CC-80E1-0247A5111A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56" y="-108835"/>
            <a:ext cx="677158" cy="507868"/>
          </a:xfrm>
          <a:prstGeom prst="rect">
            <a:avLst/>
          </a:prstGeom>
        </p:spPr>
      </p:pic>
      <p:sp>
        <p:nvSpPr>
          <p:cNvPr id="49" name="평행 사변형 48">
            <a:extLst>
              <a:ext uri="{FF2B5EF4-FFF2-40B4-BE49-F238E27FC236}">
                <a16:creationId xmlns:a16="http://schemas.microsoft.com/office/drawing/2014/main" id="{1FAF5709-F495-7ADE-DFB9-A4923F4DBC11}"/>
              </a:ext>
            </a:extLst>
          </p:cNvPr>
          <p:cNvSpPr/>
          <p:nvPr/>
        </p:nvSpPr>
        <p:spPr>
          <a:xfrm flipH="1">
            <a:off x="2032258" y="0"/>
            <a:ext cx="10316856" cy="264473"/>
          </a:xfrm>
          <a:prstGeom prst="parallelogram">
            <a:avLst>
              <a:gd name="adj" fmla="val 45799"/>
            </a:avLst>
          </a:prstGeom>
          <a:solidFill>
            <a:srgbClr val="62C6C6">
              <a:alpha val="56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0" name="평행 사변형 49">
            <a:extLst>
              <a:ext uri="{FF2B5EF4-FFF2-40B4-BE49-F238E27FC236}">
                <a16:creationId xmlns:a16="http://schemas.microsoft.com/office/drawing/2014/main" id="{872E8FB9-4BD8-2FEB-86FD-2A8A9EB61540}"/>
              </a:ext>
            </a:extLst>
          </p:cNvPr>
          <p:cNvSpPr/>
          <p:nvPr/>
        </p:nvSpPr>
        <p:spPr>
          <a:xfrm flipH="1">
            <a:off x="1059989" y="0"/>
            <a:ext cx="1134314" cy="264473"/>
          </a:xfrm>
          <a:prstGeom prst="parallelogram">
            <a:avLst>
              <a:gd name="adj" fmla="val 45799"/>
            </a:avLst>
          </a:prstGeom>
          <a:solidFill>
            <a:srgbClr val="006E9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34420F5-5610-285F-DD36-5BAD67040D49}"/>
                  </a:ext>
                </a:extLst>
              </p:cNvPr>
              <p:cNvSpPr txBox="1"/>
              <p:nvPr/>
            </p:nvSpPr>
            <p:spPr>
              <a:xfrm>
                <a:off x="10108926" y="1392803"/>
                <a:ext cx="14836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ko-KR" alt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ko-KR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Laser intensity </a:t>
                </a:r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34420F5-5610-285F-DD36-5BAD67040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8926" y="1392803"/>
                <a:ext cx="1483611" cy="307777"/>
              </a:xfrm>
              <a:prstGeom prst="rect">
                <a:avLst/>
              </a:prstGeom>
              <a:blipFill>
                <a:blip r:embed="rId9"/>
                <a:stretch>
                  <a:fillRect t="-1961" b="-1960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E5811D3-835B-F855-70EF-A06868F904DE}"/>
                  </a:ext>
                </a:extLst>
              </p:cNvPr>
              <p:cNvSpPr txBox="1"/>
              <p:nvPr/>
            </p:nvSpPr>
            <p:spPr>
              <a:xfrm>
                <a:off x="10101786" y="1819891"/>
                <a:ext cx="175734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ko-KR" alt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ko-KR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Laser wavelength  </a:t>
                </a:r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E5811D3-835B-F855-70EF-A06868F90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1786" y="1819891"/>
                <a:ext cx="1757341" cy="307777"/>
              </a:xfrm>
              <a:prstGeom prst="rect">
                <a:avLst/>
              </a:prstGeom>
              <a:blipFill>
                <a:blip r:embed="rId10"/>
                <a:stretch>
                  <a:fillRect t="-4000" r="-347" b="-2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D35AB88-BA8E-4E3B-C09F-7F92B6047298}"/>
                  </a:ext>
                </a:extLst>
              </p:cNvPr>
              <p:cNvSpPr txBox="1"/>
              <p:nvPr/>
            </p:nvSpPr>
            <p:spPr>
              <a:xfrm>
                <a:off x="9764601" y="3008782"/>
                <a:ext cx="22562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ko-KR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electron number density</a:t>
                </a:r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D35AB88-BA8E-4E3B-C09F-7F92B60472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4601" y="3008782"/>
                <a:ext cx="2256259" cy="307777"/>
              </a:xfrm>
              <a:prstGeom prst="rect">
                <a:avLst/>
              </a:prstGeom>
              <a:blipFill>
                <a:blip r:embed="rId11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D4CEC5F-8EF7-B7A9-4514-D39F47238A31}"/>
                  </a:ext>
                </a:extLst>
              </p:cNvPr>
              <p:cNvSpPr txBox="1"/>
              <p:nvPr/>
            </p:nvSpPr>
            <p:spPr>
              <a:xfrm>
                <a:off x="9785535" y="3552184"/>
                <a:ext cx="185730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ko-KR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ion number density</a:t>
                </a:r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D4CEC5F-8EF7-B7A9-4514-D39F47238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5535" y="3552184"/>
                <a:ext cx="1857303" cy="307777"/>
              </a:xfrm>
              <a:prstGeom prst="rect">
                <a:avLst/>
              </a:prstGeom>
              <a:blipFill>
                <a:blip r:embed="rId12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3A48D157-2517-CCEA-3379-7DCF7DCA905A}"/>
              </a:ext>
            </a:extLst>
          </p:cNvPr>
          <p:cNvSpPr txBox="1"/>
          <p:nvPr/>
        </p:nvSpPr>
        <p:spPr>
          <a:xfrm>
            <a:off x="6722329" y="1489140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[5]</a:t>
            </a:r>
            <a:endParaRPr lang="ko-KR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39BA37-C66D-3A70-DC7D-5E3C6FA926B0}"/>
              </a:ext>
            </a:extLst>
          </p:cNvPr>
          <p:cNvSpPr txBox="1"/>
          <p:nvPr/>
        </p:nvSpPr>
        <p:spPr>
          <a:xfrm>
            <a:off x="301655" y="461910"/>
            <a:ext cx="5934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 Normal Sheath Acceleration (TNSA)</a:t>
            </a:r>
            <a:endParaRPr lang="ko-KR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49A3600C-DF35-6B6D-DE42-77078E2914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1502" y="978785"/>
            <a:ext cx="4396997" cy="28304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567A55-07AB-AC73-35A4-5C907146A554}"/>
              </a:ext>
            </a:extLst>
          </p:cNvPr>
          <p:cNvSpPr txBox="1"/>
          <p:nvPr/>
        </p:nvSpPr>
        <p:spPr>
          <a:xfrm>
            <a:off x="5687472" y="5429432"/>
            <a:ext cx="5298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The energy distribution is calculated from the position-dependent </a:t>
            </a:r>
          </a:p>
          <a:p>
            <a:r>
              <a:rPr lang="en-US" altLang="ko-K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ion number density and velocity at a given time.</a:t>
            </a:r>
            <a:endParaRPr lang="ko-KR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3E0D8EA-3C72-6636-B333-E817F19B5E44}"/>
                  </a:ext>
                </a:extLst>
              </p:cNvPr>
              <p:cNvSpPr txBox="1"/>
              <p:nvPr/>
            </p:nvSpPr>
            <p:spPr>
              <a:xfrm>
                <a:off x="6691432" y="6180768"/>
                <a:ext cx="79900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3E0D8EA-3C72-6636-B333-E817F19B5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1432" y="6180768"/>
                <a:ext cx="799001" cy="307777"/>
              </a:xfrm>
              <a:prstGeom prst="rect">
                <a:avLst/>
              </a:prstGeom>
              <a:blipFill>
                <a:blip r:embed="rId14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2A64FB2-125F-0DF7-66A1-D49DC1227AC1}"/>
                  </a:ext>
                </a:extLst>
              </p:cNvPr>
              <p:cNvSpPr txBox="1"/>
              <p:nvPr/>
            </p:nvSpPr>
            <p:spPr>
              <a:xfrm>
                <a:off x="7638455" y="6180768"/>
                <a:ext cx="7924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2A64FB2-125F-0DF7-66A1-D49DC1227A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8455" y="6180768"/>
                <a:ext cx="792460" cy="307777"/>
              </a:xfrm>
              <a:prstGeom prst="rect">
                <a:avLst/>
              </a:prstGeom>
              <a:blipFill>
                <a:blip r:embed="rId15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C9352C9-E2D0-A87F-BE5F-2631B3DA8416}"/>
                  </a:ext>
                </a:extLst>
              </p:cNvPr>
              <p:cNvSpPr txBox="1"/>
              <p:nvPr/>
            </p:nvSpPr>
            <p:spPr>
              <a:xfrm>
                <a:off x="9562897" y="6176131"/>
                <a:ext cx="79874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𝑑𝑁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𝑑𝐸</m:t>
                      </m:r>
                    </m:oMath>
                  </m:oMathPara>
                </a14:m>
                <a:endParaRPr lang="ko-KR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C9352C9-E2D0-A87F-BE5F-2631B3DA84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2897" y="6176131"/>
                <a:ext cx="798745" cy="307777"/>
              </a:xfrm>
              <a:prstGeom prst="rect">
                <a:avLst/>
              </a:prstGeom>
              <a:blipFill>
                <a:blip r:embed="rId16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화살표: 아래쪽 20">
            <a:extLst>
              <a:ext uri="{FF2B5EF4-FFF2-40B4-BE49-F238E27FC236}">
                <a16:creationId xmlns:a16="http://schemas.microsoft.com/office/drawing/2014/main" id="{572E13BC-BE80-4594-FE55-C67F56B69F24}"/>
              </a:ext>
            </a:extLst>
          </p:cNvPr>
          <p:cNvSpPr/>
          <p:nvPr/>
        </p:nvSpPr>
        <p:spPr>
          <a:xfrm>
            <a:off x="3197125" y="3797434"/>
            <a:ext cx="244865" cy="263740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화살표: 오른쪽 21">
            <a:extLst>
              <a:ext uri="{FF2B5EF4-FFF2-40B4-BE49-F238E27FC236}">
                <a16:creationId xmlns:a16="http://schemas.microsoft.com/office/drawing/2014/main" id="{B7DA3DCD-A3D4-77B4-EC87-D5CDFF21ECE2}"/>
              </a:ext>
            </a:extLst>
          </p:cNvPr>
          <p:cNvSpPr/>
          <p:nvPr/>
        </p:nvSpPr>
        <p:spPr>
          <a:xfrm>
            <a:off x="8847446" y="6292645"/>
            <a:ext cx="296554" cy="108155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A8C44E51-3693-8876-64D5-6143490964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1502" y="4041507"/>
            <a:ext cx="4132723" cy="28304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00E21C-AF65-A00E-237A-7CC6458313E3}"/>
              </a:ext>
            </a:extLst>
          </p:cNvPr>
          <p:cNvSpPr txBox="1"/>
          <p:nvPr/>
        </p:nvSpPr>
        <p:spPr>
          <a:xfrm>
            <a:off x="11223813" y="6399176"/>
            <a:ext cx="652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5/14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EC30A8-A788-E820-E3F3-7B24275DFC72}"/>
              </a:ext>
            </a:extLst>
          </p:cNvPr>
          <p:cNvSpPr txBox="1"/>
          <p:nvPr/>
        </p:nvSpPr>
        <p:spPr>
          <a:xfrm>
            <a:off x="8293876" y="264473"/>
            <a:ext cx="3903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[5] Wilks S.C. </a:t>
            </a:r>
            <a:r>
              <a:rPr lang="en-US" altLang="ko-KR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al., </a:t>
            </a:r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1992 </a:t>
            </a:r>
            <a:r>
              <a:rPr lang="en-US" altLang="ko-KR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Phys. Rev. Lett</a:t>
            </a:r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ko-K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69</a:t>
            </a:r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1383–6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729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6802D-824E-7A30-DC76-4823639B1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41012B1-EBED-B89B-112D-C93BF6139B3F}"/>
              </a:ext>
            </a:extLst>
          </p:cNvPr>
          <p:cNvSpPr txBox="1"/>
          <p:nvPr/>
        </p:nvSpPr>
        <p:spPr>
          <a:xfrm>
            <a:off x="301655" y="461910"/>
            <a:ext cx="2896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Self-similar solution </a:t>
            </a:r>
            <a:endParaRPr lang="ko-KR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그림 48">
            <a:extLst>
              <a:ext uri="{FF2B5EF4-FFF2-40B4-BE49-F238E27FC236}">
                <a16:creationId xmlns:a16="http://schemas.microsoft.com/office/drawing/2014/main" id="{5728BA8D-A69A-1959-31FF-6A602CDC4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60" y="3138922"/>
            <a:ext cx="5114573" cy="3104860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64C81E0D-DA29-D1E3-307A-1C27FF6AD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469" y="3138922"/>
            <a:ext cx="5085446" cy="3104860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A17DE2C2-011F-528A-B00F-00C761C2FF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56" y="-108835"/>
            <a:ext cx="677158" cy="507868"/>
          </a:xfrm>
          <a:prstGeom prst="rect">
            <a:avLst/>
          </a:prstGeom>
        </p:spPr>
      </p:pic>
      <p:sp>
        <p:nvSpPr>
          <p:cNvPr id="53" name="평행 사변형 52">
            <a:extLst>
              <a:ext uri="{FF2B5EF4-FFF2-40B4-BE49-F238E27FC236}">
                <a16:creationId xmlns:a16="http://schemas.microsoft.com/office/drawing/2014/main" id="{9ECB297A-CC74-72B7-7C44-63E363C73E84}"/>
              </a:ext>
            </a:extLst>
          </p:cNvPr>
          <p:cNvSpPr/>
          <p:nvPr/>
        </p:nvSpPr>
        <p:spPr>
          <a:xfrm flipH="1">
            <a:off x="2032258" y="0"/>
            <a:ext cx="10316856" cy="264473"/>
          </a:xfrm>
          <a:prstGeom prst="parallelogram">
            <a:avLst>
              <a:gd name="adj" fmla="val 45799"/>
            </a:avLst>
          </a:prstGeom>
          <a:solidFill>
            <a:srgbClr val="62C6C6">
              <a:alpha val="56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4" name="평행 사변형 53">
            <a:extLst>
              <a:ext uri="{FF2B5EF4-FFF2-40B4-BE49-F238E27FC236}">
                <a16:creationId xmlns:a16="http://schemas.microsoft.com/office/drawing/2014/main" id="{866FD894-7026-3D7D-53E0-6E4310A26A24}"/>
              </a:ext>
            </a:extLst>
          </p:cNvPr>
          <p:cNvSpPr/>
          <p:nvPr/>
        </p:nvSpPr>
        <p:spPr>
          <a:xfrm flipH="1">
            <a:off x="1059989" y="0"/>
            <a:ext cx="1134314" cy="264473"/>
          </a:xfrm>
          <a:prstGeom prst="parallelogram">
            <a:avLst>
              <a:gd name="adj" fmla="val 45799"/>
            </a:avLst>
          </a:prstGeom>
          <a:solidFill>
            <a:srgbClr val="006E9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30E7A19E-5E45-8BD2-A529-7AC1758DDE21}"/>
              </a:ext>
            </a:extLst>
          </p:cNvPr>
          <p:cNvGrpSpPr/>
          <p:nvPr/>
        </p:nvGrpSpPr>
        <p:grpSpPr>
          <a:xfrm>
            <a:off x="1725690" y="2464492"/>
            <a:ext cx="8587501" cy="307777"/>
            <a:chOff x="2194303" y="2380386"/>
            <a:chExt cx="8587501" cy="3077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5C6A42B2-7036-C3A6-ADD5-77AD4E2ABEB9}"/>
                    </a:ext>
                  </a:extLst>
                </p:cNvPr>
                <p:cNvSpPr txBox="1"/>
                <p:nvPr/>
              </p:nvSpPr>
              <p:spPr>
                <a:xfrm>
                  <a:off x="2194303" y="2380386"/>
                  <a:ext cx="193892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a14:m>
                  <a:r>
                    <a:rPr lang="ko-KR" altLang="en-US" sz="1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altLang="ko-KR" sz="14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: ion acoustic velocity</a:t>
                  </a:r>
                  <a:endParaRPr lang="ko-KR" altLang="en-US" sz="1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5C6A42B2-7036-C3A6-ADD5-77AD4E2ABE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4303" y="2380386"/>
                  <a:ext cx="1938929" cy="307777"/>
                </a:xfrm>
                <a:prstGeom prst="rect">
                  <a:avLst/>
                </a:prstGeom>
                <a:blipFill>
                  <a:blip r:embed="rId6"/>
                  <a:stretch>
                    <a:fillRect t="-1961" b="-19608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6A87C026-8200-3DAF-B9A2-F571BAD316A7}"/>
                    </a:ext>
                  </a:extLst>
                </p:cNvPr>
                <p:cNvSpPr txBox="1"/>
                <p:nvPr/>
              </p:nvSpPr>
              <p:spPr>
                <a:xfrm>
                  <a:off x="4518622" y="2380386"/>
                  <a:ext cx="160595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1400" b="0" i="0" smtClean="0">
                              <a:latin typeface="Cambria Math" panose="02040503050406030204" pitchFamily="18" charset="0"/>
                            </a:rPr>
                            <m:t>acc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=1.3×</m:t>
                      </m:r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1400" b="0" i="0" smtClean="0">
                              <a:latin typeface="Cambria Math" panose="02040503050406030204" pitchFamily="18" charset="0"/>
                            </a:rPr>
                            <m:t>laser</m:t>
                          </m:r>
                        </m:sub>
                      </m:sSub>
                    </m:oMath>
                  </a14:m>
                  <a:r>
                    <a:rPr lang="ko-KR" altLang="en-US" sz="1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6A87C026-8200-3DAF-B9A2-F571BAD316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18622" y="2380386"/>
                  <a:ext cx="1605952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A33F875F-393A-D3F6-47B0-ED885A83A31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287917" y="2380386"/>
                  <a:ext cx="2201757" cy="30777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1400" b="0" i="0" smtClean="0">
                              <a:latin typeface="Cambria Math" panose="02040503050406030204" pitchFamily="18" charset="0"/>
                            </a:rPr>
                            <m:t>laser</m:t>
                          </m:r>
                        </m:sub>
                      </m:sSub>
                    </m:oMath>
                  </a14:m>
                  <a:r>
                    <a:rPr lang="en-US" altLang="ko-KR" sz="14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: laser pulse duration </a:t>
                  </a:r>
                  <a:endParaRPr lang="ko-KR" altLang="en-US" sz="1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A33F875F-393A-D3F6-47B0-ED885A83A3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7917" y="2380386"/>
                  <a:ext cx="2201757" cy="307777"/>
                </a:xfrm>
                <a:prstGeom prst="rect">
                  <a:avLst/>
                </a:prstGeom>
                <a:blipFill>
                  <a:blip r:embed="rId8"/>
                  <a:stretch>
                    <a:fillRect t="-1961" b="-19608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7928E61A-7B08-C9D2-6957-91558728EA1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885964" y="2380386"/>
                  <a:ext cx="1895840" cy="30777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1400" b="0" i="0" smtClean="0">
                              <a:latin typeface="Cambria Math" panose="02040503050406030204" pitchFamily="18" charset="0"/>
                            </a:rPr>
                            <m:t>sheath</m:t>
                          </m:r>
                        </m:sub>
                      </m:sSub>
                    </m:oMath>
                  </a14:m>
                  <a:r>
                    <a:rPr lang="en-US" altLang="ko-KR" sz="14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: sheath surface</a:t>
                  </a:r>
                  <a:endParaRPr lang="ko-KR" altLang="en-US" sz="1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7928E61A-7B08-C9D2-6957-91558728EA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85964" y="2380386"/>
                  <a:ext cx="1895840" cy="307777"/>
                </a:xfrm>
                <a:prstGeom prst="rect">
                  <a:avLst/>
                </a:prstGeom>
                <a:blipFill>
                  <a:blip r:embed="rId9"/>
                  <a:stretch>
                    <a:fillRect t="-1961" b="-19608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6BF9209F-0E72-8E39-F1DA-23D8EB932AB6}"/>
              </a:ext>
            </a:extLst>
          </p:cNvPr>
          <p:cNvGrpSpPr/>
          <p:nvPr/>
        </p:nvGrpSpPr>
        <p:grpSpPr>
          <a:xfrm>
            <a:off x="2172699" y="1113788"/>
            <a:ext cx="7829177" cy="984052"/>
            <a:chOff x="2746123" y="1134975"/>
            <a:chExt cx="7829177" cy="9840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A4EC883D-6153-CA76-04A1-7A8621B42F42}"/>
                    </a:ext>
                  </a:extLst>
                </p:cNvPr>
                <p:cNvSpPr txBox="1"/>
                <p:nvPr/>
              </p:nvSpPr>
              <p:spPr>
                <a:xfrm>
                  <a:off x="2746123" y="1265533"/>
                  <a:ext cx="2680286" cy="7146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func>
                          <m:func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ko-KR" b="0" i="0" smtClean="0"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den>
                                </m:f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lang="ko-KR" altLang="en-US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A4EC883D-6153-CA76-04A1-7A8621B42F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6123" y="1265533"/>
                  <a:ext cx="2680286" cy="71468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7E7BF3AA-3B5C-6CAD-09C7-E38F428C53F6}"/>
                    </a:ext>
                  </a:extLst>
                </p:cNvPr>
                <p:cNvSpPr txBox="1"/>
                <p:nvPr/>
              </p:nvSpPr>
              <p:spPr>
                <a:xfrm>
                  <a:off x="6589594" y="1134975"/>
                  <a:ext cx="3985706" cy="9840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𝑑𝑁</m:t>
                            </m:r>
                          </m:num>
                          <m:den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𝑑𝐸</m:t>
                            </m:r>
                          </m:den>
                        </m:f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ko-KR" b="0" i="0" smtClean="0">
                                    <a:latin typeface="Cambria Math" panose="02040503050406030204" pitchFamily="18" charset="0"/>
                                  </a:rPr>
                                  <m:t>acc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ko-KR" b="0" i="0" smtClean="0">
                                    <a:latin typeface="Cambria Math" panose="02040503050406030204" pitchFamily="18" charset="0"/>
                                  </a:rPr>
                                  <m:t>sheath</m:t>
                                </m:r>
                              </m:sub>
                            </m:sSub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sSub>
                                  <m:sSub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rad>
                          </m:den>
                        </m:f>
                        <m:func>
                          <m:func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ko-KR" b="0" i="0" smtClean="0"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altLang="ko-KR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ko-KR" b="0" i="1" smtClean="0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ko-KR" b="0" i="1" smtClean="0">
                                                <a:latin typeface="Cambria Math" panose="02040503050406030204" pitchFamily="18" charset="0"/>
                                              </a:rPr>
                                              <m:t>𝐵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en-US" altLang="ko-KR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ko-KR" b="0" i="1" smtClean="0">
                                                <a:latin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ko-KR" b="0" i="1" smtClean="0">
                                                <a:latin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rad>
                              </m:e>
                            </m:d>
                          </m:e>
                        </m:func>
                      </m:oMath>
                    </m:oMathPara>
                  </a14:m>
                  <a:endParaRPr lang="ko-KR" altLang="en-US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7E7BF3AA-3B5C-6CAD-09C7-E38F428C53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9594" y="1134975"/>
                  <a:ext cx="3985706" cy="98405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2" name="화살표: 오른쪽 61">
              <a:extLst>
                <a:ext uri="{FF2B5EF4-FFF2-40B4-BE49-F238E27FC236}">
                  <a16:creationId xmlns:a16="http://schemas.microsoft.com/office/drawing/2014/main" id="{E0C4A53E-20B0-0D30-6CAC-95D377BE3E72}"/>
                </a:ext>
              </a:extLst>
            </p:cNvPr>
            <p:cNvSpPr/>
            <p:nvPr/>
          </p:nvSpPr>
          <p:spPr>
            <a:xfrm>
              <a:off x="5698836" y="1490639"/>
              <a:ext cx="461819" cy="264473"/>
            </a:xfrm>
            <a:prstGeom prst="right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367A34AA-B4DE-B7AC-42F2-6CBA72645038}"/>
              </a:ext>
            </a:extLst>
          </p:cNvPr>
          <p:cNvSpPr txBox="1"/>
          <p:nvPr/>
        </p:nvSpPr>
        <p:spPr>
          <a:xfrm>
            <a:off x="8877631" y="265978"/>
            <a:ext cx="3314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[6] Mora P. 2003 </a:t>
            </a:r>
            <a:r>
              <a:rPr lang="en-US" altLang="ko-KR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Phys. Rev. Lett</a:t>
            </a:r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ko-K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90</a:t>
            </a:r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185002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F4BAE63-8BE5-5632-427B-0BCD3A36DFAF}"/>
              </a:ext>
            </a:extLst>
          </p:cNvPr>
          <p:cNvSpPr txBox="1"/>
          <p:nvPr/>
        </p:nvSpPr>
        <p:spPr>
          <a:xfrm>
            <a:off x="5914700" y="1113788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[6]</a:t>
            </a:r>
            <a:endParaRPr lang="ko-KR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9BC474-46C0-D775-48CA-3A9D86DB4821}"/>
              </a:ext>
            </a:extLst>
          </p:cNvPr>
          <p:cNvSpPr txBox="1"/>
          <p:nvPr/>
        </p:nvSpPr>
        <p:spPr>
          <a:xfrm>
            <a:off x="11223813" y="6399176"/>
            <a:ext cx="652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r">
              <a:defRPr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ko-KR" dirty="0"/>
              <a:t>6/14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472067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24490</TotalTime>
  <Words>1903</Words>
  <Application>Microsoft Office PowerPoint</Application>
  <PresentationFormat>와이드스크린</PresentationFormat>
  <Paragraphs>383</Paragraphs>
  <Slides>25</Slides>
  <Notes>25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25</vt:i4>
      </vt:variant>
    </vt:vector>
  </HeadingPairs>
  <TitlesOfParts>
    <vt:vector size="32" baseType="lpstr">
      <vt:lpstr>Times New Roman</vt:lpstr>
      <vt:lpstr>Arial</vt:lpstr>
      <vt:lpstr>Calibri</vt:lpstr>
      <vt:lpstr>Cambria Math</vt:lpstr>
      <vt:lpstr>맑은 고딕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eun seok HWANG</dc:creator>
  <cp:lastModifiedBy>eun seok HWANG</cp:lastModifiedBy>
  <cp:revision>84</cp:revision>
  <dcterms:created xsi:type="dcterms:W3CDTF">2025-03-10T01:55:06Z</dcterms:created>
  <dcterms:modified xsi:type="dcterms:W3CDTF">2025-10-09T05:52:27Z</dcterms:modified>
</cp:coreProperties>
</file>